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6.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7.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4153" r:id="rId3"/>
    <p:sldMasterId id="2147484184" r:id="rId4"/>
    <p:sldMasterId id="2147484210" r:id="rId5"/>
    <p:sldMasterId id="2147484379" r:id="rId6"/>
    <p:sldMasterId id="2147484455" r:id="rId7"/>
    <p:sldMasterId id="2147484469" r:id="rId8"/>
  </p:sldMasterIdLst>
  <p:notesMasterIdLst>
    <p:notesMasterId r:id="rId70"/>
  </p:notesMasterIdLst>
  <p:handoutMasterIdLst>
    <p:handoutMasterId r:id="rId71"/>
  </p:handoutMasterIdLst>
  <p:sldIdLst>
    <p:sldId id="588" r:id="rId9"/>
    <p:sldId id="604" r:id="rId10"/>
    <p:sldId id="609" r:id="rId11"/>
    <p:sldId id="590" r:id="rId12"/>
    <p:sldId id="348" r:id="rId13"/>
    <p:sldId id="591" r:id="rId14"/>
    <p:sldId id="596" r:id="rId15"/>
    <p:sldId id="597" r:id="rId16"/>
    <p:sldId id="367" r:id="rId17"/>
    <p:sldId id="610" r:id="rId18"/>
    <p:sldId id="613" r:id="rId19"/>
    <p:sldId id="371" r:id="rId20"/>
    <p:sldId id="373" r:id="rId21"/>
    <p:sldId id="559" r:id="rId22"/>
    <p:sldId id="560" r:id="rId23"/>
    <p:sldId id="380" r:id="rId24"/>
    <p:sldId id="561" r:id="rId25"/>
    <p:sldId id="598" r:id="rId26"/>
    <p:sldId id="520" r:id="rId27"/>
    <p:sldId id="534" r:id="rId28"/>
    <p:sldId id="521" r:id="rId29"/>
    <p:sldId id="527" r:id="rId30"/>
    <p:sldId id="528" r:id="rId31"/>
    <p:sldId id="529" r:id="rId32"/>
    <p:sldId id="530" r:id="rId33"/>
    <p:sldId id="575" r:id="rId34"/>
    <p:sldId id="576" r:id="rId35"/>
    <p:sldId id="602" r:id="rId36"/>
    <p:sldId id="599" r:id="rId37"/>
    <p:sldId id="600" r:id="rId38"/>
    <p:sldId id="611" r:id="rId39"/>
    <p:sldId id="601" r:id="rId40"/>
    <p:sldId id="577" r:id="rId41"/>
    <p:sldId id="578" r:id="rId42"/>
    <p:sldId id="579" r:id="rId43"/>
    <p:sldId id="585" r:id="rId44"/>
    <p:sldId id="584" r:id="rId45"/>
    <p:sldId id="583" r:id="rId46"/>
    <p:sldId id="582" r:id="rId47"/>
    <p:sldId id="586" r:id="rId48"/>
    <p:sldId id="587" r:id="rId49"/>
    <p:sldId id="573" r:id="rId50"/>
    <p:sldId id="540" r:id="rId51"/>
    <p:sldId id="541" r:id="rId52"/>
    <p:sldId id="542" r:id="rId53"/>
    <p:sldId id="543" r:id="rId54"/>
    <p:sldId id="544" r:id="rId55"/>
    <p:sldId id="612" r:id="rId56"/>
    <p:sldId id="549" r:id="rId57"/>
    <p:sldId id="553" r:id="rId58"/>
    <p:sldId id="552" r:id="rId59"/>
    <p:sldId id="569" r:id="rId60"/>
    <p:sldId id="614" r:id="rId61"/>
    <p:sldId id="605" r:id="rId62"/>
    <p:sldId id="606" r:id="rId63"/>
    <p:sldId id="607" r:id="rId64"/>
    <p:sldId id="563" r:id="rId65"/>
    <p:sldId id="564" r:id="rId66"/>
    <p:sldId id="562" r:id="rId67"/>
    <p:sldId id="571" r:id="rId68"/>
    <p:sldId id="608" r:id="rId69"/>
  </p:sldIdLst>
  <p:sldSz cx="9144000" cy="6553200"/>
  <p:notesSz cx="6807200" cy="9939338"/>
  <p:defaultTextStyle>
    <a:defPPr>
      <a:defRPr lang="zh-TW"/>
    </a:defPPr>
    <a:lvl1pPr algn="l" rtl="0" fontAlgn="base">
      <a:spcBef>
        <a:spcPct val="0"/>
      </a:spcBef>
      <a:spcAft>
        <a:spcPct val="0"/>
      </a:spcAft>
      <a:defRPr kumimoji="1" sz="2400" kern="1200">
        <a:solidFill>
          <a:schemeClr val="tx1"/>
        </a:solidFill>
        <a:latin typeface="Arial" pitchFamily="34" charset="0"/>
        <a:ea typeface="標楷體" pitchFamily="65" charset="-120"/>
        <a:cs typeface="+mn-cs"/>
      </a:defRPr>
    </a:lvl1pPr>
    <a:lvl2pPr marL="457200" algn="l" rtl="0" fontAlgn="base">
      <a:spcBef>
        <a:spcPct val="0"/>
      </a:spcBef>
      <a:spcAft>
        <a:spcPct val="0"/>
      </a:spcAft>
      <a:defRPr kumimoji="1" sz="2400" kern="1200">
        <a:solidFill>
          <a:schemeClr val="tx1"/>
        </a:solidFill>
        <a:latin typeface="Arial" pitchFamily="34" charset="0"/>
        <a:ea typeface="標楷體" pitchFamily="65" charset="-120"/>
        <a:cs typeface="+mn-cs"/>
      </a:defRPr>
    </a:lvl2pPr>
    <a:lvl3pPr marL="914400" algn="l" rtl="0" fontAlgn="base">
      <a:spcBef>
        <a:spcPct val="0"/>
      </a:spcBef>
      <a:spcAft>
        <a:spcPct val="0"/>
      </a:spcAft>
      <a:defRPr kumimoji="1" sz="2400" kern="1200">
        <a:solidFill>
          <a:schemeClr val="tx1"/>
        </a:solidFill>
        <a:latin typeface="Arial" pitchFamily="34" charset="0"/>
        <a:ea typeface="標楷體" pitchFamily="65" charset="-120"/>
        <a:cs typeface="+mn-cs"/>
      </a:defRPr>
    </a:lvl3pPr>
    <a:lvl4pPr marL="1371600" algn="l" rtl="0" fontAlgn="base">
      <a:spcBef>
        <a:spcPct val="0"/>
      </a:spcBef>
      <a:spcAft>
        <a:spcPct val="0"/>
      </a:spcAft>
      <a:defRPr kumimoji="1" sz="2400" kern="1200">
        <a:solidFill>
          <a:schemeClr val="tx1"/>
        </a:solidFill>
        <a:latin typeface="Arial" pitchFamily="34" charset="0"/>
        <a:ea typeface="標楷體" pitchFamily="65" charset="-120"/>
        <a:cs typeface="+mn-cs"/>
      </a:defRPr>
    </a:lvl4pPr>
    <a:lvl5pPr marL="1828800" algn="l" rtl="0" fontAlgn="base">
      <a:spcBef>
        <a:spcPct val="0"/>
      </a:spcBef>
      <a:spcAft>
        <a:spcPct val="0"/>
      </a:spcAft>
      <a:defRPr kumimoji="1" sz="2400" kern="1200">
        <a:solidFill>
          <a:schemeClr val="tx1"/>
        </a:solidFill>
        <a:latin typeface="Arial" pitchFamily="34" charset="0"/>
        <a:ea typeface="標楷體" pitchFamily="65" charset="-120"/>
        <a:cs typeface="+mn-cs"/>
      </a:defRPr>
    </a:lvl5pPr>
    <a:lvl6pPr marL="2286000" algn="l" defTabSz="914400" rtl="0" eaLnBrk="1" latinLnBrk="0" hangingPunct="1">
      <a:defRPr kumimoji="1" sz="2400" kern="1200">
        <a:solidFill>
          <a:schemeClr val="tx1"/>
        </a:solidFill>
        <a:latin typeface="Arial" pitchFamily="34" charset="0"/>
        <a:ea typeface="標楷體" pitchFamily="65" charset="-120"/>
        <a:cs typeface="+mn-cs"/>
      </a:defRPr>
    </a:lvl6pPr>
    <a:lvl7pPr marL="2743200" algn="l" defTabSz="914400" rtl="0" eaLnBrk="1" latinLnBrk="0" hangingPunct="1">
      <a:defRPr kumimoji="1" sz="2400" kern="1200">
        <a:solidFill>
          <a:schemeClr val="tx1"/>
        </a:solidFill>
        <a:latin typeface="Arial" pitchFamily="34" charset="0"/>
        <a:ea typeface="標楷體" pitchFamily="65" charset="-120"/>
        <a:cs typeface="+mn-cs"/>
      </a:defRPr>
    </a:lvl7pPr>
    <a:lvl8pPr marL="3200400" algn="l" defTabSz="914400" rtl="0" eaLnBrk="1" latinLnBrk="0" hangingPunct="1">
      <a:defRPr kumimoji="1" sz="2400" kern="1200">
        <a:solidFill>
          <a:schemeClr val="tx1"/>
        </a:solidFill>
        <a:latin typeface="Arial" pitchFamily="34" charset="0"/>
        <a:ea typeface="標楷體" pitchFamily="65" charset="-120"/>
        <a:cs typeface="+mn-cs"/>
      </a:defRPr>
    </a:lvl8pPr>
    <a:lvl9pPr marL="3657600" algn="l" defTabSz="914400" rtl="0" eaLnBrk="1" latinLnBrk="0" hangingPunct="1">
      <a:defRPr kumimoji="1" sz="2400" kern="1200">
        <a:solidFill>
          <a:schemeClr val="tx1"/>
        </a:solidFill>
        <a:latin typeface="Arial" pitchFamily="34"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0000"/>
    <a:srgbClr val="FF0000"/>
    <a:srgbClr val="993366"/>
    <a:srgbClr val="993300"/>
    <a:srgbClr val="996633"/>
    <a:srgbClr val="CC33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7" autoAdjust="0"/>
    <p:restoredTop sz="99089" autoAdjust="0"/>
  </p:normalViewPr>
  <p:slideViewPr>
    <p:cSldViewPr>
      <p:cViewPr>
        <p:scale>
          <a:sx n="99" d="100"/>
          <a:sy n="99" d="100"/>
        </p:scale>
        <p:origin x="-72" y="-312"/>
      </p:cViewPr>
      <p:guideLst>
        <p:guide orient="horz" pos="2064"/>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109571" name="Rectangle 3"/>
          <p:cNvSpPr>
            <a:spLocks noGrp="1" noChangeArrowheads="1"/>
          </p:cNvSpPr>
          <p:nvPr>
            <p:ph type="dt" sz="quarter" idx="1"/>
          </p:nvPr>
        </p:nvSpPr>
        <p:spPr bwMode="auto">
          <a:xfrm>
            <a:off x="3854450" y="0"/>
            <a:ext cx="2951163" cy="496888"/>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109572"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109573" name="Rectangle 5"/>
          <p:cNvSpPr>
            <a:spLocks noGrp="1" noChangeArrowheads="1"/>
          </p:cNvSpPr>
          <p:nvPr>
            <p:ph type="sldNum" sz="quarter" idx="3"/>
          </p:nvPr>
        </p:nvSpPr>
        <p:spPr bwMode="auto">
          <a:xfrm>
            <a:off x="3854450" y="9440863"/>
            <a:ext cx="2951163" cy="496887"/>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lgn="r">
              <a:defRPr sz="1200">
                <a:latin typeface="Arial" charset="0"/>
                <a:ea typeface="新細明體" pitchFamily="18" charset="-120"/>
              </a:defRPr>
            </a:lvl1pPr>
          </a:lstStyle>
          <a:p>
            <a:pPr>
              <a:defRPr/>
            </a:pPr>
            <a:fld id="{12EDE3EE-5938-4FCE-BCE5-E1F13833B5FB}" type="slidenum">
              <a:rPr lang="en-US" altLang="zh-TW"/>
              <a:pPr>
                <a:defRPr/>
              </a:pPr>
              <a:t>‹#›</a:t>
            </a:fld>
            <a:endParaRPr lang="en-US" altLang="zh-TW"/>
          </a:p>
        </p:txBody>
      </p:sp>
    </p:spTree>
    <p:extLst>
      <p:ext uri="{BB962C8B-B14F-4D97-AF65-F5344CB8AC3E}">
        <p14:creationId xmlns:p14="http://schemas.microsoft.com/office/powerpoint/2010/main" val="2619084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394243" name="Rectangle 3"/>
          <p:cNvSpPr>
            <a:spLocks noGrp="1" noChangeArrowheads="1"/>
          </p:cNvSpPr>
          <p:nvPr>
            <p:ph type="dt" idx="1"/>
          </p:nvPr>
        </p:nvSpPr>
        <p:spPr bwMode="auto">
          <a:xfrm>
            <a:off x="3854450" y="0"/>
            <a:ext cx="2951163" cy="496888"/>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lgn="r">
              <a:defRPr sz="1200">
                <a:latin typeface="Arial" charset="0"/>
                <a:ea typeface="新細明體" pitchFamily="18" charset="-120"/>
              </a:defRPr>
            </a:lvl1pPr>
          </a:lstStyle>
          <a:p>
            <a:pPr>
              <a:defRPr/>
            </a:pPr>
            <a:endParaRPr lang="en-US" altLang="zh-TW"/>
          </a:p>
        </p:txBody>
      </p:sp>
      <p:sp>
        <p:nvSpPr>
          <p:cNvPr id="129028" name="Rectangle 4"/>
          <p:cNvSpPr>
            <a:spLocks noGrp="1" noRot="1" noChangeAspect="1" noChangeArrowheads="1" noTextEdit="1"/>
          </p:cNvSpPr>
          <p:nvPr>
            <p:ph type="sldImg" idx="2"/>
          </p:nvPr>
        </p:nvSpPr>
        <p:spPr bwMode="auto">
          <a:xfrm>
            <a:off x="806450" y="746125"/>
            <a:ext cx="5195888"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5" name="Rectangle 5"/>
          <p:cNvSpPr>
            <a:spLocks noGrp="1" noChangeArrowheads="1"/>
          </p:cNvSpPr>
          <p:nvPr>
            <p:ph type="body" sz="quarter" idx="3"/>
          </p:nvPr>
        </p:nvSpPr>
        <p:spPr bwMode="auto">
          <a:xfrm>
            <a:off x="682625" y="4719638"/>
            <a:ext cx="5441950" cy="4473575"/>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94246"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defRPr sz="1200">
                <a:latin typeface="Arial" charset="0"/>
                <a:ea typeface="新細明體" pitchFamily="18" charset="-120"/>
              </a:defRPr>
            </a:lvl1pPr>
          </a:lstStyle>
          <a:p>
            <a:pPr>
              <a:defRPr/>
            </a:pPr>
            <a:endParaRPr lang="en-US" altLang="zh-TW"/>
          </a:p>
        </p:txBody>
      </p:sp>
      <p:sp>
        <p:nvSpPr>
          <p:cNvPr id="394247" name="Rectangle 7"/>
          <p:cNvSpPr>
            <a:spLocks noGrp="1" noChangeArrowheads="1"/>
          </p:cNvSpPr>
          <p:nvPr>
            <p:ph type="sldNum" sz="quarter" idx="5"/>
          </p:nvPr>
        </p:nvSpPr>
        <p:spPr bwMode="auto">
          <a:xfrm>
            <a:off x="3854450" y="9440863"/>
            <a:ext cx="2951163" cy="496887"/>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lgn="r">
              <a:defRPr sz="1200">
                <a:latin typeface="Arial" charset="0"/>
                <a:ea typeface="新細明體" pitchFamily="18" charset="-120"/>
              </a:defRPr>
            </a:lvl1pPr>
          </a:lstStyle>
          <a:p>
            <a:pPr>
              <a:defRPr/>
            </a:pPr>
            <a:fld id="{E909AEF1-9A9D-4C8B-86F6-0A0E99FA8F5C}" type="slidenum">
              <a:rPr lang="en-US" altLang="zh-TW"/>
              <a:pPr>
                <a:defRPr/>
              </a:pPr>
              <a:t>‹#›</a:t>
            </a:fld>
            <a:endParaRPr lang="en-US" altLang="zh-TW"/>
          </a:p>
        </p:txBody>
      </p:sp>
    </p:spTree>
    <p:extLst>
      <p:ext uri="{BB962C8B-B14F-4D97-AF65-F5344CB8AC3E}">
        <p14:creationId xmlns:p14="http://schemas.microsoft.com/office/powerpoint/2010/main" val="1177515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804863" y="746125"/>
            <a:ext cx="5197475" cy="3725863"/>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solidFill>
                  <a:prstClr val="black"/>
                </a:solidFill>
              </a:rPr>
              <a:pPr/>
              <a:t>3</a:t>
            </a:fld>
            <a:endParaRPr lang="zh-TW" altLang="en-US">
              <a:solidFill>
                <a:prstClr val="black"/>
              </a:solidFill>
            </a:endParaRPr>
          </a:p>
        </p:txBody>
      </p:sp>
    </p:spTree>
    <p:extLst>
      <p:ext uri="{BB962C8B-B14F-4D97-AF65-F5344CB8AC3E}">
        <p14:creationId xmlns:p14="http://schemas.microsoft.com/office/powerpoint/2010/main" val="237961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42950" indent="-285750" eaLnBrk="0" hangingPunct="0">
              <a:spcBef>
                <a:spcPct val="30000"/>
              </a:spcBef>
              <a:defRPr kumimoji="1" sz="1200">
                <a:solidFill>
                  <a:schemeClr val="tx1"/>
                </a:solidFill>
                <a:latin typeface="Arial" pitchFamily="34" charset="0"/>
                <a:ea typeface="新細明體" pitchFamily="18" charset="-120"/>
              </a:defRPr>
            </a:lvl2pPr>
            <a:lvl3pPr marL="1143000" indent="-228600" eaLnBrk="0" hangingPunct="0">
              <a:spcBef>
                <a:spcPct val="30000"/>
              </a:spcBef>
              <a:defRPr kumimoji="1" sz="1200">
                <a:solidFill>
                  <a:schemeClr val="tx1"/>
                </a:solidFill>
                <a:latin typeface="Arial" pitchFamily="34" charset="0"/>
                <a:ea typeface="新細明體" pitchFamily="18" charset="-120"/>
              </a:defRPr>
            </a:lvl3pPr>
            <a:lvl4pPr marL="1600200" indent="-228600" eaLnBrk="0" hangingPunct="0">
              <a:spcBef>
                <a:spcPct val="30000"/>
              </a:spcBef>
              <a:defRPr kumimoji="1" sz="1200">
                <a:solidFill>
                  <a:schemeClr val="tx1"/>
                </a:solidFill>
                <a:latin typeface="Arial" pitchFamily="34" charset="0"/>
                <a:ea typeface="新細明體" pitchFamily="18" charset="-120"/>
              </a:defRPr>
            </a:lvl4pPr>
            <a:lvl5pPr marL="2057400" indent="-228600" eaLnBrk="0" hangingPunct="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490ABC24-209B-4FA9-9701-0DB6142AA17B}" type="slidenum">
              <a:rPr lang="en-US" altLang="zh-TW" smtClean="0">
                <a:solidFill>
                  <a:srgbClr val="000000"/>
                </a:solidFill>
                <a:latin typeface="Times New Roman" pitchFamily="18" charset="0"/>
                <a:ea typeface="華康隸書體W7(P)"/>
                <a:cs typeface="華康隸書體W7(P)"/>
              </a:rPr>
              <a:pPr eaLnBrk="1" hangingPunct="1">
                <a:spcBef>
                  <a:spcPct val="0"/>
                </a:spcBef>
              </a:pPr>
              <a:t>4</a:t>
            </a:fld>
            <a:endParaRPr lang="en-US" altLang="zh-TW" smtClean="0">
              <a:solidFill>
                <a:srgbClr val="000000"/>
              </a:solidFill>
              <a:latin typeface="Times New Roman" pitchFamily="18" charset="0"/>
              <a:ea typeface="華康隸書體W7(P)"/>
              <a:cs typeface="華康隸書體W7(P)"/>
            </a:endParaRPr>
          </a:p>
        </p:txBody>
      </p:sp>
      <p:sp>
        <p:nvSpPr>
          <p:cNvPr id="132099" name="Rectangle 7"/>
          <p:cNvSpPr txBox="1">
            <a:spLocks noGrp="1" noChangeArrowheads="1"/>
          </p:cNvSpPr>
          <p:nvPr/>
        </p:nvSpPr>
        <p:spPr bwMode="auto">
          <a:xfrm>
            <a:off x="3857625"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pitchFamily="34" charset="0"/>
                <a:ea typeface="新細明體" pitchFamily="18" charset="-120"/>
              </a:defRPr>
            </a:lvl1pPr>
            <a:lvl2pPr marL="742950" indent="-285750" eaLnBrk="0" hangingPunct="0">
              <a:spcBef>
                <a:spcPct val="30000"/>
              </a:spcBef>
              <a:defRPr kumimoji="1" sz="1200">
                <a:solidFill>
                  <a:schemeClr val="tx1"/>
                </a:solidFill>
                <a:latin typeface="Arial" pitchFamily="34" charset="0"/>
                <a:ea typeface="新細明體" pitchFamily="18" charset="-120"/>
              </a:defRPr>
            </a:lvl2pPr>
            <a:lvl3pPr marL="1143000" indent="-228600" eaLnBrk="0" hangingPunct="0">
              <a:spcBef>
                <a:spcPct val="30000"/>
              </a:spcBef>
              <a:defRPr kumimoji="1" sz="1200">
                <a:solidFill>
                  <a:schemeClr val="tx1"/>
                </a:solidFill>
                <a:latin typeface="Arial" pitchFamily="34" charset="0"/>
                <a:ea typeface="新細明體" pitchFamily="18" charset="-120"/>
              </a:defRPr>
            </a:lvl3pPr>
            <a:lvl4pPr marL="1600200" indent="-228600" eaLnBrk="0" hangingPunct="0">
              <a:spcBef>
                <a:spcPct val="30000"/>
              </a:spcBef>
              <a:defRPr kumimoji="1" sz="1200">
                <a:solidFill>
                  <a:schemeClr val="tx1"/>
                </a:solidFill>
                <a:latin typeface="Arial" pitchFamily="34" charset="0"/>
                <a:ea typeface="新細明體" pitchFamily="18" charset="-120"/>
              </a:defRPr>
            </a:lvl4pPr>
            <a:lvl5pPr marL="2057400" indent="-228600" eaLnBrk="0" hangingPunct="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72644436-DFA3-4B35-9149-2E0ECB79CF9E}" type="slidenum">
              <a:rPr lang="en-US" altLang="zh-TW">
                <a:solidFill>
                  <a:srgbClr val="000000"/>
                </a:solidFill>
                <a:latin typeface="Times New Roman" pitchFamily="18" charset="0"/>
                <a:ea typeface="華康隸書體W7(P)"/>
                <a:cs typeface="華康隸書體W7(P)"/>
              </a:rPr>
              <a:pPr algn="r" eaLnBrk="1" hangingPunct="1">
                <a:spcBef>
                  <a:spcPct val="0"/>
                </a:spcBef>
              </a:pPr>
              <a:t>4</a:t>
            </a:fld>
            <a:endParaRPr lang="en-US" altLang="zh-TW">
              <a:solidFill>
                <a:srgbClr val="000000"/>
              </a:solidFill>
              <a:latin typeface="Times New Roman" pitchFamily="18" charset="0"/>
              <a:ea typeface="華康隸書體W7(P)"/>
              <a:cs typeface="華康隸書體W7(P)"/>
            </a:endParaRPr>
          </a:p>
        </p:txBody>
      </p:sp>
      <p:sp>
        <p:nvSpPr>
          <p:cNvPr id="132100" name="Rectangle 7"/>
          <p:cNvSpPr txBox="1">
            <a:spLocks noGrp="1" noChangeArrowheads="1"/>
          </p:cNvSpPr>
          <p:nvPr/>
        </p:nvSpPr>
        <p:spPr bwMode="auto">
          <a:xfrm>
            <a:off x="3857625"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pitchFamily="34" charset="0"/>
                <a:ea typeface="新細明體" pitchFamily="18" charset="-120"/>
              </a:defRPr>
            </a:lvl1pPr>
            <a:lvl2pPr marL="742950" indent="-285750" eaLnBrk="0" hangingPunct="0">
              <a:spcBef>
                <a:spcPct val="30000"/>
              </a:spcBef>
              <a:defRPr kumimoji="1" sz="1200">
                <a:solidFill>
                  <a:schemeClr val="tx1"/>
                </a:solidFill>
                <a:latin typeface="Arial" pitchFamily="34" charset="0"/>
                <a:ea typeface="新細明體" pitchFamily="18" charset="-120"/>
              </a:defRPr>
            </a:lvl2pPr>
            <a:lvl3pPr marL="1143000" indent="-228600" eaLnBrk="0" hangingPunct="0">
              <a:spcBef>
                <a:spcPct val="30000"/>
              </a:spcBef>
              <a:defRPr kumimoji="1" sz="1200">
                <a:solidFill>
                  <a:schemeClr val="tx1"/>
                </a:solidFill>
                <a:latin typeface="Arial" pitchFamily="34" charset="0"/>
                <a:ea typeface="新細明體" pitchFamily="18" charset="-120"/>
              </a:defRPr>
            </a:lvl3pPr>
            <a:lvl4pPr marL="1600200" indent="-228600" eaLnBrk="0" hangingPunct="0">
              <a:spcBef>
                <a:spcPct val="30000"/>
              </a:spcBef>
              <a:defRPr kumimoji="1" sz="1200">
                <a:solidFill>
                  <a:schemeClr val="tx1"/>
                </a:solidFill>
                <a:latin typeface="Arial" pitchFamily="34" charset="0"/>
                <a:ea typeface="新細明體" pitchFamily="18" charset="-120"/>
              </a:defRPr>
            </a:lvl4pPr>
            <a:lvl5pPr marL="2057400" indent="-228600" eaLnBrk="0" hangingPunct="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algn="r" eaLnBrk="1" hangingPunct="1">
              <a:spcBef>
                <a:spcPct val="0"/>
              </a:spcBef>
            </a:pPr>
            <a:fld id="{4B39D539-A7A4-45DE-9B6E-4399FDD92CDE}" type="slidenum">
              <a:rPr lang="en-US" altLang="zh-TW">
                <a:solidFill>
                  <a:srgbClr val="000000"/>
                </a:solidFill>
                <a:latin typeface="Times New Roman" pitchFamily="18" charset="0"/>
                <a:ea typeface="華康隸書體W7(P)"/>
                <a:cs typeface="華康隸書體W7(P)"/>
              </a:rPr>
              <a:pPr algn="r" eaLnBrk="1" hangingPunct="1">
                <a:spcBef>
                  <a:spcPct val="0"/>
                </a:spcBef>
              </a:pPr>
              <a:t>4</a:t>
            </a:fld>
            <a:endParaRPr lang="en-US" altLang="zh-TW">
              <a:solidFill>
                <a:srgbClr val="000000"/>
              </a:solidFill>
              <a:latin typeface="Times New Roman" pitchFamily="18" charset="0"/>
              <a:ea typeface="華康隸書體W7(P)"/>
              <a:cs typeface="華康隸書體W7(P)"/>
            </a:endParaRPr>
          </a:p>
        </p:txBody>
      </p:sp>
      <p:sp>
        <p:nvSpPr>
          <p:cNvPr id="132101" name="Rectangle 2"/>
          <p:cNvSpPr>
            <a:spLocks noGrp="1" noRot="1" noChangeAspect="1" noChangeArrowheads="1" noTextEdit="1"/>
          </p:cNvSpPr>
          <p:nvPr>
            <p:ph type="sldImg"/>
          </p:nvPr>
        </p:nvSpPr>
        <p:spPr>
          <a:xfrm>
            <a:off x="806450" y="746125"/>
            <a:ext cx="5195888" cy="3725863"/>
          </a:xfrm>
          <a:ln/>
        </p:spPr>
      </p:sp>
      <p:sp>
        <p:nvSpPr>
          <p:cNvPr id="1321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投影片圖像版面配置區 1"/>
          <p:cNvSpPr>
            <a:spLocks noGrp="1" noRot="1" noChangeAspect="1" noTextEdit="1"/>
          </p:cNvSpPr>
          <p:nvPr>
            <p:ph type="sldImg"/>
          </p:nvPr>
        </p:nvSpPr>
        <p:spPr>
          <a:xfrm>
            <a:off x="804863" y="746125"/>
            <a:ext cx="5197475" cy="3725863"/>
          </a:xfrm>
          <a:ln/>
        </p:spPr>
      </p:sp>
      <p:sp>
        <p:nvSpPr>
          <p:cNvPr id="1331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ndParaRPr>
          </a:p>
        </p:txBody>
      </p:sp>
      <p:sp>
        <p:nvSpPr>
          <p:cNvPr id="1331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42950" indent="-285750" eaLnBrk="0" hangingPunct="0">
              <a:spcBef>
                <a:spcPct val="30000"/>
              </a:spcBef>
              <a:defRPr kumimoji="1" sz="1200">
                <a:solidFill>
                  <a:schemeClr val="tx1"/>
                </a:solidFill>
                <a:latin typeface="Arial" pitchFamily="34" charset="0"/>
                <a:ea typeface="新細明體" pitchFamily="18" charset="-120"/>
              </a:defRPr>
            </a:lvl2pPr>
            <a:lvl3pPr marL="1143000" indent="-228600" eaLnBrk="0" hangingPunct="0">
              <a:spcBef>
                <a:spcPct val="30000"/>
              </a:spcBef>
              <a:defRPr kumimoji="1" sz="1200">
                <a:solidFill>
                  <a:schemeClr val="tx1"/>
                </a:solidFill>
                <a:latin typeface="Arial" pitchFamily="34" charset="0"/>
                <a:ea typeface="新細明體" pitchFamily="18" charset="-120"/>
              </a:defRPr>
            </a:lvl3pPr>
            <a:lvl4pPr marL="1600200" indent="-228600" eaLnBrk="0" hangingPunct="0">
              <a:spcBef>
                <a:spcPct val="30000"/>
              </a:spcBef>
              <a:defRPr kumimoji="1" sz="1200">
                <a:solidFill>
                  <a:schemeClr val="tx1"/>
                </a:solidFill>
                <a:latin typeface="Arial" pitchFamily="34" charset="0"/>
                <a:ea typeface="新細明體" pitchFamily="18" charset="-120"/>
              </a:defRPr>
            </a:lvl4pPr>
            <a:lvl5pPr marL="2057400" indent="-228600" eaLnBrk="0" hangingPunct="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C43C95EA-4972-4E6E-AE7A-447E6CD1B0A8}" type="slidenum">
              <a:rPr lang="zh-TW" altLang="en-US" smtClean="0">
                <a:solidFill>
                  <a:srgbClr val="000000"/>
                </a:solidFill>
              </a:rPr>
              <a:pPr eaLnBrk="1" hangingPunct="1">
                <a:spcBef>
                  <a:spcPct val="0"/>
                </a:spcBef>
              </a:pPr>
              <a:t>7</a:t>
            </a:fld>
            <a:endParaRPr lang="zh-TW"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投影片圖像版面配置區 1"/>
          <p:cNvSpPr>
            <a:spLocks noGrp="1" noRot="1" noChangeAspect="1" noTextEdit="1"/>
          </p:cNvSpPr>
          <p:nvPr>
            <p:ph type="sldImg"/>
          </p:nvPr>
        </p:nvSpPr>
        <p:spPr>
          <a:xfrm>
            <a:off x="804863" y="746125"/>
            <a:ext cx="5197475" cy="3725863"/>
          </a:xfrm>
          <a:ln/>
        </p:spPr>
      </p:sp>
      <p:sp>
        <p:nvSpPr>
          <p:cNvPr id="1341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ndParaRPr>
          </a:p>
        </p:txBody>
      </p:sp>
      <p:sp>
        <p:nvSpPr>
          <p:cNvPr id="1341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42950" indent="-285750" eaLnBrk="0" hangingPunct="0">
              <a:spcBef>
                <a:spcPct val="30000"/>
              </a:spcBef>
              <a:defRPr kumimoji="1" sz="1200">
                <a:solidFill>
                  <a:schemeClr val="tx1"/>
                </a:solidFill>
                <a:latin typeface="Arial" pitchFamily="34" charset="0"/>
                <a:ea typeface="新細明體" pitchFamily="18" charset="-120"/>
              </a:defRPr>
            </a:lvl2pPr>
            <a:lvl3pPr marL="1143000" indent="-228600" eaLnBrk="0" hangingPunct="0">
              <a:spcBef>
                <a:spcPct val="30000"/>
              </a:spcBef>
              <a:defRPr kumimoji="1" sz="1200">
                <a:solidFill>
                  <a:schemeClr val="tx1"/>
                </a:solidFill>
                <a:latin typeface="Arial" pitchFamily="34" charset="0"/>
                <a:ea typeface="新細明體" pitchFamily="18" charset="-120"/>
              </a:defRPr>
            </a:lvl3pPr>
            <a:lvl4pPr marL="1600200" indent="-228600" eaLnBrk="0" hangingPunct="0">
              <a:spcBef>
                <a:spcPct val="30000"/>
              </a:spcBef>
              <a:defRPr kumimoji="1" sz="1200">
                <a:solidFill>
                  <a:schemeClr val="tx1"/>
                </a:solidFill>
                <a:latin typeface="Arial" pitchFamily="34" charset="0"/>
                <a:ea typeface="新細明體" pitchFamily="18" charset="-120"/>
              </a:defRPr>
            </a:lvl4pPr>
            <a:lvl5pPr marL="2057400" indent="-228600" eaLnBrk="0" hangingPunct="0">
              <a:spcBef>
                <a:spcPct val="30000"/>
              </a:spcBef>
              <a:defRPr kumimoji="1" sz="1200">
                <a:solidFill>
                  <a:schemeClr val="tx1"/>
                </a:solidFill>
                <a:latin typeface="Arial" pitchFamily="34"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5C205A2F-0DD5-4BBB-905F-0FF3BD8CA351}" type="slidenum">
              <a:rPr lang="zh-TW" altLang="en-US" smtClean="0">
                <a:solidFill>
                  <a:srgbClr val="000000"/>
                </a:solidFill>
              </a:rPr>
              <a:pPr eaLnBrk="1" hangingPunct="1">
                <a:spcBef>
                  <a:spcPct val="0"/>
                </a:spcBef>
              </a:pPr>
              <a:t>8</a:t>
            </a:fld>
            <a:endParaRPr lang="zh-TW"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p:cNvSpPr>
            <a:spLocks noGrp="1" noRot="1" noChangeAspect="1" noTextEdit="1"/>
          </p:cNvSpPr>
          <p:nvPr>
            <p:ph type="sldImg"/>
          </p:nvPr>
        </p:nvSpPr>
        <p:spPr>
          <a:xfrm>
            <a:off x="806450" y="746125"/>
            <a:ext cx="5195888" cy="3725863"/>
          </a:xfrm>
          <a:ln/>
        </p:spPr>
      </p:sp>
      <p:sp>
        <p:nvSpPr>
          <p:cNvPr id="1351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ndParaRPr>
          </a:p>
        </p:txBody>
      </p:sp>
      <p:sp>
        <p:nvSpPr>
          <p:cNvPr id="1351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46125" indent="-285750" eaLnBrk="0" hangingPunct="0">
              <a:spcBef>
                <a:spcPct val="30000"/>
              </a:spcBef>
              <a:defRPr kumimoji="1" sz="1200">
                <a:solidFill>
                  <a:schemeClr val="tx1"/>
                </a:solidFill>
                <a:latin typeface="Arial" pitchFamily="34" charset="0"/>
                <a:ea typeface="新細明體" pitchFamily="18" charset="-120"/>
              </a:defRPr>
            </a:lvl2pPr>
            <a:lvl3pPr marL="1147763" indent="-228600" eaLnBrk="0" hangingPunct="0">
              <a:spcBef>
                <a:spcPct val="30000"/>
              </a:spcBef>
              <a:defRPr kumimoji="1" sz="1200">
                <a:solidFill>
                  <a:schemeClr val="tx1"/>
                </a:solidFill>
                <a:latin typeface="Arial" pitchFamily="34" charset="0"/>
                <a:ea typeface="新細明體" pitchFamily="18" charset="-120"/>
              </a:defRPr>
            </a:lvl3pPr>
            <a:lvl4pPr marL="1606550" indent="-228600" eaLnBrk="0" hangingPunct="0">
              <a:spcBef>
                <a:spcPct val="30000"/>
              </a:spcBef>
              <a:defRPr kumimoji="1" sz="1200">
                <a:solidFill>
                  <a:schemeClr val="tx1"/>
                </a:solidFill>
                <a:latin typeface="Arial" pitchFamily="34" charset="0"/>
                <a:ea typeface="新細明體" pitchFamily="18" charset="-120"/>
              </a:defRPr>
            </a:lvl4pPr>
            <a:lvl5pPr marL="2065338" indent="-228600" eaLnBrk="0" hangingPunct="0">
              <a:spcBef>
                <a:spcPct val="30000"/>
              </a:spcBef>
              <a:defRPr kumimoji="1" sz="1200">
                <a:solidFill>
                  <a:schemeClr val="tx1"/>
                </a:solidFill>
                <a:latin typeface="Arial" pitchFamily="34" charset="0"/>
                <a:ea typeface="新細明體" pitchFamily="18" charset="-120"/>
              </a:defRPr>
            </a:lvl5pPr>
            <a:lvl6pPr marL="2522538"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9738"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36938"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94138"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36603EC6-BFC1-49BA-870D-52F03A9686BD}" type="slidenum">
              <a:rPr lang="en-US" altLang="zh-TW" smtClean="0"/>
              <a:pPr eaLnBrk="1" hangingPunct="1">
                <a:spcBef>
                  <a:spcPct val="0"/>
                </a:spcBef>
              </a:pPr>
              <a:t>9</a:t>
            </a:fld>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圖像版面配置區 1"/>
          <p:cNvSpPr>
            <a:spLocks noGrp="1" noRot="1" noChangeAspect="1" noTextEdit="1"/>
          </p:cNvSpPr>
          <p:nvPr>
            <p:ph type="sldImg"/>
          </p:nvPr>
        </p:nvSpPr>
        <p:spPr>
          <a:xfrm>
            <a:off x="806450" y="746125"/>
            <a:ext cx="5195888" cy="3725863"/>
          </a:xfrm>
          <a:ln/>
        </p:spPr>
      </p:sp>
      <p:sp>
        <p:nvSpPr>
          <p:cNvPr id="13517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ndParaRPr>
          </a:p>
        </p:txBody>
      </p:sp>
      <p:sp>
        <p:nvSpPr>
          <p:cNvPr id="13517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新細明體" pitchFamily="18" charset="-120"/>
              </a:defRPr>
            </a:lvl1pPr>
            <a:lvl2pPr marL="746125" indent="-285750" eaLnBrk="0" hangingPunct="0">
              <a:spcBef>
                <a:spcPct val="30000"/>
              </a:spcBef>
              <a:defRPr kumimoji="1" sz="1200">
                <a:solidFill>
                  <a:schemeClr val="tx1"/>
                </a:solidFill>
                <a:latin typeface="Arial" pitchFamily="34" charset="0"/>
                <a:ea typeface="新細明體" pitchFamily="18" charset="-120"/>
              </a:defRPr>
            </a:lvl2pPr>
            <a:lvl3pPr marL="1147763" indent="-228600" eaLnBrk="0" hangingPunct="0">
              <a:spcBef>
                <a:spcPct val="30000"/>
              </a:spcBef>
              <a:defRPr kumimoji="1" sz="1200">
                <a:solidFill>
                  <a:schemeClr val="tx1"/>
                </a:solidFill>
                <a:latin typeface="Arial" pitchFamily="34" charset="0"/>
                <a:ea typeface="新細明體" pitchFamily="18" charset="-120"/>
              </a:defRPr>
            </a:lvl3pPr>
            <a:lvl4pPr marL="1606550" indent="-228600" eaLnBrk="0" hangingPunct="0">
              <a:spcBef>
                <a:spcPct val="30000"/>
              </a:spcBef>
              <a:defRPr kumimoji="1" sz="1200">
                <a:solidFill>
                  <a:schemeClr val="tx1"/>
                </a:solidFill>
                <a:latin typeface="Arial" pitchFamily="34" charset="0"/>
                <a:ea typeface="新細明體" pitchFamily="18" charset="-120"/>
              </a:defRPr>
            </a:lvl4pPr>
            <a:lvl5pPr marL="2065338" indent="-228600" eaLnBrk="0" hangingPunct="0">
              <a:spcBef>
                <a:spcPct val="30000"/>
              </a:spcBef>
              <a:defRPr kumimoji="1" sz="1200">
                <a:solidFill>
                  <a:schemeClr val="tx1"/>
                </a:solidFill>
                <a:latin typeface="Arial" pitchFamily="34" charset="0"/>
                <a:ea typeface="新細明體" pitchFamily="18" charset="-120"/>
              </a:defRPr>
            </a:lvl5pPr>
            <a:lvl6pPr marL="2522538"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6pPr>
            <a:lvl7pPr marL="2979738"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7pPr>
            <a:lvl8pPr marL="3436938"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8pPr>
            <a:lvl9pPr marL="3894138" indent="-228600" eaLnBrk="0" fontAlgn="base" hangingPunct="0">
              <a:spcBef>
                <a:spcPct val="30000"/>
              </a:spcBef>
              <a:spcAft>
                <a:spcPct val="0"/>
              </a:spcAft>
              <a:defRPr kumimoji="1" sz="1200">
                <a:solidFill>
                  <a:schemeClr val="tx1"/>
                </a:solidFill>
                <a:latin typeface="Arial" pitchFamily="34" charset="0"/>
                <a:ea typeface="新細明體" pitchFamily="18" charset="-120"/>
              </a:defRPr>
            </a:lvl9pPr>
          </a:lstStyle>
          <a:p>
            <a:pPr eaLnBrk="1" hangingPunct="1">
              <a:spcBef>
                <a:spcPct val="0"/>
              </a:spcBef>
            </a:pPr>
            <a:fld id="{36603EC6-BFC1-49BA-870D-52F03A9686BD}" type="slidenum">
              <a:rPr lang="en-US" altLang="zh-TW" smtClean="0"/>
              <a:pPr eaLnBrk="1" hangingPunct="1">
                <a:spcBef>
                  <a:spcPct val="0"/>
                </a:spcBef>
              </a:pPr>
              <a:t>11</a:t>
            </a:fld>
            <a:endParaRPr lang="en-US"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806450" y="746125"/>
            <a:ext cx="5195888" cy="3725863"/>
          </a:xfrm>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804863" y="746125"/>
            <a:ext cx="5197475" cy="3725863"/>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solidFill>
                  <a:prstClr val="black"/>
                </a:solidFill>
              </a:rPr>
              <a:pPr/>
              <a:t>61</a:t>
            </a:fld>
            <a:endParaRPr lang="zh-TW" altLang="en-US">
              <a:solidFill>
                <a:prstClr val="black"/>
              </a:solidFill>
            </a:endParaRPr>
          </a:p>
        </p:txBody>
      </p:sp>
    </p:spTree>
    <p:extLst>
      <p:ext uri="{BB962C8B-B14F-4D97-AF65-F5344CB8AC3E}">
        <p14:creationId xmlns:p14="http://schemas.microsoft.com/office/powerpoint/2010/main" val="664756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 descr="e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685800" y="2035175"/>
            <a:ext cx="7772400" cy="1404938"/>
          </a:xfrm>
        </p:spPr>
        <p:txBody>
          <a:bodyPr/>
          <a:lstStyle>
            <a:lvl1pPr algn="ctr">
              <a:defRPr>
                <a:solidFill>
                  <a:srgbClr val="000066"/>
                </a:solidFill>
              </a:defRPr>
            </a:lvl1pPr>
          </a:lstStyle>
          <a:p>
            <a:r>
              <a:rPr lang="ja-JP" altLang="en-US"/>
              <a:t>マスタ タイトルの書式設定</a:t>
            </a:r>
          </a:p>
        </p:txBody>
      </p:sp>
      <p:sp>
        <p:nvSpPr>
          <p:cNvPr id="6148" name="Rectangle 4"/>
          <p:cNvSpPr>
            <a:spLocks noGrp="1" noChangeArrowheads="1"/>
          </p:cNvSpPr>
          <p:nvPr>
            <p:ph type="subTitle" idx="1"/>
          </p:nvPr>
        </p:nvSpPr>
        <p:spPr>
          <a:xfrm>
            <a:off x="1371600" y="3713163"/>
            <a:ext cx="6400800" cy="1674812"/>
          </a:xfrm>
        </p:spPr>
        <p:txBody>
          <a:bodyPr/>
          <a:lstStyle>
            <a:lvl1pPr marL="0" indent="0" algn="ctr">
              <a:buFontTx/>
              <a:buNone/>
              <a:defRPr>
                <a:solidFill>
                  <a:srgbClr val="000066"/>
                </a:solidFill>
              </a:defRPr>
            </a:lvl1pPr>
          </a:lstStyle>
          <a:p>
            <a:r>
              <a:rPr lang="ja-JP" altLang="en-US"/>
              <a:t>マスタ サブタイトルの書式設定</a:t>
            </a:r>
          </a:p>
        </p:txBody>
      </p:sp>
      <p:sp>
        <p:nvSpPr>
          <p:cNvPr id="5" name="Rectangle 5"/>
          <p:cNvSpPr>
            <a:spLocks noGrp="1" noChangeArrowheads="1"/>
          </p:cNvSpPr>
          <p:nvPr>
            <p:ph type="dt" sz="half" idx="10"/>
          </p:nvPr>
        </p:nvSpPr>
        <p:spPr>
          <a:xfrm>
            <a:off x="457200" y="5967413"/>
            <a:ext cx="2133600" cy="455612"/>
          </a:xfrm>
        </p:spPr>
        <p:txBody>
          <a:bodyPr/>
          <a:lstStyle>
            <a:lvl1pPr>
              <a:defRPr>
                <a:solidFill>
                  <a:srgbClr val="000066"/>
                </a:solidFill>
              </a:defRPr>
            </a:lvl1pPr>
          </a:lstStyle>
          <a:p>
            <a:pPr>
              <a:defRPr/>
            </a:pPr>
            <a:endParaRPr lang="en-US" altLang="ja-JP"/>
          </a:p>
        </p:txBody>
      </p:sp>
      <p:sp>
        <p:nvSpPr>
          <p:cNvPr id="6" name="Rectangle 6"/>
          <p:cNvSpPr>
            <a:spLocks noGrp="1" noChangeArrowheads="1"/>
          </p:cNvSpPr>
          <p:nvPr>
            <p:ph type="ftr" sz="quarter" idx="11"/>
          </p:nvPr>
        </p:nvSpPr>
        <p:spPr>
          <a:xfrm>
            <a:off x="3124200" y="5967413"/>
            <a:ext cx="2895600" cy="455612"/>
          </a:xfrm>
        </p:spPr>
        <p:txBody>
          <a:bodyPr/>
          <a:lstStyle>
            <a:lvl1pPr>
              <a:defRPr>
                <a:solidFill>
                  <a:srgbClr val="000066"/>
                </a:solidFill>
              </a:defRPr>
            </a:lvl1pPr>
          </a:lstStyle>
          <a:p>
            <a:pPr>
              <a:defRPr/>
            </a:pPr>
            <a:endParaRPr lang="en-US" altLang="ja-JP"/>
          </a:p>
        </p:txBody>
      </p:sp>
      <p:sp>
        <p:nvSpPr>
          <p:cNvPr id="7" name="Rectangle 7"/>
          <p:cNvSpPr>
            <a:spLocks noGrp="1" noChangeArrowheads="1"/>
          </p:cNvSpPr>
          <p:nvPr>
            <p:ph type="sldNum" sz="quarter" idx="12"/>
          </p:nvPr>
        </p:nvSpPr>
        <p:spPr>
          <a:xfrm>
            <a:off x="6553200" y="5967413"/>
            <a:ext cx="2133600" cy="455612"/>
          </a:xfrm>
        </p:spPr>
        <p:txBody>
          <a:bodyPr/>
          <a:lstStyle>
            <a:lvl1pPr>
              <a:defRPr>
                <a:solidFill>
                  <a:srgbClr val="000066"/>
                </a:solidFill>
              </a:defRPr>
            </a:lvl1pPr>
          </a:lstStyle>
          <a:p>
            <a:pPr>
              <a:defRPr/>
            </a:pPr>
            <a:fld id="{8BCB7863-1707-458B-A535-698F2CE38BBF}" type="slidenum">
              <a:rPr lang="ja-JP" altLang="en-US"/>
              <a:pPr>
                <a:defRPr/>
              </a:pPr>
              <a:t>‹#›</a:t>
            </a:fld>
            <a:endParaRPr lang="en-US" altLang="ja-JP"/>
          </a:p>
        </p:txBody>
      </p:sp>
    </p:spTree>
    <p:extLst>
      <p:ext uri="{BB962C8B-B14F-4D97-AF65-F5344CB8AC3E}">
        <p14:creationId xmlns:p14="http://schemas.microsoft.com/office/powerpoint/2010/main" val="361136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35A3528F-D51F-4F75-8283-F465A03BABF1}" type="slidenum">
              <a:rPr lang="ja-JP" altLang="en-US"/>
              <a:pPr>
                <a:defRPr/>
              </a:pPr>
              <a:t>‹#›</a:t>
            </a:fld>
            <a:endParaRPr lang="en-US" altLang="ja-JP"/>
          </a:p>
        </p:txBody>
      </p:sp>
    </p:spTree>
    <p:extLst>
      <p:ext uri="{BB962C8B-B14F-4D97-AF65-F5344CB8AC3E}">
        <p14:creationId xmlns:p14="http://schemas.microsoft.com/office/powerpoint/2010/main" val="10590671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0_自訂版面配置">
    <p:bg>
      <p:bgPr>
        <a:solidFill>
          <a:srgbClr val="92D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4356106"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rgbClr val="6EA9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2" name="文字方塊 11"/>
          <p:cNvSpPr txBox="1"/>
          <p:nvPr userDrawn="1"/>
        </p:nvSpPr>
        <p:spPr>
          <a:xfrm>
            <a:off x="90934" y="975840"/>
            <a:ext cx="8945562" cy="646331"/>
          </a:xfrm>
          <a:prstGeom prst="rect">
            <a:avLst/>
          </a:prstGeom>
          <a:noFill/>
        </p:spPr>
        <p:txBody>
          <a:bodyPr>
            <a:spAutoFit/>
          </a:bodyPr>
          <a:lstStyle/>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交通方面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公共安全方面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社會福利方面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食安防老方面 </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教育方面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觀光文化方面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城都發展方面 </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1294277573"/>
      </p:ext>
    </p:extLst>
  </p:cSld>
  <p:clrMapOvr>
    <a:masterClrMapping/>
  </p:clrMapOvr>
  <p:transition spd="med">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8_自訂版面配置">
    <p:bg>
      <p:bgPr>
        <a:solidFill>
          <a:srgbClr val="92D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4356106"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rgbClr val="6EA9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2" name="文字方塊 11"/>
          <p:cNvSpPr txBox="1"/>
          <p:nvPr userDrawn="1"/>
        </p:nvSpPr>
        <p:spPr>
          <a:xfrm>
            <a:off x="163513" y="975840"/>
            <a:ext cx="8945562" cy="646331"/>
          </a:xfrm>
          <a:prstGeom prst="rect">
            <a:avLst/>
          </a:prstGeom>
          <a:noFill/>
        </p:spPr>
        <p:txBody>
          <a:bodyPr>
            <a:spAutoFit/>
          </a:bodyPr>
          <a:lstStyle/>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交通方面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公共安全方面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社會福利方面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食安防老方面 </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教育方面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觀光文化方面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城都發展方面 </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1306262476"/>
      </p:ext>
    </p:extLst>
  </p:cSld>
  <p:clrMapOvr>
    <a:masterClrMapping/>
  </p:clrMapOvr>
  <p:transition spd="med">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9_自訂版面配置">
    <p:bg>
      <p:bgPr>
        <a:solidFill>
          <a:srgbClr val="92D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4356106"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rgbClr val="6EA9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2" name="文字方塊 11"/>
          <p:cNvSpPr txBox="1"/>
          <p:nvPr userDrawn="1"/>
        </p:nvSpPr>
        <p:spPr>
          <a:xfrm>
            <a:off x="163513" y="975840"/>
            <a:ext cx="8945562" cy="646331"/>
          </a:xfrm>
          <a:prstGeom prst="rect">
            <a:avLst/>
          </a:prstGeom>
          <a:noFill/>
        </p:spPr>
        <p:txBody>
          <a:bodyPr>
            <a:spAutoFit/>
          </a:bodyPr>
          <a:lstStyle/>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交通方面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公共安全方面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社會福利方面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食安防老方面 </a:t>
            </a:r>
            <a:r>
              <a:rPr kumimoji="0" lang="en-US" altLang="zh-TW" sz="1800" dirty="0">
                <a:solidFill>
                  <a:srgbClr val="0000FF"/>
                </a:solidFill>
                <a:latin typeface="微軟正黑體" pitchFamily="34" charset="-120"/>
                <a:ea typeface="微軟正黑體" pitchFamily="34" charset="-120"/>
              </a:rPr>
              <a:t>|</a:t>
            </a: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教育方面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觀光文化方面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城都發展方面 </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1214927038"/>
      </p:ext>
    </p:extLst>
  </p:cSld>
  <p:clrMapOvr>
    <a:masterClrMapping/>
  </p:clrMapOvr>
  <p:transition spd="med">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60_自訂版面配置">
    <p:bg>
      <p:bgPr>
        <a:solidFill>
          <a:srgbClr val="92D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4356106"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rgbClr val="6EA9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2" name="文字方塊 11"/>
          <p:cNvSpPr txBox="1"/>
          <p:nvPr userDrawn="1"/>
        </p:nvSpPr>
        <p:spPr>
          <a:xfrm>
            <a:off x="163513" y="975840"/>
            <a:ext cx="8945562" cy="646331"/>
          </a:xfrm>
          <a:prstGeom prst="rect">
            <a:avLst/>
          </a:prstGeom>
          <a:noFill/>
        </p:spPr>
        <p:txBody>
          <a:bodyPr>
            <a:spAutoFit/>
          </a:bodyPr>
          <a:lstStyle/>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交通方面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公共安全方面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社會福利方面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食安防老方面 </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教育方面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觀光文化方面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城都發展方面 </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4167292408"/>
      </p:ext>
    </p:extLst>
  </p:cSld>
  <p:clrMapOvr>
    <a:masterClrMapping/>
  </p:clrMapOvr>
  <p:transition spd="med">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1_自訂版面配置">
    <p:bg>
      <p:bgPr>
        <a:solidFill>
          <a:srgbClr val="92D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4356106"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rgbClr val="6EA9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3" name="文字方塊 12"/>
          <p:cNvSpPr txBox="1"/>
          <p:nvPr userDrawn="1"/>
        </p:nvSpPr>
        <p:spPr>
          <a:xfrm>
            <a:off x="163513" y="975840"/>
            <a:ext cx="8945562" cy="646331"/>
          </a:xfrm>
          <a:prstGeom prst="rect">
            <a:avLst/>
          </a:prstGeom>
          <a:noFill/>
        </p:spPr>
        <p:txBody>
          <a:bodyPr>
            <a:spAutoFit/>
          </a:bodyPr>
          <a:lstStyle/>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交通方面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公共安全方面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社會福利方面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食安防老方面 </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教育方面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觀光文化方面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城都發展方面 </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339756609"/>
      </p:ext>
    </p:extLst>
  </p:cSld>
  <p:clrMapOvr>
    <a:masterClrMapping/>
  </p:clrMapOvr>
  <p:transition spd="med">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2_自訂版面配置">
    <p:bg>
      <p:bgPr>
        <a:solidFill>
          <a:srgbClr val="92D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4356106"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rgbClr val="6EA9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1" name="文字方塊 10"/>
          <p:cNvSpPr txBox="1"/>
          <p:nvPr userDrawn="1"/>
        </p:nvSpPr>
        <p:spPr>
          <a:xfrm>
            <a:off x="163513" y="977503"/>
            <a:ext cx="8945562" cy="646331"/>
          </a:xfrm>
          <a:prstGeom prst="rect">
            <a:avLst/>
          </a:prstGeom>
          <a:noFill/>
        </p:spPr>
        <p:txBody>
          <a:bodyPr>
            <a:spAutoFit/>
          </a:bodyPr>
          <a:lstStyle/>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交通方面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公共安全方面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社會福利方面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食安防老方面</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教育方面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觀光文化方面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城都發展方面</a:t>
            </a:r>
            <a:r>
              <a:rPr kumimoji="0" lang="en-US" altLang="zh-TW" sz="1800" dirty="0">
                <a:solidFill>
                  <a:srgbClr val="0000FF"/>
                </a:solidFill>
                <a:latin typeface="微軟正黑體" pitchFamily="34" charset="-120"/>
                <a:ea typeface="微軟正黑體" pitchFamily="34" charset="-120"/>
              </a:rPr>
              <a:t>|</a:t>
            </a:r>
            <a:endParaRPr kumimoji="0" lang="en-US" altLang="zh-TW"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945894410"/>
      </p:ext>
    </p:extLst>
  </p:cSld>
  <p:clrMapOvr>
    <a:masterClrMapping/>
  </p:clrMapOvr>
  <p:transition spd="med">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4_自訂版面配置">
    <p:bg>
      <p:bgPr>
        <a:solidFill>
          <a:srgbClr val="92D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4356106"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rgbClr val="6EA9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研究方法與步驟</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緒論</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文獻探討</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結果與討論</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1" name="文字方塊 12"/>
          <p:cNvSpPr txBox="1"/>
          <p:nvPr userDrawn="1"/>
        </p:nvSpPr>
        <p:spPr>
          <a:xfrm>
            <a:off x="250860" y="1075514"/>
            <a:ext cx="8353425" cy="369332"/>
          </a:xfrm>
          <a:prstGeom prst="rect">
            <a:avLst/>
          </a:prstGeom>
          <a:noFill/>
        </p:spPr>
        <p:txBody>
          <a:bodyPr>
            <a:spAutoFit/>
          </a:bodyPr>
          <a:lstStyle/>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研究架構</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研究假設</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研究流程與步驟</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研究對象</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研究工具</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資料分析</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975220070"/>
      </p:ext>
    </p:extLst>
  </p:cSld>
  <p:clrMapOvr>
    <a:masterClrMapping/>
  </p:clrMapOvr>
  <p:transition spd="med">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自訂版面配置">
    <p:bg>
      <p:bgPr>
        <a:solidFill>
          <a:srgbClr val="92D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4356106"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rgbClr val="6EA9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研究方法與步驟</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緒論</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文獻探討</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結果與討論</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1" name="文字方塊 12"/>
          <p:cNvSpPr txBox="1"/>
          <p:nvPr userDrawn="1"/>
        </p:nvSpPr>
        <p:spPr>
          <a:xfrm>
            <a:off x="250860" y="1075514"/>
            <a:ext cx="8353425" cy="369332"/>
          </a:xfrm>
          <a:prstGeom prst="rect">
            <a:avLst/>
          </a:prstGeom>
          <a:noFill/>
        </p:spPr>
        <p:txBody>
          <a:bodyPr>
            <a:spAutoFit/>
          </a:bodyPr>
          <a:lstStyle/>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研究架構</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研究假設</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研究流程與步驟</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研究對象</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研究工具</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資料分析</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2798450386"/>
      </p:ext>
    </p:extLst>
  </p:cSld>
  <p:clrMapOvr>
    <a:masterClrMapping/>
  </p:clrMapOvr>
  <p:transition spd="med">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6_自訂版面配置">
    <p:bg>
      <p:bgPr>
        <a:solidFill>
          <a:srgbClr val="92D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4356106"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rgbClr val="6EA9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研究方法與步驟</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緒論</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文獻探討</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結果與討論</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1" name="文字方塊 12"/>
          <p:cNvSpPr txBox="1"/>
          <p:nvPr userDrawn="1"/>
        </p:nvSpPr>
        <p:spPr>
          <a:xfrm>
            <a:off x="250860" y="1075514"/>
            <a:ext cx="8353425" cy="369332"/>
          </a:xfrm>
          <a:prstGeom prst="rect">
            <a:avLst/>
          </a:prstGeom>
          <a:noFill/>
        </p:spPr>
        <p:txBody>
          <a:bodyPr>
            <a:spAutoFit/>
          </a:bodyPr>
          <a:lstStyle/>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研究架構</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研究假設</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研究流程與步驟</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研究對象</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研究工具</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資料分析</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3176776852"/>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7_自訂版面配置">
    <p:bg>
      <p:bgPr>
        <a:solidFill>
          <a:srgbClr val="92D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4356106"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rgbClr val="6EA9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研究方法與步驟</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緒論</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文獻探討</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結果與討論</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1" name="文字方塊 12"/>
          <p:cNvSpPr txBox="1"/>
          <p:nvPr userDrawn="1"/>
        </p:nvSpPr>
        <p:spPr>
          <a:xfrm>
            <a:off x="250860" y="1075514"/>
            <a:ext cx="8353425" cy="369332"/>
          </a:xfrm>
          <a:prstGeom prst="rect">
            <a:avLst/>
          </a:prstGeom>
          <a:noFill/>
        </p:spPr>
        <p:txBody>
          <a:bodyPr>
            <a:spAutoFit/>
          </a:bodyPr>
          <a:lstStyle/>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研究架構</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研究假設</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研究流程與步驟</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研究對象</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研究工具</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資料分析</a:t>
            </a:r>
            <a:r>
              <a:rPr kumimoji="0" lang="en-US" altLang="zh-TW" sz="1800" dirty="0">
                <a:solidFill>
                  <a:srgbClr val="0000FF"/>
                </a:solidFill>
                <a:latin typeface="微軟正黑體" pitchFamily="34" charset="-120"/>
                <a:ea typeface="微軟正黑體" pitchFamily="34" charset="-120"/>
              </a:rPr>
              <a:t>|</a:t>
            </a:r>
          </a:p>
        </p:txBody>
      </p:sp>
    </p:spTree>
    <p:extLst>
      <p:ext uri="{BB962C8B-B14F-4D97-AF65-F5344CB8AC3E}">
        <p14:creationId xmlns:p14="http://schemas.microsoft.com/office/powerpoint/2010/main" val="82136608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61188" y="261949"/>
            <a:ext cx="1725612" cy="55911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781211" y="261949"/>
            <a:ext cx="5027613" cy="55911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31A5CE7D-56B2-423C-8335-38F4C3D9B60E}" type="slidenum">
              <a:rPr lang="ja-JP" altLang="en-US"/>
              <a:pPr>
                <a:defRPr/>
              </a:pPr>
              <a:t>‹#›</a:t>
            </a:fld>
            <a:endParaRPr lang="en-US" altLang="ja-JP"/>
          </a:p>
        </p:txBody>
      </p:sp>
    </p:spTree>
    <p:extLst>
      <p:ext uri="{BB962C8B-B14F-4D97-AF65-F5344CB8AC3E}">
        <p14:creationId xmlns:p14="http://schemas.microsoft.com/office/powerpoint/2010/main" val="20864336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自訂版面配置">
    <p:bg>
      <p:bgPr>
        <a:solidFill>
          <a:schemeClr val="tx2">
            <a:lumMod val="60000"/>
            <a:lumOff val="40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156280"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9" name="矩形 17"/>
          <p:cNvSpPr/>
          <p:nvPr userDrawn="1"/>
        </p:nvSpPr>
        <p:spPr>
          <a:xfrm>
            <a:off x="4205734" y="148739"/>
            <a:ext cx="1728192" cy="412846"/>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國道公路建設管理基金會計制度</a:t>
            </a:r>
          </a:p>
        </p:txBody>
      </p:sp>
      <p:sp>
        <p:nvSpPr>
          <p:cNvPr id="11" name="文字方塊 10"/>
          <p:cNvSpPr txBox="1"/>
          <p:nvPr userDrawn="1"/>
        </p:nvSpPr>
        <p:spPr>
          <a:xfrm>
            <a:off x="163513" y="1042141"/>
            <a:ext cx="8945562" cy="369332"/>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基金之沿革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r>
              <a:rPr kumimoji="0" lang="zh-TW" altLang="en-US" sz="1800" dirty="0">
                <a:solidFill>
                  <a:prstClr val="black">
                    <a:lumMod val="50000"/>
                    <a:lumOff val="50000"/>
                  </a:prstClr>
                </a:solidFill>
                <a:latin typeface="微軟正黑體" pitchFamily="34" charset="-120"/>
                <a:ea typeface="微軟正黑體" pitchFamily="34" charset="-120"/>
              </a:rPr>
              <a:t>基金組織系統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增設之會計科</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項</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目 </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
        <p:nvSpPr>
          <p:cNvPr id="12" name="矩形 15"/>
          <p:cNvSpPr/>
          <p:nvPr userDrawn="1"/>
        </p:nvSpPr>
        <p:spPr>
          <a:xfrm>
            <a:off x="36066" y="149940"/>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研究背景動機</a:t>
            </a:r>
          </a:p>
        </p:txBody>
      </p:sp>
      <p:sp>
        <p:nvSpPr>
          <p:cNvPr id="13" name="矩形 18"/>
          <p:cNvSpPr/>
          <p:nvPr userDrawn="1"/>
        </p:nvSpPr>
        <p:spPr>
          <a:xfrm>
            <a:off x="6000760" y="136701"/>
            <a:ext cx="1857388"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新舊會計制度轉換</a:t>
            </a:r>
          </a:p>
        </p:txBody>
      </p:sp>
      <p:sp>
        <p:nvSpPr>
          <p:cNvPr id="14" name="矩形 18"/>
          <p:cNvSpPr/>
          <p:nvPr userDrawn="1"/>
        </p:nvSpPr>
        <p:spPr>
          <a:xfrm>
            <a:off x="7929618" y="136503"/>
            <a:ext cx="1214414"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5" name="矩形 16"/>
          <p:cNvSpPr/>
          <p:nvPr userDrawn="1"/>
        </p:nvSpPr>
        <p:spPr>
          <a:xfrm>
            <a:off x="1573799" y="151842"/>
            <a:ext cx="107157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法規探討</a:t>
            </a:r>
          </a:p>
        </p:txBody>
      </p:sp>
      <p:sp>
        <p:nvSpPr>
          <p:cNvPr id="16" name="矩形 14"/>
          <p:cNvSpPr/>
          <p:nvPr userDrawn="1"/>
        </p:nvSpPr>
        <p:spPr>
          <a:xfrm>
            <a:off x="2716775" y="15180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個案組織簡介</a:t>
            </a:r>
          </a:p>
        </p:txBody>
      </p:sp>
    </p:spTree>
    <p:extLst>
      <p:ext uri="{BB962C8B-B14F-4D97-AF65-F5344CB8AC3E}">
        <p14:creationId xmlns:p14="http://schemas.microsoft.com/office/powerpoint/2010/main" val="2968779434"/>
      </p:ext>
    </p:extLst>
  </p:cSld>
  <p:clrMapOvr>
    <a:masterClrMapping/>
  </p:clrMapOvr>
  <p:transition spd="med">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9_自訂版面配置">
    <p:bg>
      <p:bgPr>
        <a:solidFill>
          <a:schemeClr val="tx2">
            <a:lumMod val="60000"/>
            <a:lumOff val="40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156280"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9" name="矩形 17"/>
          <p:cNvSpPr/>
          <p:nvPr userDrawn="1"/>
        </p:nvSpPr>
        <p:spPr>
          <a:xfrm>
            <a:off x="4205734" y="148739"/>
            <a:ext cx="1728192" cy="412846"/>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國道公路建設管理基金會計制度</a:t>
            </a:r>
          </a:p>
        </p:txBody>
      </p:sp>
      <p:sp>
        <p:nvSpPr>
          <p:cNvPr id="11" name="文字方塊 10"/>
          <p:cNvSpPr txBox="1"/>
          <p:nvPr userDrawn="1"/>
        </p:nvSpPr>
        <p:spPr>
          <a:xfrm>
            <a:off x="163513" y="1042141"/>
            <a:ext cx="8945562" cy="369332"/>
          </a:xfrm>
          <a:prstGeom prst="rect">
            <a:avLst/>
          </a:prstGeom>
          <a:noFill/>
        </p:spPr>
        <p:txBody>
          <a:bodyPr>
            <a:spAutoFit/>
          </a:bodyPr>
          <a:lstStyle/>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基金之沿革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基金組織系統</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r>
              <a:rPr kumimoji="0" lang="zh-TW" altLang="en-US" sz="1800" dirty="0">
                <a:solidFill>
                  <a:prstClr val="black">
                    <a:lumMod val="50000"/>
                    <a:lumOff val="50000"/>
                  </a:prstClr>
                </a:solidFill>
                <a:latin typeface="微軟正黑體" pitchFamily="34" charset="-120"/>
                <a:ea typeface="微軟正黑體" pitchFamily="34" charset="-120"/>
              </a:rPr>
              <a:t>增設之會計科</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項</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目 </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
        <p:nvSpPr>
          <p:cNvPr id="12" name="矩形 15"/>
          <p:cNvSpPr/>
          <p:nvPr userDrawn="1"/>
        </p:nvSpPr>
        <p:spPr>
          <a:xfrm>
            <a:off x="36066" y="149940"/>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研究背景動機</a:t>
            </a:r>
          </a:p>
        </p:txBody>
      </p:sp>
      <p:sp>
        <p:nvSpPr>
          <p:cNvPr id="13" name="矩形 18"/>
          <p:cNvSpPr/>
          <p:nvPr userDrawn="1"/>
        </p:nvSpPr>
        <p:spPr>
          <a:xfrm>
            <a:off x="6000760" y="136701"/>
            <a:ext cx="1857388"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新舊會計制度轉換</a:t>
            </a:r>
          </a:p>
        </p:txBody>
      </p:sp>
      <p:sp>
        <p:nvSpPr>
          <p:cNvPr id="14" name="矩形 18"/>
          <p:cNvSpPr/>
          <p:nvPr userDrawn="1"/>
        </p:nvSpPr>
        <p:spPr>
          <a:xfrm>
            <a:off x="7929618" y="136503"/>
            <a:ext cx="1214414"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5" name="矩形 16"/>
          <p:cNvSpPr/>
          <p:nvPr userDrawn="1"/>
        </p:nvSpPr>
        <p:spPr>
          <a:xfrm>
            <a:off x="1573799" y="151842"/>
            <a:ext cx="107157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法規探討</a:t>
            </a:r>
          </a:p>
        </p:txBody>
      </p:sp>
      <p:sp>
        <p:nvSpPr>
          <p:cNvPr id="16" name="矩形 14"/>
          <p:cNvSpPr/>
          <p:nvPr userDrawn="1"/>
        </p:nvSpPr>
        <p:spPr>
          <a:xfrm>
            <a:off x="2716775" y="15180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個案組織簡介</a:t>
            </a:r>
          </a:p>
        </p:txBody>
      </p:sp>
    </p:spTree>
    <p:extLst>
      <p:ext uri="{BB962C8B-B14F-4D97-AF65-F5344CB8AC3E}">
        <p14:creationId xmlns:p14="http://schemas.microsoft.com/office/powerpoint/2010/main" val="3550820768"/>
      </p:ext>
    </p:extLst>
  </p:cSld>
  <p:clrMapOvr>
    <a:masterClrMapping/>
  </p:clrMapOvr>
  <p:transition spd="med">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0_自訂版面配置">
    <p:bg>
      <p:bgPr>
        <a:solidFill>
          <a:schemeClr val="tx2">
            <a:lumMod val="60000"/>
            <a:lumOff val="40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156280"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9" name="矩形 17"/>
          <p:cNvSpPr/>
          <p:nvPr userDrawn="1"/>
        </p:nvSpPr>
        <p:spPr>
          <a:xfrm>
            <a:off x="4205734" y="148739"/>
            <a:ext cx="1728192" cy="412846"/>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國道公路建設管理基金會計制度</a:t>
            </a:r>
          </a:p>
        </p:txBody>
      </p:sp>
      <p:sp>
        <p:nvSpPr>
          <p:cNvPr id="11" name="文字方塊 10"/>
          <p:cNvSpPr txBox="1"/>
          <p:nvPr userDrawn="1"/>
        </p:nvSpPr>
        <p:spPr>
          <a:xfrm>
            <a:off x="163513" y="1042141"/>
            <a:ext cx="8945562" cy="369332"/>
          </a:xfrm>
          <a:prstGeom prst="rect">
            <a:avLst/>
          </a:prstGeom>
          <a:noFill/>
        </p:spPr>
        <p:txBody>
          <a:bodyPr>
            <a:spAutoFit/>
          </a:bodyPr>
          <a:lstStyle/>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基金之沿革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基金組織系統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增設之會計科</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項</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目</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endParaRPr kumimoji="0" lang="en-US" altLang="zh-TW" sz="1800" dirty="0">
              <a:solidFill>
                <a:prstClr val="black">
                  <a:lumMod val="50000"/>
                  <a:lumOff val="50000"/>
                </a:prstClr>
              </a:solidFill>
              <a:latin typeface="微軟正黑體" pitchFamily="34" charset="-120"/>
              <a:ea typeface="微軟正黑體" pitchFamily="34" charset="-120"/>
            </a:endParaRPr>
          </a:p>
        </p:txBody>
      </p:sp>
      <p:sp>
        <p:nvSpPr>
          <p:cNvPr id="12" name="矩形 15"/>
          <p:cNvSpPr/>
          <p:nvPr userDrawn="1"/>
        </p:nvSpPr>
        <p:spPr>
          <a:xfrm>
            <a:off x="36066" y="149940"/>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研究背景動機</a:t>
            </a:r>
          </a:p>
        </p:txBody>
      </p:sp>
      <p:sp>
        <p:nvSpPr>
          <p:cNvPr id="13" name="矩形 18"/>
          <p:cNvSpPr/>
          <p:nvPr userDrawn="1"/>
        </p:nvSpPr>
        <p:spPr>
          <a:xfrm>
            <a:off x="6000760" y="136701"/>
            <a:ext cx="1857388"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新舊會計制度轉換</a:t>
            </a:r>
          </a:p>
        </p:txBody>
      </p:sp>
      <p:sp>
        <p:nvSpPr>
          <p:cNvPr id="14" name="矩形 18"/>
          <p:cNvSpPr/>
          <p:nvPr userDrawn="1"/>
        </p:nvSpPr>
        <p:spPr>
          <a:xfrm>
            <a:off x="7929618" y="136503"/>
            <a:ext cx="1214414"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5" name="矩形 16"/>
          <p:cNvSpPr/>
          <p:nvPr userDrawn="1"/>
        </p:nvSpPr>
        <p:spPr>
          <a:xfrm>
            <a:off x="1573799" y="151842"/>
            <a:ext cx="107157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法規探討</a:t>
            </a:r>
          </a:p>
        </p:txBody>
      </p:sp>
      <p:sp>
        <p:nvSpPr>
          <p:cNvPr id="16" name="矩形 14"/>
          <p:cNvSpPr/>
          <p:nvPr userDrawn="1"/>
        </p:nvSpPr>
        <p:spPr>
          <a:xfrm>
            <a:off x="2716775" y="15180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個案組織簡介</a:t>
            </a:r>
          </a:p>
        </p:txBody>
      </p:sp>
    </p:spTree>
    <p:extLst>
      <p:ext uri="{BB962C8B-B14F-4D97-AF65-F5344CB8AC3E}">
        <p14:creationId xmlns:p14="http://schemas.microsoft.com/office/powerpoint/2010/main" val="3728518574"/>
      </p:ext>
    </p:extLst>
  </p:cSld>
  <p:clrMapOvr>
    <a:masterClrMapping/>
  </p:clrMapOvr>
  <p:transition spd="med">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5_自訂版面配置">
    <p:bg>
      <p:bgPr>
        <a:solidFill>
          <a:schemeClr val="tx2">
            <a:lumMod val="60000"/>
            <a:lumOff val="40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156280"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2" name="文字方塊 12"/>
          <p:cNvSpPr txBox="1"/>
          <p:nvPr userDrawn="1"/>
        </p:nvSpPr>
        <p:spPr>
          <a:xfrm>
            <a:off x="255111" y="997069"/>
            <a:ext cx="8353425" cy="369332"/>
          </a:xfrm>
          <a:prstGeom prst="rect">
            <a:avLst/>
          </a:prstGeom>
          <a:noFill/>
        </p:spPr>
        <p:txBody>
          <a:bodyPr>
            <a:spAutoFit/>
          </a:bodyPr>
          <a:lstStyle/>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歷年預算編列情形</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歷年舉債情形</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1664681857"/>
      </p:ext>
    </p:extLst>
  </p:cSld>
  <p:clrMapOvr>
    <a:masterClrMapping/>
  </p:clrMapOvr>
  <p:transition spd="med">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1_自訂版面配置">
    <p:bg>
      <p:bgPr>
        <a:solidFill>
          <a:schemeClr val="tx2">
            <a:lumMod val="60000"/>
            <a:lumOff val="40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156280"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2" name="文字方塊 12"/>
          <p:cNvSpPr txBox="1"/>
          <p:nvPr userDrawn="1"/>
        </p:nvSpPr>
        <p:spPr>
          <a:xfrm>
            <a:off x="251555" y="995905"/>
            <a:ext cx="8353425" cy="369332"/>
          </a:xfrm>
          <a:prstGeom prst="rect">
            <a:avLst/>
          </a:prstGeom>
          <a:noFill/>
        </p:spPr>
        <p:txBody>
          <a:bodyPr>
            <a:spAutoFit/>
          </a:bodyPr>
          <a:lstStyle/>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歷年預算編列情形</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歷年舉債情形</a:t>
            </a:r>
            <a:r>
              <a:rPr kumimoji="0" lang="en-US" altLang="zh-TW" sz="1800" dirty="0">
                <a:solidFill>
                  <a:srgbClr val="0000FF"/>
                </a:solidFill>
                <a:latin typeface="微軟正黑體" pitchFamily="34" charset="-120"/>
                <a:ea typeface="微軟正黑體" pitchFamily="34" charset="-120"/>
              </a:rPr>
              <a:t>|</a:t>
            </a:r>
            <a:endParaRPr kumimoji="0" lang="en-US" altLang="zh-TW"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845754138"/>
      </p:ext>
    </p:extLst>
  </p:cSld>
  <p:clrMapOvr>
    <a:masterClrMapping/>
  </p:clrMapOvr>
  <p:transition spd="med">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2_自訂版面配置">
    <p:bg>
      <p:bgPr>
        <a:solidFill>
          <a:schemeClr val="tx2">
            <a:lumMod val="60000"/>
            <a:lumOff val="40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156280"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Tree>
    <p:extLst>
      <p:ext uri="{BB962C8B-B14F-4D97-AF65-F5344CB8AC3E}">
        <p14:creationId xmlns:p14="http://schemas.microsoft.com/office/powerpoint/2010/main" val="4276136976"/>
      </p:ext>
    </p:extLst>
  </p:cSld>
  <p:clrMapOvr>
    <a:masterClrMapping/>
  </p:clrMapOvr>
  <p:transition spd="med">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3_自訂版面配置">
    <p:bg>
      <p:bgPr>
        <a:solidFill>
          <a:schemeClr val="tx2">
            <a:lumMod val="60000"/>
            <a:lumOff val="40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156280"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Tree>
    <p:extLst>
      <p:ext uri="{BB962C8B-B14F-4D97-AF65-F5344CB8AC3E}">
        <p14:creationId xmlns:p14="http://schemas.microsoft.com/office/powerpoint/2010/main" val="2638839399"/>
      </p:ext>
    </p:extLst>
  </p:cSld>
  <p:clrMapOvr>
    <a:masterClrMapping/>
  </p:clrMapOvr>
  <p:transition spd="med">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4_自訂版面配置">
    <p:bg>
      <p:bgPr>
        <a:solidFill>
          <a:schemeClr val="tx2">
            <a:lumMod val="60000"/>
            <a:lumOff val="40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156280"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Tree>
    <p:extLst>
      <p:ext uri="{BB962C8B-B14F-4D97-AF65-F5344CB8AC3E}">
        <p14:creationId xmlns:p14="http://schemas.microsoft.com/office/powerpoint/2010/main" val="3498740557"/>
      </p:ext>
    </p:extLst>
  </p:cSld>
  <p:clrMapOvr>
    <a:masterClrMapping/>
  </p:clrMapOvr>
  <p:transition spd="med">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5_自訂版面配置">
    <p:bg>
      <p:bgPr>
        <a:solidFill>
          <a:schemeClr val="tx2">
            <a:lumMod val="60000"/>
            <a:lumOff val="40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156280"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Tree>
    <p:extLst>
      <p:ext uri="{BB962C8B-B14F-4D97-AF65-F5344CB8AC3E}">
        <p14:creationId xmlns:p14="http://schemas.microsoft.com/office/powerpoint/2010/main" val="1999350836"/>
      </p:ext>
    </p:extLst>
  </p:cSld>
  <p:clrMapOvr>
    <a:masterClrMapping/>
  </p:clrMapOvr>
  <p:transition spd="med">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6_自訂版面配置">
    <p:bg>
      <p:bgPr>
        <a:solidFill>
          <a:schemeClr val="tx2">
            <a:lumMod val="60000"/>
            <a:lumOff val="40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156280"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Tree>
    <p:extLst>
      <p:ext uri="{BB962C8B-B14F-4D97-AF65-F5344CB8AC3E}">
        <p14:creationId xmlns:p14="http://schemas.microsoft.com/office/powerpoint/2010/main" val="3513495888"/>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290513"/>
            <a:ext cx="11909425" cy="451485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sp>
        <p:nvSpPr>
          <p:cNvPr id="373766" name="Rectangle 6"/>
          <p:cNvSpPr>
            <a:spLocks noGrp="1" noChangeArrowheads="1"/>
          </p:cNvSpPr>
          <p:nvPr>
            <p:ph type="ctrTitle"/>
          </p:nvPr>
        </p:nvSpPr>
        <p:spPr>
          <a:xfrm>
            <a:off x="1443038" y="941409"/>
            <a:ext cx="7239000" cy="1381125"/>
          </a:xfrm>
        </p:spPr>
        <p:txBody>
          <a:bodyPr/>
          <a:lstStyle>
            <a:lvl1pPr>
              <a:defRPr sz="4000"/>
            </a:lvl1pPr>
          </a:lstStyle>
          <a:p>
            <a:r>
              <a:rPr lang="zh-TW" altLang="en-US"/>
              <a:t>按一下以編輯母片標題樣式</a:t>
            </a:r>
          </a:p>
        </p:txBody>
      </p:sp>
      <p:sp>
        <p:nvSpPr>
          <p:cNvPr id="373767" name="Rectangle 7"/>
          <p:cNvSpPr>
            <a:spLocks noGrp="1" noChangeArrowheads="1"/>
          </p:cNvSpPr>
          <p:nvPr>
            <p:ph type="subTitle" idx="1"/>
          </p:nvPr>
        </p:nvSpPr>
        <p:spPr>
          <a:xfrm>
            <a:off x="1443038" y="3275013"/>
            <a:ext cx="7239000" cy="1674812"/>
          </a:xfrm>
        </p:spPr>
        <p:txBody>
          <a:bodyPr/>
          <a:lstStyle>
            <a:lvl1pPr marL="0" indent="0">
              <a:buFont typeface="Wingdings" pitchFamily="2" charset="2"/>
              <a:buNone/>
              <a:defRPr/>
            </a:lvl1pPr>
          </a:lstStyle>
          <a:p>
            <a:r>
              <a:rPr lang="zh-TW" altLang="en-US"/>
              <a:t>按一下以編輯母片副標題樣式</a:t>
            </a:r>
          </a:p>
        </p:txBody>
      </p:sp>
      <p:sp>
        <p:nvSpPr>
          <p:cNvPr id="8" name="Rectangle 8"/>
          <p:cNvSpPr>
            <a:spLocks noGrp="1" noChangeArrowheads="1"/>
          </p:cNvSpPr>
          <p:nvPr>
            <p:ph type="dt" sz="half" idx="10"/>
          </p:nvPr>
        </p:nvSpPr>
        <p:spPr/>
        <p:txBody>
          <a:bodyPr/>
          <a:lstStyle>
            <a:lvl1pPr>
              <a:defRPr/>
            </a:lvl1pPr>
          </a:lstStyle>
          <a:p>
            <a:pPr>
              <a:defRPr/>
            </a:pPr>
            <a:endParaRPr lang="en-US" altLang="zh-TW"/>
          </a:p>
        </p:txBody>
      </p:sp>
      <p:sp>
        <p:nvSpPr>
          <p:cNvPr id="9" name="Rectangle 9"/>
          <p:cNvSpPr>
            <a:spLocks noGrp="1" noChangeArrowheads="1"/>
          </p:cNvSpPr>
          <p:nvPr>
            <p:ph type="ftr" sz="quarter" idx="11"/>
          </p:nvPr>
        </p:nvSpPr>
        <p:spPr/>
        <p:txBody>
          <a:bodyPr/>
          <a:lstStyle>
            <a:lvl1pPr>
              <a:defRPr/>
            </a:lvl1pPr>
          </a:lstStyle>
          <a:p>
            <a:pPr>
              <a:defRPr/>
            </a:pPr>
            <a:endParaRPr lang="en-US" altLang="zh-TW"/>
          </a:p>
        </p:txBody>
      </p:sp>
      <p:sp>
        <p:nvSpPr>
          <p:cNvPr id="10" name="Rectangle 10"/>
          <p:cNvSpPr>
            <a:spLocks noGrp="1" noChangeArrowheads="1"/>
          </p:cNvSpPr>
          <p:nvPr>
            <p:ph type="sldNum" sz="quarter" idx="12"/>
          </p:nvPr>
        </p:nvSpPr>
        <p:spPr/>
        <p:txBody>
          <a:bodyPr/>
          <a:lstStyle>
            <a:lvl1pPr>
              <a:defRPr/>
            </a:lvl1pPr>
          </a:lstStyle>
          <a:p>
            <a:pPr>
              <a:defRPr/>
            </a:pPr>
            <a:fld id="{4F2D79FF-6305-43F6-B8BE-8327172C6B62}" type="slidenum">
              <a:rPr lang="en-US" altLang="zh-TW"/>
              <a:pPr>
                <a:defRPr/>
              </a:pPr>
              <a:t>‹#›</a:t>
            </a:fld>
            <a:endParaRPr lang="en-US" altLang="zh-TW"/>
          </a:p>
        </p:txBody>
      </p:sp>
    </p:spTree>
    <p:extLst>
      <p:ext uri="{BB962C8B-B14F-4D97-AF65-F5344CB8AC3E}">
        <p14:creationId xmlns:p14="http://schemas.microsoft.com/office/powerpoint/2010/main" val="11622718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6_自訂版面配置">
    <p:bg>
      <p:bgPr>
        <a:solidFill>
          <a:schemeClr val="tx2">
            <a:lumMod val="60000"/>
            <a:lumOff val="40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156280"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研究方法與步驟</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緒論</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文獻探討</a:t>
            </a:r>
          </a:p>
        </p:txBody>
      </p:sp>
      <p:sp>
        <p:nvSpPr>
          <p:cNvPr id="9" name="矩形 17"/>
          <p:cNvSpPr/>
          <p:nvPr userDrawn="1"/>
        </p:nvSpPr>
        <p:spPr>
          <a:xfrm>
            <a:off x="5508104" y="161978"/>
            <a:ext cx="1728192" cy="412846"/>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結果與討論</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1" name="文字方塊 10"/>
          <p:cNvSpPr txBox="1"/>
          <p:nvPr userDrawn="1"/>
        </p:nvSpPr>
        <p:spPr>
          <a:xfrm>
            <a:off x="163513" y="1042160"/>
            <a:ext cx="8945562" cy="646331"/>
          </a:xfrm>
          <a:prstGeom prst="rect">
            <a:avLst/>
          </a:prstGeom>
          <a:noFill/>
        </p:spPr>
        <p:txBody>
          <a:bodyPr>
            <a:spAutoFit/>
          </a:bodyPr>
          <a:lstStyle/>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基本資料分析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竹山紫南宮宗教觀光客之動機分析</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竹山紫南宮宗教觀光客之體驗分析</a:t>
            </a:r>
            <a:r>
              <a:rPr kumimoji="0" lang="en-US" altLang="zh-TW" sz="1800" dirty="0">
                <a:solidFill>
                  <a:srgbClr val="0000FF"/>
                </a:solidFill>
                <a:latin typeface="微軟正黑體" pitchFamily="34" charset="-120"/>
                <a:ea typeface="微軟正黑體" pitchFamily="34" charset="-120"/>
              </a:rPr>
              <a:t>|</a:t>
            </a:r>
          </a:p>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南投竹山紫南宮宗教觀光客滿意度分析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結構方程模式分析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研究假設與體驗</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3935109280"/>
      </p:ext>
    </p:extLst>
  </p:cSld>
  <p:clrMapOvr>
    <a:masterClrMapping/>
  </p:clrMapOvr>
  <p:transition spd="med">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7_自訂版面配置">
    <p:bg>
      <p:bgPr>
        <a:solidFill>
          <a:schemeClr val="tx2">
            <a:lumMod val="60000"/>
            <a:lumOff val="40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156280"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研究方法與步驟</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緒論</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文獻探討</a:t>
            </a:r>
          </a:p>
        </p:txBody>
      </p:sp>
      <p:sp>
        <p:nvSpPr>
          <p:cNvPr id="9" name="矩形 17"/>
          <p:cNvSpPr/>
          <p:nvPr userDrawn="1"/>
        </p:nvSpPr>
        <p:spPr>
          <a:xfrm>
            <a:off x="5508104" y="161978"/>
            <a:ext cx="1728192" cy="412846"/>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結果與討論</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1" name="文字方塊 10"/>
          <p:cNvSpPr txBox="1"/>
          <p:nvPr userDrawn="1"/>
        </p:nvSpPr>
        <p:spPr>
          <a:xfrm>
            <a:off x="163513" y="1042160"/>
            <a:ext cx="8945562" cy="646331"/>
          </a:xfrm>
          <a:prstGeom prst="rect">
            <a:avLst/>
          </a:prstGeom>
          <a:noFill/>
        </p:spPr>
        <p:txBody>
          <a:bodyPr>
            <a:spAutoFit/>
          </a:bodyPr>
          <a:lstStyle/>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基本資料分析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竹山紫南宮宗教觀光客之動機分析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竹山紫南宮宗教觀光客之體驗分析</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南投竹山紫南宮宗教觀光客滿意度分析</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結構方程模式分析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研究假設與體驗</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964888320"/>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8_自訂版面配置">
    <p:bg>
      <p:bgPr>
        <a:solidFill>
          <a:schemeClr val="tx2">
            <a:lumMod val="60000"/>
            <a:lumOff val="40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156280"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研究方法與步驟</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緒論</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文獻探討</a:t>
            </a:r>
          </a:p>
        </p:txBody>
      </p:sp>
      <p:sp>
        <p:nvSpPr>
          <p:cNvPr id="9" name="矩形 17"/>
          <p:cNvSpPr/>
          <p:nvPr userDrawn="1"/>
        </p:nvSpPr>
        <p:spPr>
          <a:xfrm>
            <a:off x="5508104" y="161978"/>
            <a:ext cx="1728192" cy="412846"/>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結果與討論</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1" name="文字方塊 10"/>
          <p:cNvSpPr txBox="1"/>
          <p:nvPr userDrawn="1"/>
        </p:nvSpPr>
        <p:spPr>
          <a:xfrm>
            <a:off x="163513" y="1042160"/>
            <a:ext cx="8945562" cy="646331"/>
          </a:xfrm>
          <a:prstGeom prst="rect">
            <a:avLst/>
          </a:prstGeom>
          <a:noFill/>
        </p:spPr>
        <p:txBody>
          <a:bodyPr>
            <a:spAutoFit/>
          </a:bodyPr>
          <a:lstStyle/>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基本資料分析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竹山紫南宮宗教觀光客之動機分析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竹山紫南宮宗教觀光客之體驗分析</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南投竹山紫南宮宗教觀光客滿意度分析</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結構方程模式分析</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研究假設與體驗</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3265775387"/>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9_自訂版面配置">
    <p:bg>
      <p:bgPr>
        <a:solidFill>
          <a:schemeClr val="tx2">
            <a:lumMod val="60000"/>
            <a:lumOff val="40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156280"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研究方法與步驟</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緒論</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文獻探討</a:t>
            </a:r>
          </a:p>
        </p:txBody>
      </p:sp>
      <p:sp>
        <p:nvSpPr>
          <p:cNvPr id="9" name="矩形 17"/>
          <p:cNvSpPr/>
          <p:nvPr userDrawn="1"/>
        </p:nvSpPr>
        <p:spPr>
          <a:xfrm>
            <a:off x="5508104" y="161978"/>
            <a:ext cx="1728192" cy="412846"/>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結果與討論</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1" name="文字方塊 10"/>
          <p:cNvSpPr txBox="1"/>
          <p:nvPr userDrawn="1"/>
        </p:nvSpPr>
        <p:spPr>
          <a:xfrm>
            <a:off x="163513" y="1042160"/>
            <a:ext cx="8945562" cy="646331"/>
          </a:xfrm>
          <a:prstGeom prst="rect">
            <a:avLst/>
          </a:prstGeom>
          <a:noFill/>
        </p:spPr>
        <p:txBody>
          <a:bodyPr>
            <a:spAutoFit/>
          </a:bodyPr>
          <a:lstStyle/>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基本資料分析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竹山紫南宮宗教觀光客之動機分析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竹山紫南宮宗教觀光客之體驗分析</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南投竹山紫南宮宗教觀光客滿意度分析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結構方程模式分析</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研究假設與體驗</a:t>
            </a:r>
            <a:r>
              <a:rPr kumimoji="0" lang="en-US" altLang="zh-TW" sz="1800" dirty="0">
                <a:solidFill>
                  <a:srgbClr val="0000FF"/>
                </a:solidFill>
                <a:latin typeface="微軟正黑體" pitchFamily="34" charset="-120"/>
                <a:ea typeface="微軟正黑體" pitchFamily="34" charset="-120"/>
              </a:rPr>
              <a:t>|</a:t>
            </a:r>
          </a:p>
        </p:txBody>
      </p:sp>
    </p:spTree>
    <p:extLst>
      <p:ext uri="{BB962C8B-B14F-4D97-AF65-F5344CB8AC3E}">
        <p14:creationId xmlns:p14="http://schemas.microsoft.com/office/powerpoint/2010/main" val="834992221"/>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自訂版面配置">
    <p:bg>
      <p:bgPr>
        <a:solidFill>
          <a:srgbClr val="7030A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7956454"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10" name="矩形 18"/>
          <p:cNvSpPr/>
          <p:nvPr userDrawn="1"/>
        </p:nvSpPr>
        <p:spPr>
          <a:xfrm>
            <a:off x="6000760" y="148739"/>
            <a:ext cx="1857388" cy="412846"/>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新舊會計制度轉換</a:t>
            </a:r>
          </a:p>
        </p:txBody>
      </p:sp>
      <p:sp>
        <p:nvSpPr>
          <p:cNvPr id="11" name="文字方塊 10"/>
          <p:cNvSpPr txBox="1"/>
          <p:nvPr userDrawn="1"/>
        </p:nvSpPr>
        <p:spPr>
          <a:xfrm>
            <a:off x="179421" y="969620"/>
            <a:ext cx="8353425" cy="646331"/>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限制性資產</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限制性負債</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銀行存款區分未限制及限制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r>
              <a:rPr kumimoji="0" lang="zh-TW" altLang="en-US" sz="1800" dirty="0">
                <a:solidFill>
                  <a:prstClr val="black">
                    <a:lumMod val="50000"/>
                    <a:lumOff val="50000"/>
                  </a:prstClr>
                </a:solidFill>
                <a:latin typeface="微軟正黑體" pitchFamily="34" charset="-120"/>
                <a:ea typeface="微軟正黑體" pitchFamily="34" charset="-120"/>
              </a:rPr>
              <a:t>淨資產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a:t>
            </a:r>
            <a:endParaRPr kumimoji="0" lang="en-US" altLang="zh-TW" sz="1800" dirty="0">
              <a:solidFill>
                <a:prstClr val="black">
                  <a:lumMod val="50000"/>
                  <a:lumOff val="50000"/>
                </a:prstClr>
              </a:solidFill>
              <a:latin typeface="微軟正黑體" pitchFamily="34" charset="-120"/>
              <a:ea typeface="微軟正黑體" pitchFamily="34" charset="-120"/>
            </a:endParaRP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雙軌作業注意事項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新制帳務處理之疑慮</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
        <p:nvSpPr>
          <p:cNvPr id="12" name="矩形 15"/>
          <p:cNvSpPr/>
          <p:nvPr userDrawn="1"/>
        </p:nvSpPr>
        <p:spPr>
          <a:xfrm>
            <a:off x="36066" y="149940"/>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研究背景動機</a:t>
            </a:r>
          </a:p>
        </p:txBody>
      </p:sp>
      <p:sp>
        <p:nvSpPr>
          <p:cNvPr id="13" name="矩形 18"/>
          <p:cNvSpPr/>
          <p:nvPr userDrawn="1"/>
        </p:nvSpPr>
        <p:spPr>
          <a:xfrm>
            <a:off x="7929618" y="136503"/>
            <a:ext cx="1214414"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4" name="矩形 16"/>
          <p:cNvSpPr/>
          <p:nvPr userDrawn="1"/>
        </p:nvSpPr>
        <p:spPr>
          <a:xfrm>
            <a:off x="1573799" y="151842"/>
            <a:ext cx="107157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法規探討</a:t>
            </a:r>
          </a:p>
        </p:txBody>
      </p:sp>
      <p:sp>
        <p:nvSpPr>
          <p:cNvPr id="15" name="矩形 14"/>
          <p:cNvSpPr/>
          <p:nvPr userDrawn="1"/>
        </p:nvSpPr>
        <p:spPr>
          <a:xfrm>
            <a:off x="2716775" y="15180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個案組織簡介</a:t>
            </a:r>
          </a:p>
        </p:txBody>
      </p:sp>
      <p:sp>
        <p:nvSpPr>
          <p:cNvPr id="16" name="矩形 17"/>
          <p:cNvSpPr/>
          <p:nvPr userDrawn="1"/>
        </p:nvSpPr>
        <p:spPr>
          <a:xfrm>
            <a:off x="4214778" y="146837"/>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國道公路建設管理基金會計制度</a:t>
            </a:r>
          </a:p>
        </p:txBody>
      </p:sp>
    </p:spTree>
    <p:extLst>
      <p:ext uri="{BB962C8B-B14F-4D97-AF65-F5344CB8AC3E}">
        <p14:creationId xmlns:p14="http://schemas.microsoft.com/office/powerpoint/2010/main" val="595262284"/>
      </p:ext>
    </p:extLst>
  </p:cSld>
  <p:clrMapOvr>
    <a:masterClrMapping/>
  </p:clrMapOvr>
  <p:transition spd="med">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6_自訂版面配置">
    <p:bg>
      <p:bgPr>
        <a:solidFill>
          <a:srgbClr val="7030A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7956454"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10" name="矩形 18"/>
          <p:cNvSpPr/>
          <p:nvPr userDrawn="1"/>
        </p:nvSpPr>
        <p:spPr>
          <a:xfrm>
            <a:off x="6000760" y="148739"/>
            <a:ext cx="1857388" cy="412846"/>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新舊會計制度轉換</a:t>
            </a:r>
          </a:p>
        </p:txBody>
      </p:sp>
      <p:sp>
        <p:nvSpPr>
          <p:cNvPr id="11" name="文字方塊 10"/>
          <p:cNvSpPr txBox="1"/>
          <p:nvPr userDrawn="1"/>
        </p:nvSpPr>
        <p:spPr>
          <a:xfrm>
            <a:off x="179421" y="969620"/>
            <a:ext cx="8353425" cy="646331"/>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限制性資產</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限制性負債</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銀行存款區分未限制及限制</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淨資產</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endParaRPr kumimoji="0" lang="en-US" altLang="zh-TW" sz="1800" dirty="0">
              <a:solidFill>
                <a:srgbClr val="0000FF"/>
              </a:solidFill>
              <a:latin typeface="微軟正黑體" pitchFamily="34" charset="-120"/>
              <a:ea typeface="微軟正黑體" pitchFamily="34" charset="-120"/>
            </a:endParaRP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雙軌作業注意事項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新制帳務處理之疑慮</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
        <p:nvSpPr>
          <p:cNvPr id="12" name="矩形 15"/>
          <p:cNvSpPr/>
          <p:nvPr userDrawn="1"/>
        </p:nvSpPr>
        <p:spPr>
          <a:xfrm>
            <a:off x="36066" y="149940"/>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研究背景動機</a:t>
            </a:r>
          </a:p>
        </p:txBody>
      </p:sp>
      <p:sp>
        <p:nvSpPr>
          <p:cNvPr id="13" name="矩形 18"/>
          <p:cNvSpPr/>
          <p:nvPr userDrawn="1"/>
        </p:nvSpPr>
        <p:spPr>
          <a:xfrm>
            <a:off x="7929618" y="136503"/>
            <a:ext cx="1214414"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4" name="矩形 16"/>
          <p:cNvSpPr/>
          <p:nvPr userDrawn="1"/>
        </p:nvSpPr>
        <p:spPr>
          <a:xfrm>
            <a:off x="1573799" y="151842"/>
            <a:ext cx="107157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法規探討</a:t>
            </a:r>
          </a:p>
        </p:txBody>
      </p:sp>
      <p:sp>
        <p:nvSpPr>
          <p:cNvPr id="15" name="矩形 14"/>
          <p:cNvSpPr/>
          <p:nvPr userDrawn="1"/>
        </p:nvSpPr>
        <p:spPr>
          <a:xfrm>
            <a:off x="2716775" y="15180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個案組織簡介</a:t>
            </a:r>
          </a:p>
        </p:txBody>
      </p:sp>
      <p:sp>
        <p:nvSpPr>
          <p:cNvPr id="16" name="矩形 17"/>
          <p:cNvSpPr/>
          <p:nvPr userDrawn="1"/>
        </p:nvSpPr>
        <p:spPr>
          <a:xfrm>
            <a:off x="4214778" y="146837"/>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國道公路建設管理基金會計制度</a:t>
            </a:r>
          </a:p>
        </p:txBody>
      </p:sp>
    </p:spTree>
    <p:extLst>
      <p:ext uri="{BB962C8B-B14F-4D97-AF65-F5344CB8AC3E}">
        <p14:creationId xmlns:p14="http://schemas.microsoft.com/office/powerpoint/2010/main" val="4126960294"/>
      </p:ext>
    </p:extLst>
  </p:cSld>
  <p:clrMapOvr>
    <a:masterClrMapping/>
  </p:clrMapOvr>
  <p:transition spd="med">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7_自訂版面配置">
    <p:bg>
      <p:bgPr>
        <a:solidFill>
          <a:srgbClr val="7030A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7956454"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10" name="矩形 18"/>
          <p:cNvSpPr/>
          <p:nvPr userDrawn="1"/>
        </p:nvSpPr>
        <p:spPr>
          <a:xfrm>
            <a:off x="6000760" y="148739"/>
            <a:ext cx="1857388" cy="412846"/>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新舊會計制度轉換</a:t>
            </a:r>
          </a:p>
        </p:txBody>
      </p:sp>
      <p:sp>
        <p:nvSpPr>
          <p:cNvPr id="11" name="文字方塊 10"/>
          <p:cNvSpPr txBox="1"/>
          <p:nvPr userDrawn="1"/>
        </p:nvSpPr>
        <p:spPr>
          <a:xfrm>
            <a:off x="179421" y="956381"/>
            <a:ext cx="8353425" cy="646331"/>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限制性資產</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限制性負債</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銀行存款區分未限制及限制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淨資產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a:t>
            </a:r>
            <a:endParaRPr kumimoji="0" lang="en-US" altLang="zh-TW" sz="1800" dirty="0">
              <a:solidFill>
                <a:prstClr val="black">
                  <a:lumMod val="50000"/>
                  <a:lumOff val="50000"/>
                </a:prstClr>
              </a:solidFill>
              <a:latin typeface="微軟正黑體" pitchFamily="34" charset="-120"/>
              <a:ea typeface="微軟正黑體" pitchFamily="34" charset="-120"/>
            </a:endParaRPr>
          </a:p>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雙軌作業注意事項</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r>
              <a:rPr kumimoji="0" lang="zh-TW" altLang="en-US" sz="1800" dirty="0">
                <a:solidFill>
                  <a:prstClr val="black">
                    <a:lumMod val="50000"/>
                    <a:lumOff val="50000"/>
                  </a:prstClr>
                </a:solidFill>
                <a:latin typeface="微軟正黑體" pitchFamily="34" charset="-120"/>
                <a:ea typeface="微軟正黑體" pitchFamily="34" charset="-120"/>
              </a:rPr>
              <a:t>新制帳務處理之疑慮</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
        <p:nvSpPr>
          <p:cNvPr id="12" name="矩形 15"/>
          <p:cNvSpPr/>
          <p:nvPr userDrawn="1"/>
        </p:nvSpPr>
        <p:spPr>
          <a:xfrm>
            <a:off x="36066" y="149940"/>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研究背景動機</a:t>
            </a:r>
          </a:p>
        </p:txBody>
      </p:sp>
      <p:sp>
        <p:nvSpPr>
          <p:cNvPr id="13" name="矩形 18"/>
          <p:cNvSpPr/>
          <p:nvPr userDrawn="1"/>
        </p:nvSpPr>
        <p:spPr>
          <a:xfrm>
            <a:off x="7929618" y="136503"/>
            <a:ext cx="1214414"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4" name="矩形 16"/>
          <p:cNvSpPr/>
          <p:nvPr userDrawn="1"/>
        </p:nvSpPr>
        <p:spPr>
          <a:xfrm>
            <a:off x="1573799" y="151842"/>
            <a:ext cx="107157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法規探討</a:t>
            </a:r>
          </a:p>
        </p:txBody>
      </p:sp>
      <p:sp>
        <p:nvSpPr>
          <p:cNvPr id="15" name="矩形 14"/>
          <p:cNvSpPr/>
          <p:nvPr userDrawn="1"/>
        </p:nvSpPr>
        <p:spPr>
          <a:xfrm>
            <a:off x="2716775" y="15180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個案組織簡介</a:t>
            </a:r>
          </a:p>
        </p:txBody>
      </p:sp>
      <p:sp>
        <p:nvSpPr>
          <p:cNvPr id="16" name="矩形 17"/>
          <p:cNvSpPr/>
          <p:nvPr userDrawn="1"/>
        </p:nvSpPr>
        <p:spPr>
          <a:xfrm>
            <a:off x="4214778" y="146837"/>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國道公路建設管理基金會計制度</a:t>
            </a:r>
          </a:p>
        </p:txBody>
      </p:sp>
    </p:spTree>
    <p:extLst>
      <p:ext uri="{BB962C8B-B14F-4D97-AF65-F5344CB8AC3E}">
        <p14:creationId xmlns:p14="http://schemas.microsoft.com/office/powerpoint/2010/main" val="4138466260"/>
      </p:ext>
    </p:extLst>
  </p:cSld>
  <p:clrMapOvr>
    <a:masterClrMapping/>
  </p:clrMapOvr>
  <p:transition spd="med">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8_自訂版面配置">
    <p:bg>
      <p:bgPr>
        <a:solidFill>
          <a:srgbClr val="7030A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7956454"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10" name="矩形 18"/>
          <p:cNvSpPr/>
          <p:nvPr userDrawn="1"/>
        </p:nvSpPr>
        <p:spPr>
          <a:xfrm>
            <a:off x="6000760" y="148739"/>
            <a:ext cx="1857388" cy="412846"/>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新舊會計制度轉換</a:t>
            </a:r>
          </a:p>
        </p:txBody>
      </p:sp>
      <p:sp>
        <p:nvSpPr>
          <p:cNvPr id="11" name="文字方塊 10"/>
          <p:cNvSpPr txBox="1"/>
          <p:nvPr userDrawn="1"/>
        </p:nvSpPr>
        <p:spPr>
          <a:xfrm>
            <a:off x="179421" y="956381"/>
            <a:ext cx="8353425" cy="646331"/>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限制性資產</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限制性負債</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銀行存款區分未限制及限制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淨資產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a:t>
            </a:r>
            <a:endParaRPr kumimoji="0" lang="en-US" altLang="zh-TW" sz="1800" dirty="0">
              <a:solidFill>
                <a:prstClr val="black">
                  <a:lumMod val="50000"/>
                  <a:lumOff val="50000"/>
                </a:prstClr>
              </a:solidFill>
              <a:latin typeface="微軟正黑體" pitchFamily="34" charset="-120"/>
              <a:ea typeface="微軟正黑體" pitchFamily="34" charset="-120"/>
            </a:endParaRP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雙軌作業注意事項</a:t>
            </a: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新制帳務處理之疑慮</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endParaRPr kumimoji="0" lang="en-US" altLang="zh-TW" sz="1800" dirty="0">
              <a:solidFill>
                <a:srgbClr val="0000FF"/>
              </a:solidFill>
              <a:latin typeface="微軟正黑體" pitchFamily="34" charset="-120"/>
              <a:ea typeface="微軟正黑體" pitchFamily="34" charset="-120"/>
            </a:endParaRPr>
          </a:p>
        </p:txBody>
      </p:sp>
      <p:sp>
        <p:nvSpPr>
          <p:cNvPr id="12" name="矩形 15"/>
          <p:cNvSpPr/>
          <p:nvPr userDrawn="1"/>
        </p:nvSpPr>
        <p:spPr>
          <a:xfrm>
            <a:off x="36066" y="149940"/>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研究背景動機</a:t>
            </a:r>
          </a:p>
        </p:txBody>
      </p:sp>
      <p:sp>
        <p:nvSpPr>
          <p:cNvPr id="13" name="矩形 18"/>
          <p:cNvSpPr/>
          <p:nvPr userDrawn="1"/>
        </p:nvSpPr>
        <p:spPr>
          <a:xfrm>
            <a:off x="7929618" y="136503"/>
            <a:ext cx="1214414"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4" name="矩形 16"/>
          <p:cNvSpPr/>
          <p:nvPr userDrawn="1"/>
        </p:nvSpPr>
        <p:spPr>
          <a:xfrm>
            <a:off x="1573799" y="151842"/>
            <a:ext cx="107157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法規探討</a:t>
            </a:r>
          </a:p>
        </p:txBody>
      </p:sp>
      <p:sp>
        <p:nvSpPr>
          <p:cNvPr id="15" name="矩形 14"/>
          <p:cNvSpPr/>
          <p:nvPr userDrawn="1"/>
        </p:nvSpPr>
        <p:spPr>
          <a:xfrm>
            <a:off x="2716775" y="15180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個案組織簡介</a:t>
            </a:r>
          </a:p>
        </p:txBody>
      </p:sp>
      <p:sp>
        <p:nvSpPr>
          <p:cNvPr id="16" name="矩形 17"/>
          <p:cNvSpPr/>
          <p:nvPr userDrawn="1"/>
        </p:nvSpPr>
        <p:spPr>
          <a:xfrm>
            <a:off x="4214778" y="146837"/>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國道公路建設管理基金會計制度</a:t>
            </a:r>
          </a:p>
        </p:txBody>
      </p:sp>
    </p:spTree>
    <p:extLst>
      <p:ext uri="{BB962C8B-B14F-4D97-AF65-F5344CB8AC3E}">
        <p14:creationId xmlns:p14="http://schemas.microsoft.com/office/powerpoint/2010/main" val="4101583503"/>
      </p:ext>
    </p:extLst>
  </p:cSld>
  <p:clrMapOvr>
    <a:masterClrMapping/>
  </p:clrMapOvr>
  <p:transition spd="med">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0_自訂版面配置">
    <p:bg>
      <p:bgPr>
        <a:solidFill>
          <a:srgbClr val="7030A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7956454"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Tree>
    <p:extLst>
      <p:ext uri="{BB962C8B-B14F-4D97-AF65-F5344CB8AC3E}">
        <p14:creationId xmlns:p14="http://schemas.microsoft.com/office/powerpoint/2010/main" val="2687859059"/>
      </p:ext>
    </p:extLst>
  </p:cSld>
  <p:clrMapOvr>
    <a:masterClrMapping/>
  </p:clrMapOvr>
  <p:transition spd="med">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1_自訂版面配置">
    <p:bg>
      <p:bgPr>
        <a:solidFill>
          <a:srgbClr val="7030A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7956454"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研究方法與步驟</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緒論</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文獻探討</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結果與討論</a:t>
            </a:r>
          </a:p>
        </p:txBody>
      </p:sp>
      <p:sp>
        <p:nvSpPr>
          <p:cNvPr id="10" name="矩形 18"/>
          <p:cNvSpPr/>
          <p:nvPr userDrawn="1"/>
        </p:nvSpPr>
        <p:spPr>
          <a:xfrm>
            <a:off x="7308304" y="161978"/>
            <a:ext cx="1728192" cy="412846"/>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1" name="文字方塊 10"/>
          <p:cNvSpPr txBox="1"/>
          <p:nvPr userDrawn="1"/>
        </p:nvSpPr>
        <p:spPr>
          <a:xfrm>
            <a:off x="179421" y="1075514"/>
            <a:ext cx="8353425" cy="369332"/>
          </a:xfrm>
          <a:prstGeom prst="rect">
            <a:avLst/>
          </a:prstGeom>
          <a:noFill/>
        </p:spPr>
        <p:txBody>
          <a:bodyPr>
            <a:spAutoFit/>
          </a:bodyPr>
          <a:lstStyle/>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結論</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建議</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未來研究建議</a:t>
            </a:r>
            <a:r>
              <a:rPr kumimoji="0" lang="en-US" altLang="zh-TW" sz="1800" dirty="0">
                <a:solidFill>
                  <a:srgbClr val="0000FF"/>
                </a:solidFill>
                <a:latin typeface="微軟正黑體" pitchFamily="34" charset="-120"/>
                <a:ea typeface="微軟正黑體" pitchFamily="34" charset="-120"/>
              </a:rPr>
              <a:t>|</a:t>
            </a:r>
          </a:p>
        </p:txBody>
      </p:sp>
    </p:spTree>
    <p:extLst>
      <p:ext uri="{BB962C8B-B14F-4D97-AF65-F5344CB8AC3E}">
        <p14:creationId xmlns:p14="http://schemas.microsoft.com/office/powerpoint/2010/main" val="1937543575"/>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717E70DD-5905-437D-9E4E-6AEEF372A88D}" type="slidenum">
              <a:rPr lang="en-US" altLang="zh-TW"/>
              <a:pPr>
                <a:defRPr/>
              </a:pPr>
              <a:t>‹#›</a:t>
            </a:fld>
            <a:endParaRPr lang="en-US" altLang="zh-TW"/>
          </a:p>
        </p:txBody>
      </p:sp>
    </p:spTree>
    <p:extLst>
      <p:ext uri="{BB962C8B-B14F-4D97-AF65-F5344CB8AC3E}">
        <p14:creationId xmlns:p14="http://schemas.microsoft.com/office/powerpoint/2010/main" val="5530607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8_自訂版面配置">
    <p:bg>
      <p:bgPr>
        <a:solidFill>
          <a:schemeClr val="bg1">
            <a:lumMod val="75000"/>
          </a:schemeClr>
        </a:solidFill>
        <a:effectLst/>
      </p:bgPr>
    </p:bg>
    <p:spTree>
      <p:nvGrpSpPr>
        <p:cNvPr id="1" name=""/>
        <p:cNvGrpSpPr/>
        <p:nvPr/>
      </p:nvGrpSpPr>
      <p:grpSpPr>
        <a:xfrm>
          <a:off x="0" y="0"/>
          <a:ext cx="0" cy="0"/>
          <a:chOff x="0" y="0"/>
          <a:chExt cx="0" cy="0"/>
        </a:xfrm>
      </p:grpSpPr>
      <p:sp>
        <p:nvSpPr>
          <p:cNvPr id="2" name="正方形/長方形 23"/>
          <p:cNvSpPr/>
          <p:nvPr/>
        </p:nvSpPr>
        <p:spPr bwMode="auto">
          <a:xfrm>
            <a:off x="7651765" y="347381"/>
            <a:ext cx="301625" cy="1060344"/>
          </a:xfrm>
          <a:prstGeom prst="rect">
            <a:avLst/>
          </a:prstGeom>
          <a:solidFill>
            <a:srgbClr val="CCFF99"/>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3" name="正方形/長方形 25"/>
          <p:cNvSpPr/>
          <p:nvPr/>
        </p:nvSpPr>
        <p:spPr bwMode="auto">
          <a:xfrm>
            <a:off x="7651765" y="347392"/>
            <a:ext cx="301625" cy="83431"/>
          </a:xfrm>
          <a:prstGeom prst="rect">
            <a:avLst/>
          </a:prstGeom>
          <a:solidFill>
            <a:srgbClr val="33CC3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4" name="テキスト ボックス 35"/>
          <p:cNvSpPr txBox="1">
            <a:spLocks noChangeArrowheads="1"/>
          </p:cNvSpPr>
          <p:nvPr/>
        </p:nvSpPr>
        <p:spPr bwMode="auto">
          <a:xfrm>
            <a:off x="7617381"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2</a:t>
            </a:r>
            <a:endParaRPr kumimoji="0" lang="ja-JP" altLang="en-US" sz="1200">
              <a:solidFill>
                <a:prstClr val="black"/>
              </a:solidFill>
              <a:latin typeface="Calibri" pitchFamily="34" charset="0"/>
              <a:ea typeface="MS PGothic" pitchFamily="34" charset="-128"/>
            </a:endParaRPr>
          </a:p>
        </p:txBody>
      </p:sp>
      <p:grpSp>
        <p:nvGrpSpPr>
          <p:cNvPr id="5" name="群組 50"/>
          <p:cNvGrpSpPr>
            <a:grpSpLocks/>
          </p:cNvGrpSpPr>
          <p:nvPr userDrawn="1"/>
        </p:nvGrpSpPr>
        <p:grpSpPr bwMode="auto">
          <a:xfrm>
            <a:off x="8437563" y="367101"/>
            <a:ext cx="311150" cy="1121022"/>
            <a:chOff x="8393001" y="430053"/>
            <a:chExt cx="310738" cy="1172704"/>
          </a:xfrm>
        </p:grpSpPr>
        <p:sp>
          <p:nvSpPr>
            <p:cNvPr id="6" name="正方形/長方形 37"/>
            <p:cNvSpPr/>
            <p:nvPr userDrawn="1"/>
          </p:nvSpPr>
          <p:spPr bwMode="auto">
            <a:xfrm>
              <a:off x="8393001" y="493528"/>
              <a:ext cx="302811" cy="1109229"/>
            </a:xfrm>
            <a:prstGeom prst="rect">
              <a:avLst/>
            </a:prstGeom>
            <a:solidFill>
              <a:srgbClr val="AE78D6"/>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7" name="正方形/長方形 39"/>
            <p:cNvSpPr/>
            <p:nvPr userDrawn="1"/>
          </p:nvSpPr>
          <p:spPr bwMode="auto">
            <a:xfrm>
              <a:off x="8400927" y="430053"/>
              <a:ext cx="302812" cy="87279"/>
            </a:xfrm>
            <a:prstGeom prst="rect">
              <a:avLst/>
            </a:prstGeom>
            <a:solidFill>
              <a:srgbClr val="7030A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grpSp>
      <p:sp>
        <p:nvSpPr>
          <p:cNvPr id="8" name="テキスト ボックス 40"/>
          <p:cNvSpPr txBox="1">
            <a:spLocks noChangeArrowheads="1"/>
          </p:cNvSpPr>
          <p:nvPr userDrawn="1"/>
        </p:nvSpPr>
        <p:spPr bwMode="auto">
          <a:xfrm>
            <a:off x="7220506"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1</a:t>
            </a:r>
            <a:endParaRPr kumimoji="0" lang="ja-JP" altLang="en-US" sz="1200">
              <a:solidFill>
                <a:prstClr val="black"/>
              </a:solidFill>
              <a:latin typeface="Calibri" pitchFamily="34" charset="0"/>
              <a:ea typeface="MS PGothic" pitchFamily="34" charset="-128"/>
            </a:endParaRPr>
          </a:p>
        </p:txBody>
      </p:sp>
      <p:sp>
        <p:nvSpPr>
          <p:cNvPr id="9" name="正方形/長方形 45"/>
          <p:cNvSpPr/>
          <p:nvPr/>
        </p:nvSpPr>
        <p:spPr bwMode="auto">
          <a:xfrm>
            <a:off x="8048641" y="347381"/>
            <a:ext cx="303213" cy="1060344"/>
          </a:xfrm>
          <a:prstGeom prst="rect">
            <a:avLst/>
          </a:prstGeom>
          <a:solidFill>
            <a:srgbClr val="CCFFF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0" name="正方形/長方形 47"/>
          <p:cNvSpPr/>
          <p:nvPr/>
        </p:nvSpPr>
        <p:spPr bwMode="auto">
          <a:xfrm>
            <a:off x="8048641" y="347392"/>
            <a:ext cx="303213" cy="83431"/>
          </a:xfrm>
          <a:prstGeom prst="rect">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1" name="テキスト ボックス 48"/>
          <p:cNvSpPr txBox="1">
            <a:spLocks noChangeArrowheads="1"/>
          </p:cNvSpPr>
          <p:nvPr/>
        </p:nvSpPr>
        <p:spPr bwMode="auto">
          <a:xfrm>
            <a:off x="8015844"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3</a:t>
            </a:r>
            <a:endParaRPr kumimoji="0" lang="ja-JP" altLang="en-US" sz="1200">
              <a:solidFill>
                <a:prstClr val="black"/>
              </a:solidFill>
              <a:latin typeface="Calibri" pitchFamily="34" charset="0"/>
              <a:ea typeface="MS PGothic" pitchFamily="34" charset="-128"/>
            </a:endParaRPr>
          </a:p>
        </p:txBody>
      </p:sp>
      <p:sp>
        <p:nvSpPr>
          <p:cNvPr id="12" name="正方形/長方形 50"/>
          <p:cNvSpPr/>
          <p:nvPr/>
        </p:nvSpPr>
        <p:spPr bwMode="auto">
          <a:xfrm>
            <a:off x="7256463" y="411092"/>
            <a:ext cx="303212" cy="1060344"/>
          </a:xfrm>
          <a:prstGeom prst="rect">
            <a:avLst/>
          </a:prstGeom>
          <a:solidFill>
            <a:srgbClr val="FFDEBD"/>
          </a:solidFill>
          <a:ln w="190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3" name="正方形/長方形 52"/>
          <p:cNvSpPr/>
          <p:nvPr/>
        </p:nvSpPr>
        <p:spPr bwMode="auto">
          <a:xfrm>
            <a:off x="7243763" y="347392"/>
            <a:ext cx="303212" cy="83431"/>
          </a:xfrm>
          <a:prstGeom prst="rect">
            <a:avLst/>
          </a:prstGeom>
          <a:solidFill>
            <a:srgbClr val="FF993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4" name="テキスト ボックス 53"/>
          <p:cNvSpPr txBox="1">
            <a:spLocks noChangeArrowheads="1"/>
          </p:cNvSpPr>
          <p:nvPr/>
        </p:nvSpPr>
        <p:spPr bwMode="auto">
          <a:xfrm>
            <a:off x="8414306"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4</a:t>
            </a:r>
            <a:endParaRPr kumimoji="0" lang="ja-JP" altLang="en-US" sz="1200">
              <a:solidFill>
                <a:prstClr val="black"/>
              </a:solidFill>
              <a:latin typeface="Times New Roman" pitchFamily="18" charset="0"/>
              <a:ea typeface="MS PGothic" pitchFamily="34" charset="-128"/>
              <a:cs typeface="Times New Roman" pitchFamily="18" charset="0"/>
            </a:endParaRPr>
          </a:p>
        </p:txBody>
      </p:sp>
      <p:sp>
        <p:nvSpPr>
          <p:cNvPr id="15" name="テキスト ボックス 57"/>
          <p:cNvSpPr txBox="1">
            <a:spLocks noChangeArrowheads="1"/>
          </p:cNvSpPr>
          <p:nvPr/>
        </p:nvSpPr>
        <p:spPr bwMode="auto">
          <a:xfrm>
            <a:off x="6840122" y="687177"/>
            <a:ext cx="338554" cy="605294"/>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問題提起</a:t>
            </a:r>
          </a:p>
        </p:txBody>
      </p:sp>
      <p:sp>
        <p:nvSpPr>
          <p:cNvPr id="16" name="テキスト ボックス 103"/>
          <p:cNvSpPr txBox="1">
            <a:spLocks noChangeArrowheads="1"/>
          </p:cNvSpPr>
          <p:nvPr userDrawn="1"/>
        </p:nvSpPr>
        <p:spPr bwMode="auto">
          <a:xfrm>
            <a:off x="6852822" y="687177"/>
            <a:ext cx="338554" cy="605294"/>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問題提起</a:t>
            </a:r>
          </a:p>
        </p:txBody>
      </p:sp>
      <p:sp>
        <p:nvSpPr>
          <p:cNvPr id="17" name="Rectangle 4"/>
          <p:cNvSpPr>
            <a:spLocks noChangeArrowheads="1"/>
          </p:cNvSpPr>
          <p:nvPr userDrawn="1"/>
        </p:nvSpPr>
        <p:spPr bwMode="auto">
          <a:xfrm>
            <a:off x="323867" y="697794"/>
            <a:ext cx="8569325" cy="5668822"/>
          </a:xfrm>
          <a:prstGeom prst="rect">
            <a:avLst/>
          </a:prstGeom>
          <a:solidFill>
            <a:schemeClr val="bg1"/>
          </a:solidFill>
          <a:ln w="28575">
            <a:solidFill>
              <a:schemeClr val="tx1">
                <a:lumMod val="50000"/>
                <a:lumOff val="50000"/>
              </a:schemeClr>
            </a:solidFill>
            <a:miter lim="800000"/>
            <a:headEnd/>
            <a:tailEnd/>
          </a:ln>
        </p:spPr>
        <p:txBody>
          <a:bodyPr wrap="none" anchor="ctr"/>
          <a:lstStyle/>
          <a:p>
            <a:pPr>
              <a:defRPr/>
            </a:pPr>
            <a:endParaRPr kumimoji="0" lang="ja-JP" altLang="en-US" sz="1800">
              <a:solidFill>
                <a:srgbClr val="7F7F7F"/>
              </a:solidFill>
              <a:latin typeface="Calibri" pitchFamily="34" charset="0"/>
              <a:ea typeface="MS PGothic" pitchFamily="34" charset="-128"/>
            </a:endParaRPr>
          </a:p>
        </p:txBody>
      </p:sp>
      <p:cxnSp>
        <p:nvCxnSpPr>
          <p:cNvPr id="18" name="直線コネクタ 66"/>
          <p:cNvCxnSpPr/>
          <p:nvPr userDrawn="1"/>
        </p:nvCxnSpPr>
        <p:spPr>
          <a:xfrm>
            <a:off x="323867" y="6043507"/>
            <a:ext cx="8569325"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65"/>
          <p:cNvCxnSpPr/>
          <p:nvPr userDrawn="1"/>
        </p:nvCxnSpPr>
        <p:spPr>
          <a:xfrm>
            <a:off x="755650" y="1944723"/>
            <a:ext cx="7683500" cy="0"/>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線コネクタ 67"/>
          <p:cNvCxnSpPr/>
          <p:nvPr userDrawn="1"/>
        </p:nvCxnSpPr>
        <p:spPr>
          <a:xfrm>
            <a:off x="755650" y="4102292"/>
            <a:ext cx="7683500" cy="0"/>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文字方塊 51"/>
          <p:cNvSpPr txBox="1"/>
          <p:nvPr userDrawn="1"/>
        </p:nvSpPr>
        <p:spPr>
          <a:xfrm>
            <a:off x="928668" y="1896560"/>
            <a:ext cx="7516839" cy="2308324"/>
          </a:xfrm>
          <a:prstGeom prst="rect">
            <a:avLst/>
          </a:prstGeom>
          <a:noFill/>
        </p:spPr>
        <p:txBody>
          <a:bodyPr wrap="square">
            <a:spAutoFit/>
          </a:bodyPr>
          <a:lstStyle/>
          <a:p>
            <a:pPr fontAlgn="auto">
              <a:spcBef>
                <a:spcPts val="0"/>
              </a:spcBef>
              <a:spcAft>
                <a:spcPts val="0"/>
              </a:spcAft>
              <a:defRPr/>
            </a:pPr>
            <a:r>
              <a:rPr kumimoji="0" lang="zh-TW" altLang="en-US" sz="7200" b="1" dirty="0">
                <a:solidFill>
                  <a:srgbClr val="FF5050"/>
                </a:solidFill>
                <a:latin typeface="微軟正黑體" pitchFamily="34" charset="-120"/>
                <a:ea typeface="微軟正黑體" pitchFamily="34" charset="-120"/>
              </a:rPr>
              <a:t>壹、</a:t>
            </a:r>
            <a:r>
              <a:rPr kumimoji="0" lang="en-US" altLang="zh-TW" sz="7200" b="1" dirty="0">
                <a:solidFill>
                  <a:srgbClr val="FF5050"/>
                </a:solidFill>
                <a:latin typeface="微軟正黑體" pitchFamily="34" charset="-120"/>
                <a:ea typeface="微軟正黑體" pitchFamily="34" charset="-120"/>
              </a:rPr>
              <a:t>105</a:t>
            </a:r>
            <a:r>
              <a:rPr kumimoji="0" lang="zh-TW" altLang="en-US" sz="7200" b="1" dirty="0">
                <a:solidFill>
                  <a:srgbClr val="FF5050"/>
                </a:solidFill>
                <a:latin typeface="微軟正黑體" pitchFamily="34" charset="-120"/>
                <a:ea typeface="微軟正黑體" pitchFamily="34" charset="-120"/>
              </a:rPr>
              <a:t>年度</a:t>
            </a:r>
            <a:endParaRPr kumimoji="0" lang="en-US" altLang="zh-TW" sz="7200" b="1" dirty="0">
              <a:solidFill>
                <a:srgbClr val="FF5050"/>
              </a:solidFill>
              <a:latin typeface="微軟正黑體" pitchFamily="34" charset="-120"/>
              <a:ea typeface="微軟正黑體" pitchFamily="34" charset="-120"/>
            </a:endParaRPr>
          </a:p>
          <a:p>
            <a:pPr fontAlgn="auto">
              <a:spcBef>
                <a:spcPts val="0"/>
              </a:spcBef>
              <a:spcAft>
                <a:spcPts val="0"/>
              </a:spcAft>
              <a:defRPr/>
            </a:pPr>
            <a:r>
              <a:rPr kumimoji="0" lang="zh-TW" altLang="en-US" sz="7200" b="1" dirty="0">
                <a:solidFill>
                  <a:srgbClr val="FF5050"/>
                </a:solidFill>
                <a:latin typeface="微軟正黑體" pitchFamily="34" charset="-120"/>
                <a:ea typeface="微軟正黑體" pitchFamily="34" charset="-120"/>
              </a:rPr>
              <a:t>        預算籌編原則</a:t>
            </a:r>
          </a:p>
        </p:txBody>
      </p:sp>
      <p:sp>
        <p:nvSpPr>
          <p:cNvPr id="23" name="正方形/長方形 55"/>
          <p:cNvSpPr/>
          <p:nvPr/>
        </p:nvSpPr>
        <p:spPr bwMode="auto">
          <a:xfrm>
            <a:off x="6858025" y="386821"/>
            <a:ext cx="301625" cy="1060344"/>
          </a:xfrm>
          <a:prstGeom prst="rect">
            <a:avLst/>
          </a:prstGeom>
          <a:solidFill>
            <a:srgbClr val="FFCCF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24" name="正方形/長方形 58"/>
          <p:cNvSpPr/>
          <p:nvPr/>
        </p:nvSpPr>
        <p:spPr bwMode="auto">
          <a:xfrm>
            <a:off x="6858025" y="347392"/>
            <a:ext cx="301625" cy="83431"/>
          </a:xfrm>
          <a:prstGeom prst="rect">
            <a:avLst/>
          </a:prstGeom>
          <a:solidFill>
            <a:srgbClr val="FF66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25" name="文字方塊 26"/>
          <p:cNvSpPr txBox="1"/>
          <p:nvPr userDrawn="1"/>
        </p:nvSpPr>
        <p:spPr>
          <a:xfrm>
            <a:off x="899604" y="4320921"/>
            <a:ext cx="8612213" cy="923330"/>
          </a:xfrm>
          <a:prstGeom prst="rect">
            <a:avLst/>
          </a:prstGeom>
          <a:noFill/>
        </p:spPr>
        <p:txBody>
          <a:bodyPr wrap="square">
            <a:spAutoFit/>
          </a:bodyPr>
          <a:lstStyle/>
          <a:p>
            <a:pPr fontAlgn="auto">
              <a:spcBef>
                <a:spcPts val="0"/>
              </a:spcBef>
              <a:spcAft>
                <a:spcPts val="0"/>
              </a:spcAft>
              <a:defRPr/>
            </a:pP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 </a:t>
            </a:r>
            <a:r>
              <a:rPr kumimoji="0" lang="en-US" altLang="zh-TW" sz="1800" dirty="0">
                <a:solidFill>
                  <a:prstClr val="black"/>
                </a:solidFill>
                <a:latin typeface="微軟正黑體" pitchFamily="34" charset="-120"/>
                <a:ea typeface="微軟正黑體" pitchFamily="34" charset="-120"/>
              </a:rPr>
              <a:t>105</a:t>
            </a:r>
            <a:r>
              <a:rPr kumimoji="0" lang="zh-TW" altLang="en-US" sz="1800" dirty="0">
                <a:solidFill>
                  <a:prstClr val="black"/>
                </a:solidFill>
                <a:latin typeface="微軟正黑體" pitchFamily="34" charset="-120"/>
                <a:ea typeface="微軟正黑體" pitchFamily="34" charset="-120"/>
              </a:rPr>
              <a:t>年度預算籌編之目標 </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 </a:t>
            </a:r>
            <a:r>
              <a:rPr kumimoji="0" lang="en-US" altLang="zh-TW" sz="1800" dirty="0">
                <a:solidFill>
                  <a:prstClr val="black"/>
                </a:solidFill>
                <a:latin typeface="微軟正黑體" pitchFamily="34" charset="-120"/>
                <a:ea typeface="微軟正黑體" pitchFamily="34" charset="-120"/>
              </a:rPr>
              <a:t>105</a:t>
            </a:r>
            <a:r>
              <a:rPr kumimoji="0" lang="zh-TW" altLang="en-US" sz="1800" dirty="0">
                <a:solidFill>
                  <a:prstClr val="black"/>
                </a:solidFill>
                <a:latin typeface="微軟正黑體" pitchFamily="34" charset="-120"/>
                <a:ea typeface="微軟正黑體" pitchFamily="34" charset="-120"/>
              </a:rPr>
              <a:t>年度概算編列之架構 </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 基本額度核列原則 </a:t>
            </a:r>
            <a:r>
              <a:rPr kumimoji="0" lang="en-US" altLang="zh-TW" sz="1800" dirty="0">
                <a:solidFill>
                  <a:prstClr val="black"/>
                </a:solidFill>
                <a:latin typeface="微軟正黑體" pitchFamily="34" charset="-120"/>
                <a:ea typeface="微軟正黑體" pitchFamily="34" charset="-120"/>
              </a:rPr>
              <a:t>|</a:t>
            </a:r>
          </a:p>
          <a:p>
            <a:pPr fontAlgn="auto">
              <a:spcBef>
                <a:spcPts val="0"/>
              </a:spcBef>
              <a:spcAft>
                <a:spcPts val="0"/>
              </a:spcAft>
              <a:defRPr/>
            </a:pPr>
            <a:r>
              <a:rPr kumimoji="0" lang="zh-TW" altLang="en-US" sz="1800" dirty="0">
                <a:solidFill>
                  <a:prstClr val="black"/>
                </a:solidFill>
                <a:latin typeface="微軟正黑體" pitchFamily="34" charset="-120"/>
                <a:ea typeface="微軟正黑體" pitchFamily="34" charset="-120"/>
              </a:rPr>
              <a:t>          競爭型計畫審查原則 </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  中央計畫型補助款及收支併列</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市款</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 </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 </a:t>
            </a:r>
            <a:endParaRPr kumimoji="0" lang="en-US" altLang="zh-TW" sz="1800" dirty="0">
              <a:solidFill>
                <a:prstClr val="black"/>
              </a:solidFill>
              <a:latin typeface="微軟正黑體" pitchFamily="34" charset="-120"/>
              <a:ea typeface="微軟正黑體" pitchFamily="34" charset="-120"/>
            </a:endParaRPr>
          </a:p>
          <a:p>
            <a:pPr fontAlgn="auto">
              <a:spcBef>
                <a:spcPts val="0"/>
              </a:spcBef>
              <a:spcAft>
                <a:spcPts val="0"/>
              </a:spcAft>
              <a:defRPr/>
            </a:pPr>
            <a:endParaRPr kumimoji="0" lang="en-US" altLang="zh-TW" sz="18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6431878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3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21"/>
                                        </p:tgtEl>
                                        <p:attrNameLst>
                                          <p:attrName>ppt_y</p:attrName>
                                        </p:attrNameLst>
                                      </p:cBhvr>
                                      <p:tavLst>
                                        <p:tav tm="0">
                                          <p:val>
                                            <p:strVal val="#ppt_y"/>
                                          </p:val>
                                        </p:tav>
                                        <p:tav tm="100000">
                                          <p:val>
                                            <p:strVal val="#ppt_y"/>
                                          </p:val>
                                        </p:tav>
                                      </p:tavLst>
                                    </p:anim>
                                    <p:anim calcmode="lin" valueType="num">
                                      <p:cBhvr>
                                        <p:cTn id="9" dur="3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9_自訂版面配置">
    <p:bg>
      <p:bgPr>
        <a:solidFill>
          <a:schemeClr val="bg1">
            <a:lumMod val="75000"/>
          </a:schemeClr>
        </a:solidFill>
        <a:effectLst/>
      </p:bgPr>
    </p:bg>
    <p:spTree>
      <p:nvGrpSpPr>
        <p:cNvPr id="1" name=""/>
        <p:cNvGrpSpPr/>
        <p:nvPr/>
      </p:nvGrpSpPr>
      <p:grpSpPr>
        <a:xfrm>
          <a:off x="0" y="0"/>
          <a:ext cx="0" cy="0"/>
          <a:chOff x="0" y="0"/>
          <a:chExt cx="0" cy="0"/>
        </a:xfrm>
      </p:grpSpPr>
      <p:grpSp>
        <p:nvGrpSpPr>
          <p:cNvPr id="2" name="群組 2"/>
          <p:cNvGrpSpPr>
            <a:grpSpLocks/>
          </p:cNvGrpSpPr>
          <p:nvPr userDrawn="1"/>
        </p:nvGrpSpPr>
        <p:grpSpPr bwMode="auto">
          <a:xfrm>
            <a:off x="7651765" y="347381"/>
            <a:ext cx="301625" cy="1060344"/>
            <a:chOff x="7651750" y="363538"/>
            <a:chExt cx="301625" cy="1109662"/>
          </a:xfrm>
        </p:grpSpPr>
        <p:sp>
          <p:nvSpPr>
            <p:cNvPr id="3" name="正方形/長方形 23"/>
            <p:cNvSpPr/>
            <p:nvPr/>
          </p:nvSpPr>
          <p:spPr bwMode="auto">
            <a:xfrm>
              <a:off x="7651750" y="363538"/>
              <a:ext cx="301625" cy="1109662"/>
            </a:xfrm>
            <a:prstGeom prst="rect">
              <a:avLst/>
            </a:prstGeom>
            <a:solidFill>
              <a:srgbClr val="CCFF99"/>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4" name="正方形/長方形 25"/>
            <p:cNvSpPr/>
            <p:nvPr/>
          </p:nvSpPr>
          <p:spPr bwMode="auto">
            <a:xfrm>
              <a:off x="7651750" y="363538"/>
              <a:ext cx="301625" cy="87312"/>
            </a:xfrm>
            <a:prstGeom prst="rect">
              <a:avLst/>
            </a:prstGeom>
            <a:solidFill>
              <a:srgbClr val="33CC3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grpSp>
      <p:sp>
        <p:nvSpPr>
          <p:cNvPr id="5" name="テキスト ボックス 35"/>
          <p:cNvSpPr txBox="1">
            <a:spLocks noChangeArrowheads="1"/>
          </p:cNvSpPr>
          <p:nvPr/>
        </p:nvSpPr>
        <p:spPr bwMode="auto">
          <a:xfrm>
            <a:off x="7617381"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2</a:t>
            </a:r>
            <a:endParaRPr kumimoji="0" lang="ja-JP" altLang="en-US" sz="1200">
              <a:solidFill>
                <a:prstClr val="black"/>
              </a:solidFill>
              <a:latin typeface="Calibri" pitchFamily="34" charset="0"/>
              <a:ea typeface="MS PGothic" pitchFamily="34" charset="-128"/>
            </a:endParaRPr>
          </a:p>
        </p:txBody>
      </p:sp>
      <p:grpSp>
        <p:nvGrpSpPr>
          <p:cNvPr id="6" name="群組 50"/>
          <p:cNvGrpSpPr>
            <a:grpSpLocks/>
          </p:cNvGrpSpPr>
          <p:nvPr userDrawn="1"/>
        </p:nvGrpSpPr>
        <p:grpSpPr bwMode="auto">
          <a:xfrm>
            <a:off x="8437563" y="367101"/>
            <a:ext cx="311150" cy="1121022"/>
            <a:chOff x="8393001" y="430053"/>
            <a:chExt cx="310738" cy="1172704"/>
          </a:xfrm>
        </p:grpSpPr>
        <p:sp>
          <p:nvSpPr>
            <p:cNvPr id="7" name="正方形/長方形 37"/>
            <p:cNvSpPr/>
            <p:nvPr userDrawn="1"/>
          </p:nvSpPr>
          <p:spPr bwMode="auto">
            <a:xfrm>
              <a:off x="8393001" y="493528"/>
              <a:ext cx="302811" cy="1109229"/>
            </a:xfrm>
            <a:prstGeom prst="rect">
              <a:avLst/>
            </a:prstGeom>
            <a:solidFill>
              <a:srgbClr val="AE78D6"/>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8" name="正方形/長方形 39"/>
            <p:cNvSpPr/>
            <p:nvPr userDrawn="1"/>
          </p:nvSpPr>
          <p:spPr bwMode="auto">
            <a:xfrm>
              <a:off x="8400927" y="430053"/>
              <a:ext cx="302812" cy="87279"/>
            </a:xfrm>
            <a:prstGeom prst="rect">
              <a:avLst/>
            </a:prstGeom>
            <a:solidFill>
              <a:srgbClr val="7030A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grpSp>
      <p:sp>
        <p:nvSpPr>
          <p:cNvPr id="9" name="テキスト ボックス 40"/>
          <p:cNvSpPr txBox="1">
            <a:spLocks noChangeArrowheads="1"/>
          </p:cNvSpPr>
          <p:nvPr userDrawn="1"/>
        </p:nvSpPr>
        <p:spPr bwMode="auto">
          <a:xfrm>
            <a:off x="7220506"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1</a:t>
            </a:r>
            <a:endParaRPr kumimoji="0" lang="ja-JP" altLang="en-US" sz="1200">
              <a:solidFill>
                <a:prstClr val="black"/>
              </a:solidFill>
              <a:latin typeface="Calibri" pitchFamily="34" charset="0"/>
              <a:ea typeface="MS PGothic" pitchFamily="34" charset="-128"/>
            </a:endParaRPr>
          </a:p>
        </p:txBody>
      </p:sp>
      <p:grpSp>
        <p:nvGrpSpPr>
          <p:cNvPr id="10" name="群組 3"/>
          <p:cNvGrpSpPr>
            <a:grpSpLocks/>
          </p:cNvGrpSpPr>
          <p:nvPr userDrawn="1"/>
        </p:nvGrpSpPr>
        <p:grpSpPr bwMode="auto">
          <a:xfrm>
            <a:off x="8048641" y="347381"/>
            <a:ext cx="303213" cy="1060344"/>
            <a:chOff x="8048625" y="363538"/>
            <a:chExt cx="303213" cy="1109662"/>
          </a:xfrm>
        </p:grpSpPr>
        <p:sp>
          <p:nvSpPr>
            <p:cNvPr id="11" name="正方形/長方形 45"/>
            <p:cNvSpPr/>
            <p:nvPr/>
          </p:nvSpPr>
          <p:spPr bwMode="auto">
            <a:xfrm>
              <a:off x="8048625" y="363538"/>
              <a:ext cx="303213" cy="1109662"/>
            </a:xfrm>
            <a:prstGeom prst="rect">
              <a:avLst/>
            </a:prstGeom>
            <a:solidFill>
              <a:srgbClr val="CCFFF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2" name="正方形/長方形 47"/>
            <p:cNvSpPr/>
            <p:nvPr/>
          </p:nvSpPr>
          <p:spPr bwMode="auto">
            <a:xfrm>
              <a:off x="8048625" y="363538"/>
              <a:ext cx="303213" cy="87312"/>
            </a:xfrm>
            <a:prstGeom prst="rect">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grpSp>
      <p:sp>
        <p:nvSpPr>
          <p:cNvPr id="13" name="テキスト ボックス 48"/>
          <p:cNvSpPr txBox="1">
            <a:spLocks noChangeArrowheads="1"/>
          </p:cNvSpPr>
          <p:nvPr/>
        </p:nvSpPr>
        <p:spPr bwMode="auto">
          <a:xfrm>
            <a:off x="8015844"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3</a:t>
            </a:r>
            <a:endParaRPr kumimoji="0" lang="ja-JP" altLang="en-US" sz="1200">
              <a:solidFill>
                <a:prstClr val="black"/>
              </a:solidFill>
              <a:latin typeface="Calibri" pitchFamily="34" charset="0"/>
              <a:ea typeface="MS PGothic" pitchFamily="34" charset="-128"/>
            </a:endParaRPr>
          </a:p>
        </p:txBody>
      </p:sp>
      <p:sp>
        <p:nvSpPr>
          <p:cNvPr id="14" name="テキスト ボックス 53"/>
          <p:cNvSpPr txBox="1">
            <a:spLocks noChangeArrowheads="1"/>
          </p:cNvSpPr>
          <p:nvPr/>
        </p:nvSpPr>
        <p:spPr bwMode="auto">
          <a:xfrm>
            <a:off x="8414306"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4</a:t>
            </a:r>
            <a:endParaRPr kumimoji="0" lang="ja-JP" altLang="en-US" sz="1200">
              <a:solidFill>
                <a:prstClr val="black"/>
              </a:solidFill>
              <a:latin typeface="Times New Roman" pitchFamily="18" charset="0"/>
              <a:ea typeface="MS PGothic" pitchFamily="34" charset="-128"/>
              <a:cs typeface="Times New Roman" pitchFamily="18" charset="0"/>
            </a:endParaRPr>
          </a:p>
        </p:txBody>
      </p:sp>
      <p:sp>
        <p:nvSpPr>
          <p:cNvPr id="15" name="正方形/長方形 55"/>
          <p:cNvSpPr/>
          <p:nvPr/>
        </p:nvSpPr>
        <p:spPr bwMode="auto">
          <a:xfrm>
            <a:off x="6858025" y="347381"/>
            <a:ext cx="301625" cy="1060344"/>
          </a:xfrm>
          <a:prstGeom prst="rect">
            <a:avLst/>
          </a:prstGeom>
          <a:solidFill>
            <a:srgbClr val="FFCCF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6" name="テキスト ボックス 57"/>
          <p:cNvSpPr txBox="1">
            <a:spLocks noChangeArrowheads="1"/>
          </p:cNvSpPr>
          <p:nvPr/>
        </p:nvSpPr>
        <p:spPr bwMode="auto">
          <a:xfrm>
            <a:off x="6840122" y="687177"/>
            <a:ext cx="338554" cy="605294"/>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問題提起</a:t>
            </a:r>
          </a:p>
        </p:txBody>
      </p:sp>
      <p:sp>
        <p:nvSpPr>
          <p:cNvPr id="17" name="正方形/長方形 58"/>
          <p:cNvSpPr/>
          <p:nvPr/>
        </p:nvSpPr>
        <p:spPr bwMode="auto">
          <a:xfrm>
            <a:off x="6858025" y="347392"/>
            <a:ext cx="301625" cy="83431"/>
          </a:xfrm>
          <a:prstGeom prst="rect">
            <a:avLst/>
          </a:prstGeom>
          <a:solidFill>
            <a:srgbClr val="FF66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8" name="テキスト ボックス 103"/>
          <p:cNvSpPr txBox="1">
            <a:spLocks noChangeArrowheads="1"/>
          </p:cNvSpPr>
          <p:nvPr userDrawn="1"/>
        </p:nvSpPr>
        <p:spPr bwMode="auto">
          <a:xfrm>
            <a:off x="6852822" y="687177"/>
            <a:ext cx="338554" cy="605294"/>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問題提起</a:t>
            </a:r>
          </a:p>
        </p:txBody>
      </p:sp>
      <p:sp>
        <p:nvSpPr>
          <p:cNvPr id="19" name="Rectangle 4"/>
          <p:cNvSpPr>
            <a:spLocks noChangeArrowheads="1"/>
          </p:cNvSpPr>
          <p:nvPr userDrawn="1"/>
        </p:nvSpPr>
        <p:spPr bwMode="auto">
          <a:xfrm>
            <a:off x="323867" y="697794"/>
            <a:ext cx="8569325" cy="5668822"/>
          </a:xfrm>
          <a:prstGeom prst="rect">
            <a:avLst/>
          </a:prstGeom>
          <a:solidFill>
            <a:schemeClr val="bg1"/>
          </a:solidFill>
          <a:ln w="28575">
            <a:solidFill>
              <a:schemeClr val="tx1">
                <a:lumMod val="50000"/>
                <a:lumOff val="50000"/>
              </a:schemeClr>
            </a:solidFill>
            <a:miter lim="800000"/>
            <a:headEnd/>
            <a:tailEnd/>
          </a:ln>
        </p:spPr>
        <p:txBody>
          <a:bodyPr wrap="none" anchor="ctr"/>
          <a:lstStyle/>
          <a:p>
            <a:pPr>
              <a:defRPr/>
            </a:pPr>
            <a:endParaRPr kumimoji="0" lang="ja-JP" altLang="en-US" sz="1800">
              <a:solidFill>
                <a:srgbClr val="7F7F7F"/>
              </a:solidFill>
              <a:latin typeface="Calibri" pitchFamily="34" charset="0"/>
              <a:ea typeface="MS PGothic" pitchFamily="34" charset="-128"/>
            </a:endParaRPr>
          </a:p>
        </p:txBody>
      </p:sp>
      <p:cxnSp>
        <p:nvCxnSpPr>
          <p:cNvPr id="20" name="直線コネクタ 66"/>
          <p:cNvCxnSpPr/>
          <p:nvPr userDrawn="1"/>
        </p:nvCxnSpPr>
        <p:spPr>
          <a:xfrm>
            <a:off x="323867" y="6043507"/>
            <a:ext cx="8569325"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65"/>
          <p:cNvCxnSpPr/>
          <p:nvPr userDrawn="1"/>
        </p:nvCxnSpPr>
        <p:spPr>
          <a:xfrm>
            <a:off x="755650" y="1944723"/>
            <a:ext cx="7683500" cy="0"/>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直線コネクタ 67"/>
          <p:cNvCxnSpPr/>
          <p:nvPr userDrawn="1"/>
        </p:nvCxnSpPr>
        <p:spPr>
          <a:xfrm>
            <a:off x="755650" y="4239907"/>
            <a:ext cx="7683500" cy="0"/>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字方塊 51"/>
          <p:cNvSpPr txBox="1"/>
          <p:nvPr userDrawn="1"/>
        </p:nvSpPr>
        <p:spPr>
          <a:xfrm>
            <a:off x="755685" y="2038062"/>
            <a:ext cx="7629525" cy="2308324"/>
          </a:xfrm>
          <a:prstGeom prst="rect">
            <a:avLst/>
          </a:prstGeom>
          <a:noFill/>
        </p:spPr>
        <p:txBody>
          <a:bodyPr wrap="square">
            <a:spAutoFit/>
          </a:bodyPr>
          <a:lstStyle/>
          <a:p>
            <a:pPr fontAlgn="auto">
              <a:spcBef>
                <a:spcPts val="0"/>
              </a:spcBef>
              <a:spcAft>
                <a:spcPts val="0"/>
              </a:spcAft>
              <a:defRPr/>
            </a:pPr>
            <a:r>
              <a:rPr kumimoji="0" lang="zh-TW" altLang="en-US" sz="7200" b="1" dirty="0">
                <a:solidFill>
                  <a:srgbClr val="F79646">
                    <a:lumMod val="75000"/>
                  </a:srgbClr>
                </a:solidFill>
                <a:latin typeface="微軟正黑體" pitchFamily="34" charset="-120"/>
                <a:ea typeface="微軟正黑體" pitchFamily="34" charset="-120"/>
              </a:rPr>
              <a:t>貳、</a:t>
            </a:r>
            <a:r>
              <a:rPr kumimoji="0" lang="en-US" altLang="zh-TW" sz="7200" b="1" dirty="0">
                <a:solidFill>
                  <a:srgbClr val="F79646">
                    <a:lumMod val="75000"/>
                  </a:srgbClr>
                </a:solidFill>
                <a:latin typeface="微軟正黑體" pitchFamily="34" charset="-120"/>
                <a:ea typeface="微軟正黑體" pitchFamily="34" charset="-120"/>
              </a:rPr>
              <a:t>105</a:t>
            </a:r>
            <a:r>
              <a:rPr kumimoji="0" lang="zh-TW" altLang="en-US" sz="7200" b="1" dirty="0">
                <a:solidFill>
                  <a:srgbClr val="F79646">
                    <a:lumMod val="75000"/>
                  </a:srgbClr>
                </a:solidFill>
                <a:latin typeface="微軟正黑體" pitchFamily="34" charset="-120"/>
                <a:ea typeface="微軟正黑體" pitchFamily="34" charset="-120"/>
              </a:rPr>
              <a:t>年度</a:t>
            </a:r>
            <a:endParaRPr kumimoji="0" lang="en-US" altLang="zh-TW" sz="7200" b="1" dirty="0">
              <a:solidFill>
                <a:srgbClr val="F79646">
                  <a:lumMod val="75000"/>
                </a:srgbClr>
              </a:solidFill>
              <a:latin typeface="微軟正黑體" pitchFamily="34" charset="-120"/>
              <a:ea typeface="微軟正黑體" pitchFamily="34" charset="-120"/>
            </a:endParaRPr>
          </a:p>
          <a:p>
            <a:pPr fontAlgn="auto">
              <a:spcBef>
                <a:spcPts val="0"/>
              </a:spcBef>
              <a:spcAft>
                <a:spcPts val="0"/>
              </a:spcAft>
              <a:defRPr/>
            </a:pPr>
            <a:r>
              <a:rPr kumimoji="0" lang="zh-TW" altLang="en-US" sz="7200" b="1" dirty="0">
                <a:solidFill>
                  <a:srgbClr val="F79646">
                    <a:lumMod val="75000"/>
                  </a:srgbClr>
                </a:solidFill>
                <a:latin typeface="微軟正黑體" pitchFamily="34" charset="-120"/>
                <a:ea typeface="微軟正黑體" pitchFamily="34" charset="-120"/>
              </a:rPr>
              <a:t>        預算籌編結果</a:t>
            </a:r>
          </a:p>
        </p:txBody>
      </p:sp>
      <p:grpSp>
        <p:nvGrpSpPr>
          <p:cNvPr id="24" name="群組 1"/>
          <p:cNvGrpSpPr>
            <a:grpSpLocks/>
          </p:cNvGrpSpPr>
          <p:nvPr userDrawn="1"/>
        </p:nvGrpSpPr>
        <p:grpSpPr bwMode="auto">
          <a:xfrm>
            <a:off x="7243763" y="347400"/>
            <a:ext cx="315912" cy="1124055"/>
            <a:chOff x="7244261" y="363538"/>
            <a:chExt cx="314807" cy="1176516"/>
          </a:xfrm>
        </p:grpSpPr>
        <p:sp>
          <p:nvSpPr>
            <p:cNvPr id="25" name="正方形/長方形 50"/>
            <p:cNvSpPr/>
            <p:nvPr/>
          </p:nvSpPr>
          <p:spPr bwMode="auto">
            <a:xfrm>
              <a:off x="7255334" y="430223"/>
              <a:ext cx="303734" cy="1109831"/>
            </a:xfrm>
            <a:prstGeom prst="rect">
              <a:avLst/>
            </a:prstGeom>
            <a:solidFill>
              <a:srgbClr val="FFDEBD"/>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26" name="正方形/長方形 52"/>
            <p:cNvSpPr/>
            <p:nvPr/>
          </p:nvSpPr>
          <p:spPr bwMode="auto">
            <a:xfrm>
              <a:off x="7244261" y="363538"/>
              <a:ext cx="303734" cy="87325"/>
            </a:xfrm>
            <a:prstGeom prst="rect">
              <a:avLst/>
            </a:prstGeom>
            <a:solidFill>
              <a:srgbClr val="FF993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grpSp>
      <p:sp>
        <p:nvSpPr>
          <p:cNvPr id="28" name="文字方塊 26"/>
          <p:cNvSpPr txBox="1"/>
          <p:nvPr userDrawn="1"/>
        </p:nvSpPr>
        <p:spPr>
          <a:xfrm>
            <a:off x="784328" y="4446330"/>
            <a:ext cx="7567543" cy="1477328"/>
          </a:xfrm>
          <a:prstGeom prst="rect">
            <a:avLst/>
          </a:prstGeom>
          <a:noFill/>
        </p:spPr>
        <p:txBody>
          <a:bodyPr wrap="square">
            <a:spAutoFit/>
          </a:bodyPr>
          <a:lstStyle/>
          <a:p>
            <a:pPr fontAlgn="auto">
              <a:spcBef>
                <a:spcPts val="0"/>
              </a:spcBef>
              <a:spcAft>
                <a:spcPts val="0"/>
              </a:spcAft>
              <a:defRPr/>
            </a:pP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 </a:t>
            </a:r>
            <a:r>
              <a:rPr kumimoji="0" lang="en-US" altLang="zh-TW" sz="1800" dirty="0">
                <a:solidFill>
                  <a:prstClr val="black"/>
                </a:solidFill>
                <a:latin typeface="微軟正黑體" pitchFamily="34" charset="-120"/>
                <a:ea typeface="微軟正黑體" pitchFamily="34" charset="-120"/>
              </a:rPr>
              <a:t>105</a:t>
            </a:r>
            <a:r>
              <a:rPr kumimoji="0" lang="zh-TW" altLang="en-US" sz="1800" dirty="0">
                <a:solidFill>
                  <a:prstClr val="black"/>
                </a:solidFill>
                <a:latin typeface="微軟正黑體" pitchFamily="34" charset="-120"/>
                <a:ea typeface="微軟正黑體" pitchFamily="34" charset="-120"/>
              </a:rPr>
              <a:t>年度整體預算收支結構規模 </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 歲入按來源別分析 </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 歲出按政事別分析 </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                    </a:t>
            </a:r>
            <a:r>
              <a:rPr kumimoji="0" lang="en-US" altLang="zh-TW" sz="1800" dirty="0">
                <a:solidFill>
                  <a:prstClr val="black"/>
                </a:solidFill>
                <a:latin typeface="微軟正黑體" pitchFamily="34" charset="-120"/>
                <a:ea typeface="微軟正黑體" pitchFamily="34" charset="-120"/>
              </a:rPr>
              <a:t/>
            </a:r>
            <a:br>
              <a:rPr kumimoji="0" lang="en-US" altLang="zh-TW" sz="1800" dirty="0">
                <a:solidFill>
                  <a:prstClr val="black"/>
                </a:solidFill>
                <a:latin typeface="微軟正黑體" pitchFamily="34" charset="-120"/>
                <a:ea typeface="微軟正黑體" pitchFamily="34" charset="-120"/>
              </a:rPr>
            </a:br>
            <a:r>
              <a:rPr kumimoji="0" lang="zh-TW" altLang="en-US" sz="1800" dirty="0">
                <a:solidFill>
                  <a:prstClr val="black"/>
                </a:solidFill>
                <a:latin typeface="微軟正黑體" pitchFamily="34" charset="-120"/>
                <a:ea typeface="微軟正黑體" pitchFamily="34" charset="-120"/>
              </a:rPr>
              <a:t>                              歲出按機關別分析 </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附屬單位預算分析 </a:t>
            </a:r>
            <a:r>
              <a:rPr kumimoji="0" lang="en-US" altLang="zh-TW" sz="1800" dirty="0">
                <a:solidFill>
                  <a:prstClr val="black"/>
                </a:solidFill>
                <a:latin typeface="微軟正黑體" pitchFamily="34" charset="-120"/>
                <a:ea typeface="微軟正黑體" pitchFamily="34" charset="-120"/>
              </a:rPr>
              <a:t>|</a:t>
            </a:r>
          </a:p>
          <a:p>
            <a:pPr fontAlgn="auto">
              <a:spcBef>
                <a:spcPts val="0"/>
              </a:spcBef>
              <a:spcAft>
                <a:spcPts val="0"/>
              </a:spcAft>
              <a:defRPr/>
            </a:pPr>
            <a:endParaRPr kumimoji="0" lang="en-US" altLang="zh-TW" sz="1800" dirty="0">
              <a:solidFill>
                <a:prstClr val="black"/>
              </a:solidFill>
              <a:latin typeface="微軟正黑體" pitchFamily="34" charset="-120"/>
              <a:ea typeface="微軟正黑體" pitchFamily="34" charset="-120"/>
            </a:endParaRPr>
          </a:p>
          <a:p>
            <a:pPr fontAlgn="auto">
              <a:spcBef>
                <a:spcPts val="0"/>
              </a:spcBef>
              <a:spcAft>
                <a:spcPts val="0"/>
              </a:spcAft>
              <a:defRPr/>
            </a:pPr>
            <a:endParaRPr kumimoji="0" lang="en-US" altLang="zh-TW" sz="1800" dirty="0">
              <a:solidFill>
                <a:prstClr val="black"/>
              </a:solidFill>
              <a:latin typeface="微軟正黑體" pitchFamily="34" charset="-120"/>
              <a:ea typeface="微軟正黑體" pitchFamily="34" charset="-120"/>
            </a:endParaRPr>
          </a:p>
          <a:p>
            <a:pPr fontAlgn="auto">
              <a:spcBef>
                <a:spcPts val="0"/>
              </a:spcBef>
              <a:spcAft>
                <a:spcPts val="0"/>
              </a:spcAft>
              <a:defRPr/>
            </a:pPr>
            <a:endParaRPr kumimoji="0" lang="en-US" altLang="zh-TW" sz="18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19159591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3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23"/>
                                        </p:tgtEl>
                                        <p:attrNameLst>
                                          <p:attrName>ppt_y</p:attrName>
                                        </p:attrNameLst>
                                      </p:cBhvr>
                                      <p:tavLst>
                                        <p:tav tm="0">
                                          <p:val>
                                            <p:strVal val="#ppt_y"/>
                                          </p:val>
                                        </p:tav>
                                        <p:tav tm="100000">
                                          <p:val>
                                            <p:strVal val="#ppt_y"/>
                                          </p:val>
                                        </p:tav>
                                      </p:tavLst>
                                    </p:anim>
                                    <p:anim calcmode="lin" valueType="num">
                                      <p:cBhvr>
                                        <p:cTn id="9" dur="3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0_自訂版面配置">
    <p:bg>
      <p:bgPr>
        <a:solidFill>
          <a:schemeClr val="bg1">
            <a:lumMod val="75000"/>
          </a:schemeClr>
        </a:solidFill>
        <a:effectLst/>
      </p:bgPr>
    </p:bg>
    <p:spTree>
      <p:nvGrpSpPr>
        <p:cNvPr id="1" name=""/>
        <p:cNvGrpSpPr/>
        <p:nvPr/>
      </p:nvGrpSpPr>
      <p:grpSpPr>
        <a:xfrm>
          <a:off x="0" y="0"/>
          <a:ext cx="0" cy="0"/>
          <a:chOff x="0" y="0"/>
          <a:chExt cx="0" cy="0"/>
        </a:xfrm>
      </p:grpSpPr>
      <p:sp>
        <p:nvSpPr>
          <p:cNvPr id="2" name="テキスト ボックス 35"/>
          <p:cNvSpPr txBox="1">
            <a:spLocks noChangeArrowheads="1"/>
          </p:cNvSpPr>
          <p:nvPr/>
        </p:nvSpPr>
        <p:spPr bwMode="auto">
          <a:xfrm>
            <a:off x="7617381"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2</a:t>
            </a:r>
            <a:endParaRPr kumimoji="0" lang="ja-JP" altLang="en-US" sz="1200">
              <a:solidFill>
                <a:prstClr val="black"/>
              </a:solidFill>
              <a:latin typeface="Calibri" pitchFamily="34" charset="0"/>
              <a:ea typeface="MS PGothic" pitchFamily="34" charset="-128"/>
            </a:endParaRPr>
          </a:p>
        </p:txBody>
      </p:sp>
      <p:grpSp>
        <p:nvGrpSpPr>
          <p:cNvPr id="3" name="群組 50"/>
          <p:cNvGrpSpPr>
            <a:grpSpLocks/>
          </p:cNvGrpSpPr>
          <p:nvPr userDrawn="1"/>
        </p:nvGrpSpPr>
        <p:grpSpPr bwMode="auto">
          <a:xfrm>
            <a:off x="8437563" y="367101"/>
            <a:ext cx="311150" cy="1121022"/>
            <a:chOff x="8393001" y="430053"/>
            <a:chExt cx="310738" cy="1172704"/>
          </a:xfrm>
        </p:grpSpPr>
        <p:sp>
          <p:nvSpPr>
            <p:cNvPr id="4" name="正方形/長方形 37"/>
            <p:cNvSpPr/>
            <p:nvPr userDrawn="1"/>
          </p:nvSpPr>
          <p:spPr bwMode="auto">
            <a:xfrm>
              <a:off x="8393001" y="493528"/>
              <a:ext cx="302811" cy="1109229"/>
            </a:xfrm>
            <a:prstGeom prst="rect">
              <a:avLst/>
            </a:prstGeom>
            <a:solidFill>
              <a:srgbClr val="AE78D6"/>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5" name="正方形/長方形 39"/>
            <p:cNvSpPr/>
            <p:nvPr userDrawn="1"/>
          </p:nvSpPr>
          <p:spPr bwMode="auto">
            <a:xfrm>
              <a:off x="8400927" y="430053"/>
              <a:ext cx="302812" cy="87279"/>
            </a:xfrm>
            <a:prstGeom prst="rect">
              <a:avLst/>
            </a:prstGeom>
            <a:solidFill>
              <a:srgbClr val="7030A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grpSp>
      <p:sp>
        <p:nvSpPr>
          <p:cNvPr id="6" name="テキスト ボックス 40"/>
          <p:cNvSpPr txBox="1">
            <a:spLocks noChangeArrowheads="1"/>
          </p:cNvSpPr>
          <p:nvPr userDrawn="1"/>
        </p:nvSpPr>
        <p:spPr bwMode="auto">
          <a:xfrm>
            <a:off x="7220506"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1</a:t>
            </a:r>
            <a:endParaRPr kumimoji="0" lang="ja-JP" altLang="en-US" sz="1200">
              <a:solidFill>
                <a:prstClr val="black"/>
              </a:solidFill>
              <a:latin typeface="Calibri" pitchFamily="34" charset="0"/>
              <a:ea typeface="MS PGothic" pitchFamily="34" charset="-128"/>
            </a:endParaRPr>
          </a:p>
        </p:txBody>
      </p:sp>
      <p:sp>
        <p:nvSpPr>
          <p:cNvPr id="7" name="正方形/長方形 45"/>
          <p:cNvSpPr/>
          <p:nvPr/>
        </p:nvSpPr>
        <p:spPr bwMode="auto">
          <a:xfrm>
            <a:off x="8048641" y="347381"/>
            <a:ext cx="303213" cy="1060344"/>
          </a:xfrm>
          <a:prstGeom prst="rect">
            <a:avLst/>
          </a:prstGeom>
          <a:solidFill>
            <a:srgbClr val="CCFFF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8" name="正方形/長方形 47"/>
          <p:cNvSpPr/>
          <p:nvPr/>
        </p:nvSpPr>
        <p:spPr bwMode="auto">
          <a:xfrm>
            <a:off x="8048641" y="347392"/>
            <a:ext cx="303213" cy="83431"/>
          </a:xfrm>
          <a:prstGeom prst="rect">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9" name="テキスト ボックス 48"/>
          <p:cNvSpPr txBox="1">
            <a:spLocks noChangeArrowheads="1"/>
          </p:cNvSpPr>
          <p:nvPr/>
        </p:nvSpPr>
        <p:spPr bwMode="auto">
          <a:xfrm>
            <a:off x="8015844"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3</a:t>
            </a:r>
            <a:endParaRPr kumimoji="0" lang="ja-JP" altLang="en-US" sz="1200">
              <a:solidFill>
                <a:prstClr val="black"/>
              </a:solidFill>
              <a:latin typeface="Calibri" pitchFamily="34" charset="0"/>
              <a:ea typeface="MS PGothic" pitchFamily="34" charset="-128"/>
            </a:endParaRPr>
          </a:p>
        </p:txBody>
      </p:sp>
      <p:sp>
        <p:nvSpPr>
          <p:cNvPr id="10" name="正方形/長方形 50"/>
          <p:cNvSpPr/>
          <p:nvPr/>
        </p:nvSpPr>
        <p:spPr bwMode="auto">
          <a:xfrm>
            <a:off x="7256463" y="411092"/>
            <a:ext cx="303212" cy="1060344"/>
          </a:xfrm>
          <a:prstGeom prst="rect">
            <a:avLst/>
          </a:prstGeom>
          <a:solidFill>
            <a:srgbClr val="FFDEBD"/>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1" name="正方形/長方形 52"/>
          <p:cNvSpPr/>
          <p:nvPr/>
        </p:nvSpPr>
        <p:spPr bwMode="auto">
          <a:xfrm>
            <a:off x="7243763" y="347392"/>
            <a:ext cx="303212" cy="83431"/>
          </a:xfrm>
          <a:prstGeom prst="rect">
            <a:avLst/>
          </a:prstGeom>
          <a:solidFill>
            <a:srgbClr val="FF993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2" name="テキスト ボックス 53"/>
          <p:cNvSpPr txBox="1">
            <a:spLocks noChangeArrowheads="1"/>
          </p:cNvSpPr>
          <p:nvPr/>
        </p:nvSpPr>
        <p:spPr bwMode="auto">
          <a:xfrm>
            <a:off x="8414306"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4</a:t>
            </a:r>
            <a:endParaRPr kumimoji="0" lang="ja-JP" altLang="en-US" sz="1200">
              <a:solidFill>
                <a:prstClr val="black"/>
              </a:solidFill>
              <a:latin typeface="Times New Roman" pitchFamily="18" charset="0"/>
              <a:ea typeface="MS PGothic" pitchFamily="34" charset="-128"/>
              <a:cs typeface="Times New Roman" pitchFamily="18" charset="0"/>
            </a:endParaRPr>
          </a:p>
        </p:txBody>
      </p:sp>
      <p:sp>
        <p:nvSpPr>
          <p:cNvPr id="13" name="正方形/長方形 55"/>
          <p:cNvSpPr/>
          <p:nvPr/>
        </p:nvSpPr>
        <p:spPr bwMode="auto">
          <a:xfrm>
            <a:off x="6858025" y="347381"/>
            <a:ext cx="301625" cy="1060344"/>
          </a:xfrm>
          <a:prstGeom prst="rect">
            <a:avLst/>
          </a:prstGeom>
          <a:solidFill>
            <a:srgbClr val="FFCCF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4" name="テキスト ボックス 57"/>
          <p:cNvSpPr txBox="1">
            <a:spLocks noChangeArrowheads="1"/>
          </p:cNvSpPr>
          <p:nvPr/>
        </p:nvSpPr>
        <p:spPr bwMode="auto">
          <a:xfrm>
            <a:off x="6840122" y="687177"/>
            <a:ext cx="338554" cy="605294"/>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問題提起</a:t>
            </a:r>
          </a:p>
        </p:txBody>
      </p:sp>
      <p:sp>
        <p:nvSpPr>
          <p:cNvPr id="15" name="正方形/長方形 58"/>
          <p:cNvSpPr/>
          <p:nvPr/>
        </p:nvSpPr>
        <p:spPr bwMode="auto">
          <a:xfrm>
            <a:off x="6858025" y="347392"/>
            <a:ext cx="301625" cy="83431"/>
          </a:xfrm>
          <a:prstGeom prst="rect">
            <a:avLst/>
          </a:prstGeom>
          <a:solidFill>
            <a:srgbClr val="FF66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6" name="テキスト ボックス 103"/>
          <p:cNvSpPr txBox="1">
            <a:spLocks noChangeArrowheads="1"/>
          </p:cNvSpPr>
          <p:nvPr userDrawn="1"/>
        </p:nvSpPr>
        <p:spPr bwMode="auto">
          <a:xfrm>
            <a:off x="6852822" y="687177"/>
            <a:ext cx="338554" cy="605294"/>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問題提起</a:t>
            </a:r>
          </a:p>
        </p:txBody>
      </p:sp>
      <p:sp>
        <p:nvSpPr>
          <p:cNvPr id="17" name="Rectangle 4"/>
          <p:cNvSpPr>
            <a:spLocks noChangeArrowheads="1"/>
          </p:cNvSpPr>
          <p:nvPr userDrawn="1"/>
        </p:nvSpPr>
        <p:spPr bwMode="auto">
          <a:xfrm>
            <a:off x="323867" y="697794"/>
            <a:ext cx="8569325" cy="5668822"/>
          </a:xfrm>
          <a:prstGeom prst="rect">
            <a:avLst/>
          </a:prstGeom>
          <a:solidFill>
            <a:schemeClr val="bg1"/>
          </a:solidFill>
          <a:ln w="28575">
            <a:solidFill>
              <a:schemeClr val="tx1">
                <a:lumMod val="50000"/>
                <a:lumOff val="50000"/>
              </a:schemeClr>
            </a:solidFill>
            <a:miter lim="800000"/>
            <a:headEnd/>
            <a:tailEnd/>
          </a:ln>
        </p:spPr>
        <p:txBody>
          <a:bodyPr wrap="none" anchor="ctr"/>
          <a:lstStyle/>
          <a:p>
            <a:pPr>
              <a:defRPr/>
            </a:pPr>
            <a:endParaRPr kumimoji="0" lang="ja-JP" altLang="en-US" sz="1800">
              <a:solidFill>
                <a:srgbClr val="7F7F7F"/>
              </a:solidFill>
              <a:latin typeface="Calibri" pitchFamily="34" charset="0"/>
              <a:ea typeface="MS PGothic" pitchFamily="34" charset="-128"/>
            </a:endParaRPr>
          </a:p>
        </p:txBody>
      </p:sp>
      <p:cxnSp>
        <p:nvCxnSpPr>
          <p:cNvPr id="18" name="直線コネクタ 66"/>
          <p:cNvCxnSpPr/>
          <p:nvPr userDrawn="1"/>
        </p:nvCxnSpPr>
        <p:spPr>
          <a:xfrm>
            <a:off x="323867" y="6043507"/>
            <a:ext cx="8569325"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65"/>
          <p:cNvCxnSpPr/>
          <p:nvPr userDrawn="1"/>
        </p:nvCxnSpPr>
        <p:spPr>
          <a:xfrm>
            <a:off x="755650" y="1944723"/>
            <a:ext cx="7683500" cy="0"/>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線コネクタ 67"/>
          <p:cNvCxnSpPr/>
          <p:nvPr userDrawn="1"/>
        </p:nvCxnSpPr>
        <p:spPr>
          <a:xfrm>
            <a:off x="755650" y="4308715"/>
            <a:ext cx="7683500" cy="0"/>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文字方塊 51"/>
          <p:cNvSpPr txBox="1"/>
          <p:nvPr userDrawn="1"/>
        </p:nvSpPr>
        <p:spPr>
          <a:xfrm>
            <a:off x="755650" y="2102983"/>
            <a:ext cx="7689850" cy="2308324"/>
          </a:xfrm>
          <a:prstGeom prst="rect">
            <a:avLst/>
          </a:prstGeom>
          <a:noFill/>
        </p:spPr>
        <p:txBody>
          <a:bodyPr wrap="square">
            <a:spAutoFit/>
          </a:bodyPr>
          <a:lstStyle/>
          <a:p>
            <a:pPr fontAlgn="auto">
              <a:spcBef>
                <a:spcPts val="0"/>
              </a:spcBef>
              <a:spcAft>
                <a:spcPts val="0"/>
              </a:spcAft>
              <a:defRPr/>
            </a:pPr>
            <a:r>
              <a:rPr kumimoji="0" lang="zh-TW" altLang="en-US" sz="7200" b="1" dirty="0">
                <a:solidFill>
                  <a:srgbClr val="6EA92D"/>
                </a:solidFill>
                <a:latin typeface="微軟正黑體" pitchFamily="34" charset="-120"/>
                <a:ea typeface="微軟正黑體" pitchFamily="34" charset="-120"/>
              </a:rPr>
              <a:t>參、</a:t>
            </a:r>
            <a:r>
              <a:rPr kumimoji="0" lang="en-US" altLang="zh-TW" sz="7200" b="1" dirty="0">
                <a:solidFill>
                  <a:srgbClr val="6EA92D"/>
                </a:solidFill>
                <a:latin typeface="微軟正黑體" pitchFamily="34" charset="-120"/>
                <a:ea typeface="微軟正黑體" pitchFamily="34" charset="-120"/>
              </a:rPr>
              <a:t>105</a:t>
            </a:r>
            <a:r>
              <a:rPr kumimoji="0" lang="zh-TW" altLang="en-US" sz="7200" b="1" dirty="0">
                <a:solidFill>
                  <a:srgbClr val="6EA92D"/>
                </a:solidFill>
                <a:latin typeface="微軟正黑體" pitchFamily="34" charset="-120"/>
                <a:ea typeface="微軟正黑體" pitchFamily="34" charset="-120"/>
              </a:rPr>
              <a:t>年度預算  </a:t>
            </a:r>
            <a:r>
              <a:rPr kumimoji="0" lang="en-US" altLang="zh-TW" sz="7200" b="1" dirty="0">
                <a:solidFill>
                  <a:srgbClr val="6EA92D"/>
                </a:solidFill>
                <a:latin typeface="微軟正黑體" pitchFamily="34" charset="-120"/>
                <a:ea typeface="微軟正黑體" pitchFamily="34" charset="-120"/>
              </a:rPr>
              <a:t/>
            </a:r>
            <a:br>
              <a:rPr kumimoji="0" lang="en-US" altLang="zh-TW" sz="7200" b="1" dirty="0">
                <a:solidFill>
                  <a:srgbClr val="6EA92D"/>
                </a:solidFill>
                <a:latin typeface="微軟正黑體" pitchFamily="34" charset="-120"/>
                <a:ea typeface="微軟正黑體" pitchFamily="34" charset="-120"/>
              </a:rPr>
            </a:br>
            <a:r>
              <a:rPr kumimoji="0" lang="zh-TW" altLang="en-US" sz="7200" b="1" dirty="0">
                <a:solidFill>
                  <a:srgbClr val="6EA92D"/>
                </a:solidFill>
                <a:latin typeface="微軟正黑體" pitchFamily="34" charset="-120"/>
                <a:ea typeface="微軟正黑體" pitchFamily="34" charset="-120"/>
              </a:rPr>
              <a:t>　　編列特色種點            </a:t>
            </a:r>
            <a:endParaRPr kumimoji="0" lang="en-US" altLang="zh-TW" sz="7200" b="1" dirty="0">
              <a:solidFill>
                <a:srgbClr val="6EA92D"/>
              </a:solidFill>
              <a:latin typeface="微軟正黑體" pitchFamily="34" charset="-120"/>
              <a:ea typeface="微軟正黑體" pitchFamily="34" charset="-120"/>
            </a:endParaRPr>
          </a:p>
        </p:txBody>
      </p:sp>
      <p:grpSp>
        <p:nvGrpSpPr>
          <p:cNvPr id="22" name="群組 1"/>
          <p:cNvGrpSpPr>
            <a:grpSpLocks/>
          </p:cNvGrpSpPr>
          <p:nvPr userDrawn="1"/>
        </p:nvGrpSpPr>
        <p:grpSpPr bwMode="auto">
          <a:xfrm>
            <a:off x="7651750" y="347381"/>
            <a:ext cx="304800" cy="1099784"/>
            <a:chOff x="7651750" y="363538"/>
            <a:chExt cx="304626" cy="1150788"/>
          </a:xfrm>
        </p:grpSpPr>
        <p:sp>
          <p:nvSpPr>
            <p:cNvPr id="23" name="正方形/長方形 23"/>
            <p:cNvSpPr/>
            <p:nvPr/>
          </p:nvSpPr>
          <p:spPr bwMode="auto">
            <a:xfrm>
              <a:off x="7654923" y="404808"/>
              <a:ext cx="301453" cy="1109518"/>
            </a:xfrm>
            <a:prstGeom prst="rect">
              <a:avLst/>
            </a:prstGeom>
            <a:solidFill>
              <a:srgbClr val="CCFF99"/>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24" name="正方形/長方形 25"/>
            <p:cNvSpPr/>
            <p:nvPr/>
          </p:nvSpPr>
          <p:spPr bwMode="auto">
            <a:xfrm>
              <a:off x="7651750" y="363538"/>
              <a:ext cx="301453" cy="87301"/>
            </a:xfrm>
            <a:prstGeom prst="rect">
              <a:avLst/>
            </a:prstGeom>
            <a:solidFill>
              <a:srgbClr val="33CC3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grpSp>
      <p:sp>
        <p:nvSpPr>
          <p:cNvPr id="26" name="文字方塊 25"/>
          <p:cNvSpPr txBox="1"/>
          <p:nvPr userDrawn="1"/>
        </p:nvSpPr>
        <p:spPr>
          <a:xfrm>
            <a:off x="755580" y="4446330"/>
            <a:ext cx="8353425" cy="923330"/>
          </a:xfrm>
          <a:prstGeom prst="rect">
            <a:avLst/>
          </a:prstGeom>
          <a:noFill/>
        </p:spPr>
        <p:txBody>
          <a:bodyPr>
            <a:spAutoFit/>
          </a:bodyPr>
          <a:lstStyle/>
          <a:p>
            <a:pPr fontAlgn="auto">
              <a:spcBef>
                <a:spcPts val="0"/>
              </a:spcBef>
              <a:spcAft>
                <a:spcPts val="0"/>
              </a:spcAft>
              <a:defRPr/>
            </a:pPr>
            <a:r>
              <a:rPr kumimoji="0" lang="zh-TW" altLang="en-US" sz="1800" dirty="0">
                <a:solidFill>
                  <a:prstClr val="black"/>
                </a:solidFill>
                <a:latin typeface="微軟正黑體" pitchFamily="34" charset="-120"/>
                <a:ea typeface="微軟正黑體" pitchFamily="34" charset="-120"/>
              </a:rPr>
              <a:t>                       </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 交通方面 </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 公共安全方面 </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 社會福利方面 </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 食安防老方面 </a:t>
            </a:r>
            <a:r>
              <a:rPr kumimoji="0" lang="en-US" altLang="zh-TW" sz="1800" dirty="0">
                <a:solidFill>
                  <a:prstClr val="black"/>
                </a:solidFill>
                <a:latin typeface="微軟正黑體" pitchFamily="34" charset="-120"/>
                <a:ea typeface="微軟正黑體" pitchFamily="34" charset="-120"/>
              </a:rPr>
              <a:t>|</a:t>
            </a:r>
          </a:p>
          <a:p>
            <a:pPr fontAlgn="auto">
              <a:spcBef>
                <a:spcPts val="0"/>
              </a:spcBef>
              <a:spcAft>
                <a:spcPts val="0"/>
              </a:spcAft>
              <a:defRPr/>
            </a:pPr>
            <a:r>
              <a:rPr kumimoji="0" lang="zh-TW" altLang="en-US" sz="1800" dirty="0">
                <a:solidFill>
                  <a:prstClr val="black"/>
                </a:solidFill>
                <a:latin typeface="微軟正黑體" pitchFamily="34" charset="-120"/>
                <a:ea typeface="微軟正黑體" pitchFamily="34" charset="-120"/>
              </a:rPr>
              <a:t>                                     教育方面 </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 觀光文化方面 </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 城都發展方面 </a:t>
            </a:r>
            <a:r>
              <a:rPr kumimoji="0" lang="en-US" altLang="zh-TW" sz="1800" dirty="0">
                <a:solidFill>
                  <a:prstClr val="black"/>
                </a:solidFill>
                <a:latin typeface="微軟正黑體" pitchFamily="34" charset="-120"/>
                <a:ea typeface="微軟正黑體" pitchFamily="34" charset="-120"/>
              </a:rPr>
              <a:t>|</a:t>
            </a:r>
          </a:p>
          <a:p>
            <a:pPr fontAlgn="auto">
              <a:spcBef>
                <a:spcPts val="0"/>
              </a:spcBef>
              <a:spcAft>
                <a:spcPts val="0"/>
              </a:spcAft>
              <a:defRPr/>
            </a:pPr>
            <a:r>
              <a:rPr kumimoji="0" lang="zh-TW" altLang="en-US" sz="1800" dirty="0">
                <a:solidFill>
                  <a:prstClr val="black"/>
                </a:solidFill>
                <a:latin typeface="微軟正黑體" pitchFamily="34" charset="-120"/>
                <a:ea typeface="微軟正黑體" pitchFamily="34" charset="-120"/>
              </a:rPr>
              <a:t>　</a:t>
            </a:r>
            <a:endParaRPr kumimoji="0" lang="en-US" altLang="zh-TW" sz="18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040264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3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21"/>
                                        </p:tgtEl>
                                        <p:attrNameLst>
                                          <p:attrName>ppt_y</p:attrName>
                                        </p:attrNameLst>
                                      </p:cBhvr>
                                      <p:tavLst>
                                        <p:tav tm="0">
                                          <p:val>
                                            <p:strVal val="#ppt_y"/>
                                          </p:val>
                                        </p:tav>
                                        <p:tav tm="100000">
                                          <p:val>
                                            <p:strVal val="#ppt_y"/>
                                          </p:val>
                                        </p:tav>
                                      </p:tavLst>
                                    </p:anim>
                                    <p:anim calcmode="lin" valueType="num">
                                      <p:cBhvr>
                                        <p:cTn id="9" dur="3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1_自訂版面配置">
    <p:bg>
      <p:bgPr>
        <a:solidFill>
          <a:schemeClr val="bg1">
            <a:lumMod val="75000"/>
          </a:schemeClr>
        </a:solidFill>
        <a:effectLst/>
      </p:bgPr>
    </p:bg>
    <p:spTree>
      <p:nvGrpSpPr>
        <p:cNvPr id="1" name=""/>
        <p:cNvGrpSpPr/>
        <p:nvPr/>
      </p:nvGrpSpPr>
      <p:grpSpPr>
        <a:xfrm>
          <a:off x="0" y="0"/>
          <a:ext cx="0" cy="0"/>
          <a:chOff x="0" y="0"/>
          <a:chExt cx="0" cy="0"/>
        </a:xfrm>
      </p:grpSpPr>
      <p:sp>
        <p:nvSpPr>
          <p:cNvPr id="2" name="正方形/長方形 23"/>
          <p:cNvSpPr/>
          <p:nvPr/>
        </p:nvSpPr>
        <p:spPr bwMode="auto">
          <a:xfrm>
            <a:off x="7651765" y="347381"/>
            <a:ext cx="301625" cy="1060344"/>
          </a:xfrm>
          <a:prstGeom prst="rect">
            <a:avLst/>
          </a:prstGeom>
          <a:solidFill>
            <a:srgbClr val="CCFF99"/>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3" name="正方形/長方形 25"/>
          <p:cNvSpPr/>
          <p:nvPr/>
        </p:nvSpPr>
        <p:spPr bwMode="auto">
          <a:xfrm>
            <a:off x="7651765" y="347392"/>
            <a:ext cx="301625" cy="83431"/>
          </a:xfrm>
          <a:prstGeom prst="rect">
            <a:avLst/>
          </a:prstGeom>
          <a:solidFill>
            <a:srgbClr val="33CC3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grpSp>
        <p:nvGrpSpPr>
          <p:cNvPr id="5" name="群組 50"/>
          <p:cNvGrpSpPr>
            <a:grpSpLocks/>
          </p:cNvGrpSpPr>
          <p:nvPr userDrawn="1"/>
        </p:nvGrpSpPr>
        <p:grpSpPr bwMode="auto">
          <a:xfrm>
            <a:off x="8437563" y="367101"/>
            <a:ext cx="311150" cy="1121022"/>
            <a:chOff x="8393001" y="430053"/>
            <a:chExt cx="310738" cy="1172704"/>
          </a:xfrm>
        </p:grpSpPr>
        <p:sp>
          <p:nvSpPr>
            <p:cNvPr id="6" name="正方形/長方形 37"/>
            <p:cNvSpPr/>
            <p:nvPr userDrawn="1"/>
          </p:nvSpPr>
          <p:spPr bwMode="auto">
            <a:xfrm>
              <a:off x="8393001" y="493528"/>
              <a:ext cx="302811" cy="1109229"/>
            </a:xfrm>
            <a:prstGeom prst="rect">
              <a:avLst/>
            </a:prstGeom>
            <a:solidFill>
              <a:srgbClr val="AE78D6"/>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7" name="正方形/長方形 39"/>
            <p:cNvSpPr/>
            <p:nvPr userDrawn="1"/>
          </p:nvSpPr>
          <p:spPr bwMode="auto">
            <a:xfrm>
              <a:off x="8400927" y="430053"/>
              <a:ext cx="302812" cy="87279"/>
            </a:xfrm>
            <a:prstGeom prst="rect">
              <a:avLst/>
            </a:prstGeom>
            <a:solidFill>
              <a:srgbClr val="7030A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grpSp>
      <p:sp>
        <p:nvSpPr>
          <p:cNvPr id="8" name="テキスト ボックス 40"/>
          <p:cNvSpPr txBox="1">
            <a:spLocks noChangeArrowheads="1"/>
          </p:cNvSpPr>
          <p:nvPr userDrawn="1"/>
        </p:nvSpPr>
        <p:spPr bwMode="auto">
          <a:xfrm>
            <a:off x="7220506"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1</a:t>
            </a:r>
            <a:endParaRPr kumimoji="0" lang="ja-JP" altLang="en-US" sz="1200">
              <a:solidFill>
                <a:prstClr val="black"/>
              </a:solidFill>
              <a:latin typeface="Calibri" pitchFamily="34" charset="0"/>
              <a:ea typeface="MS PGothic" pitchFamily="34" charset="-128"/>
            </a:endParaRPr>
          </a:p>
        </p:txBody>
      </p:sp>
      <p:sp>
        <p:nvSpPr>
          <p:cNvPr id="9" name="テキスト ボックス 48"/>
          <p:cNvSpPr txBox="1">
            <a:spLocks noChangeArrowheads="1"/>
          </p:cNvSpPr>
          <p:nvPr/>
        </p:nvSpPr>
        <p:spPr bwMode="auto">
          <a:xfrm>
            <a:off x="8015844"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3</a:t>
            </a:r>
            <a:endParaRPr kumimoji="0" lang="ja-JP" altLang="en-US" sz="1200">
              <a:solidFill>
                <a:prstClr val="black"/>
              </a:solidFill>
              <a:latin typeface="Calibri" pitchFamily="34" charset="0"/>
              <a:ea typeface="MS PGothic" pitchFamily="34" charset="-128"/>
            </a:endParaRPr>
          </a:p>
        </p:txBody>
      </p:sp>
      <p:sp>
        <p:nvSpPr>
          <p:cNvPr id="10" name="正方形/長方形 50"/>
          <p:cNvSpPr/>
          <p:nvPr/>
        </p:nvSpPr>
        <p:spPr bwMode="auto">
          <a:xfrm>
            <a:off x="7256463" y="411092"/>
            <a:ext cx="303212" cy="1060344"/>
          </a:xfrm>
          <a:prstGeom prst="rect">
            <a:avLst/>
          </a:prstGeom>
          <a:solidFill>
            <a:srgbClr val="FFDEBD"/>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1" name="正方形/長方形 52"/>
          <p:cNvSpPr/>
          <p:nvPr/>
        </p:nvSpPr>
        <p:spPr bwMode="auto">
          <a:xfrm>
            <a:off x="7243763" y="347392"/>
            <a:ext cx="303212" cy="83431"/>
          </a:xfrm>
          <a:prstGeom prst="rect">
            <a:avLst/>
          </a:prstGeom>
          <a:solidFill>
            <a:srgbClr val="FF993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3" name="正方形/長方形 55"/>
          <p:cNvSpPr/>
          <p:nvPr/>
        </p:nvSpPr>
        <p:spPr bwMode="auto">
          <a:xfrm>
            <a:off x="6858025" y="347381"/>
            <a:ext cx="301625" cy="1060344"/>
          </a:xfrm>
          <a:prstGeom prst="rect">
            <a:avLst/>
          </a:prstGeom>
          <a:solidFill>
            <a:srgbClr val="FFCCF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5" name="正方形/長方形 58"/>
          <p:cNvSpPr/>
          <p:nvPr/>
        </p:nvSpPr>
        <p:spPr bwMode="auto">
          <a:xfrm>
            <a:off x="6858025" y="347392"/>
            <a:ext cx="301625" cy="83431"/>
          </a:xfrm>
          <a:prstGeom prst="rect">
            <a:avLst/>
          </a:prstGeom>
          <a:solidFill>
            <a:srgbClr val="FF66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7" name="Rectangle 4"/>
          <p:cNvSpPr>
            <a:spLocks noChangeArrowheads="1"/>
          </p:cNvSpPr>
          <p:nvPr userDrawn="1"/>
        </p:nvSpPr>
        <p:spPr bwMode="auto">
          <a:xfrm>
            <a:off x="357177" y="884378"/>
            <a:ext cx="8569325" cy="5668822"/>
          </a:xfrm>
          <a:prstGeom prst="rect">
            <a:avLst/>
          </a:prstGeom>
          <a:solidFill>
            <a:schemeClr val="bg1"/>
          </a:solidFill>
          <a:ln w="28575">
            <a:solidFill>
              <a:schemeClr val="tx1">
                <a:lumMod val="50000"/>
                <a:lumOff val="50000"/>
              </a:schemeClr>
            </a:solidFill>
            <a:miter lim="800000"/>
            <a:headEnd/>
            <a:tailEnd/>
          </a:ln>
        </p:spPr>
        <p:txBody>
          <a:bodyPr wrap="none" anchor="ctr"/>
          <a:lstStyle/>
          <a:p>
            <a:pPr>
              <a:defRPr/>
            </a:pPr>
            <a:endParaRPr kumimoji="0" lang="ja-JP" altLang="en-US" sz="1800">
              <a:solidFill>
                <a:srgbClr val="7F7F7F"/>
              </a:solidFill>
              <a:latin typeface="Calibri" pitchFamily="34" charset="0"/>
              <a:ea typeface="MS PGothic" pitchFamily="34" charset="-128"/>
            </a:endParaRPr>
          </a:p>
        </p:txBody>
      </p:sp>
      <p:cxnSp>
        <p:nvCxnSpPr>
          <p:cNvPr id="18" name="直線コネクタ 66"/>
          <p:cNvCxnSpPr/>
          <p:nvPr userDrawn="1"/>
        </p:nvCxnSpPr>
        <p:spPr>
          <a:xfrm>
            <a:off x="323867" y="6043507"/>
            <a:ext cx="8569325"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65"/>
          <p:cNvCxnSpPr/>
          <p:nvPr userDrawn="1"/>
        </p:nvCxnSpPr>
        <p:spPr>
          <a:xfrm>
            <a:off x="755650" y="1944723"/>
            <a:ext cx="7683500" cy="0"/>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線コネクタ 67"/>
          <p:cNvCxnSpPr/>
          <p:nvPr userDrawn="1"/>
        </p:nvCxnSpPr>
        <p:spPr>
          <a:xfrm>
            <a:off x="785786" y="4308715"/>
            <a:ext cx="7683500" cy="0"/>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文字方塊 51"/>
          <p:cNvSpPr txBox="1"/>
          <p:nvPr userDrawn="1"/>
        </p:nvSpPr>
        <p:spPr>
          <a:xfrm>
            <a:off x="755335" y="2106870"/>
            <a:ext cx="8281169" cy="2308324"/>
          </a:xfrm>
          <a:prstGeom prst="rect">
            <a:avLst/>
          </a:prstGeom>
          <a:noFill/>
        </p:spPr>
        <p:txBody>
          <a:bodyPr wrap="square">
            <a:spAutoFit/>
          </a:bodyPr>
          <a:lstStyle/>
          <a:p>
            <a:pPr fontAlgn="auto">
              <a:spcBef>
                <a:spcPts val="0"/>
              </a:spcBef>
              <a:spcAft>
                <a:spcPts val="0"/>
              </a:spcAft>
              <a:defRPr/>
            </a:pPr>
            <a:r>
              <a:rPr kumimoji="0" lang="zh-TW" altLang="en-US" sz="7200" b="1" dirty="0">
                <a:solidFill>
                  <a:srgbClr val="1F497D">
                    <a:lumMod val="60000"/>
                    <a:lumOff val="40000"/>
                  </a:srgbClr>
                </a:solidFill>
                <a:latin typeface="微軟正黑體" pitchFamily="34" charset="-120"/>
                <a:ea typeface="微軟正黑體" pitchFamily="34" charset="-120"/>
              </a:rPr>
              <a:t>肆、歷年預算編列</a:t>
            </a:r>
            <a:r>
              <a:rPr kumimoji="0" lang="en-US" altLang="zh-TW" sz="7200" b="1" dirty="0">
                <a:solidFill>
                  <a:srgbClr val="1F497D">
                    <a:lumMod val="60000"/>
                    <a:lumOff val="40000"/>
                  </a:srgbClr>
                </a:solidFill>
                <a:latin typeface="微軟正黑體" pitchFamily="34" charset="-120"/>
                <a:ea typeface="微軟正黑體" pitchFamily="34" charset="-120"/>
              </a:rPr>
              <a:t/>
            </a:r>
            <a:br>
              <a:rPr kumimoji="0" lang="en-US" altLang="zh-TW" sz="7200" b="1" dirty="0">
                <a:solidFill>
                  <a:srgbClr val="1F497D">
                    <a:lumMod val="60000"/>
                    <a:lumOff val="40000"/>
                  </a:srgbClr>
                </a:solidFill>
                <a:latin typeface="微軟正黑體" pitchFamily="34" charset="-120"/>
                <a:ea typeface="微軟正黑體" pitchFamily="34" charset="-120"/>
              </a:rPr>
            </a:br>
            <a:r>
              <a:rPr kumimoji="0" lang="zh-TW" altLang="en-US" sz="7200" b="1" dirty="0">
                <a:solidFill>
                  <a:srgbClr val="1F497D">
                    <a:lumMod val="60000"/>
                    <a:lumOff val="40000"/>
                  </a:srgbClr>
                </a:solidFill>
                <a:latin typeface="微軟正黑體" pitchFamily="34" charset="-120"/>
                <a:ea typeface="微軟正黑體" pitchFamily="34" charset="-120"/>
              </a:rPr>
              <a:t>　及舉債情形分析</a:t>
            </a:r>
          </a:p>
        </p:txBody>
      </p:sp>
      <p:sp>
        <p:nvSpPr>
          <p:cNvPr id="22" name="正方形/長方形 45"/>
          <p:cNvSpPr/>
          <p:nvPr/>
        </p:nvSpPr>
        <p:spPr bwMode="auto">
          <a:xfrm>
            <a:off x="8048641" y="386821"/>
            <a:ext cx="303213" cy="1060344"/>
          </a:xfrm>
          <a:prstGeom prst="rect">
            <a:avLst/>
          </a:prstGeom>
          <a:solidFill>
            <a:srgbClr val="CCFFF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23" name="正方形/長方形 47"/>
          <p:cNvSpPr/>
          <p:nvPr/>
        </p:nvSpPr>
        <p:spPr bwMode="auto">
          <a:xfrm>
            <a:off x="8048641" y="347392"/>
            <a:ext cx="303213" cy="83431"/>
          </a:xfrm>
          <a:prstGeom prst="rect">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24" name="文字方塊 23"/>
          <p:cNvSpPr txBox="1"/>
          <p:nvPr userDrawn="1"/>
        </p:nvSpPr>
        <p:spPr>
          <a:xfrm>
            <a:off x="395300" y="4449238"/>
            <a:ext cx="8353425" cy="369332"/>
          </a:xfrm>
          <a:prstGeom prst="rect">
            <a:avLst/>
          </a:prstGeom>
          <a:noFill/>
        </p:spPr>
        <p:txBody>
          <a:bodyPr>
            <a:spAutoFit/>
          </a:bodyPr>
          <a:lstStyle/>
          <a:p>
            <a:pPr algn="ctr" fontAlgn="auto">
              <a:spcBef>
                <a:spcPts val="0"/>
              </a:spcBef>
              <a:spcAft>
                <a:spcPts val="0"/>
              </a:spcAft>
              <a:defRPr/>
            </a:pPr>
            <a:r>
              <a:rPr kumimoji="0" lang="zh-TW" altLang="en-US" sz="1800" dirty="0">
                <a:solidFill>
                  <a:prstClr val="black">
                    <a:lumMod val="95000"/>
                    <a:lumOff val="5000"/>
                  </a:prstClr>
                </a:solidFill>
                <a:latin typeface="微軟正黑體" pitchFamily="34" charset="-120"/>
                <a:ea typeface="微軟正黑體" pitchFamily="34" charset="-120"/>
              </a:rPr>
              <a:t>│歷年預算編列情形 </a:t>
            </a:r>
            <a:r>
              <a:rPr kumimoji="0" lang="en-US" altLang="zh-TW" sz="1800" dirty="0">
                <a:solidFill>
                  <a:prstClr val="black">
                    <a:lumMod val="95000"/>
                    <a:lumOff val="5000"/>
                  </a:prstClr>
                </a:solidFill>
                <a:latin typeface="微軟正黑體" pitchFamily="34" charset="-120"/>
                <a:ea typeface="微軟正黑體" pitchFamily="34" charset="-120"/>
              </a:rPr>
              <a:t>|</a:t>
            </a:r>
            <a:r>
              <a:rPr kumimoji="0" lang="zh-TW" altLang="en-US" sz="1800" dirty="0">
                <a:solidFill>
                  <a:prstClr val="black">
                    <a:lumMod val="95000"/>
                    <a:lumOff val="5000"/>
                  </a:prstClr>
                </a:solidFill>
                <a:latin typeface="微軟正黑體" pitchFamily="34" charset="-120"/>
                <a:ea typeface="微軟正黑體" pitchFamily="34" charset="-120"/>
              </a:rPr>
              <a:t> 歷年舉債情形 </a:t>
            </a:r>
            <a:r>
              <a:rPr kumimoji="0" lang="en-US" altLang="zh-TW" sz="1800" dirty="0">
                <a:solidFill>
                  <a:prstClr val="black">
                    <a:lumMod val="95000"/>
                    <a:lumOff val="5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42108686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3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21"/>
                                        </p:tgtEl>
                                        <p:attrNameLst>
                                          <p:attrName>ppt_y</p:attrName>
                                        </p:attrNameLst>
                                      </p:cBhvr>
                                      <p:tavLst>
                                        <p:tav tm="0">
                                          <p:val>
                                            <p:strVal val="#ppt_y"/>
                                          </p:val>
                                        </p:tav>
                                        <p:tav tm="100000">
                                          <p:val>
                                            <p:strVal val="#ppt_y"/>
                                          </p:val>
                                        </p:tav>
                                      </p:tavLst>
                                    </p:anim>
                                    <p:anim calcmode="lin" valueType="num">
                                      <p:cBhvr>
                                        <p:cTn id="9" dur="3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2_自訂版面配置">
    <p:bg>
      <p:bgPr>
        <a:solidFill>
          <a:schemeClr val="bg1">
            <a:lumMod val="75000"/>
          </a:schemeClr>
        </a:solidFill>
        <a:effectLst/>
      </p:bgPr>
    </p:bg>
    <p:spTree>
      <p:nvGrpSpPr>
        <p:cNvPr id="1" name=""/>
        <p:cNvGrpSpPr/>
        <p:nvPr/>
      </p:nvGrpSpPr>
      <p:grpSpPr>
        <a:xfrm>
          <a:off x="0" y="0"/>
          <a:ext cx="0" cy="0"/>
          <a:chOff x="0" y="0"/>
          <a:chExt cx="0" cy="0"/>
        </a:xfrm>
      </p:grpSpPr>
      <p:sp>
        <p:nvSpPr>
          <p:cNvPr id="2" name="正方形/長方形 23"/>
          <p:cNvSpPr/>
          <p:nvPr/>
        </p:nvSpPr>
        <p:spPr bwMode="auto">
          <a:xfrm>
            <a:off x="7651765" y="347381"/>
            <a:ext cx="301625" cy="1060344"/>
          </a:xfrm>
          <a:prstGeom prst="rect">
            <a:avLst/>
          </a:prstGeom>
          <a:solidFill>
            <a:srgbClr val="CCFF99"/>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3" name="正方形/長方形 25"/>
          <p:cNvSpPr/>
          <p:nvPr/>
        </p:nvSpPr>
        <p:spPr bwMode="auto">
          <a:xfrm>
            <a:off x="7651765" y="347392"/>
            <a:ext cx="301625" cy="83431"/>
          </a:xfrm>
          <a:prstGeom prst="rect">
            <a:avLst/>
          </a:prstGeom>
          <a:solidFill>
            <a:srgbClr val="33CC3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4" name="テキスト ボックス 35"/>
          <p:cNvSpPr txBox="1">
            <a:spLocks noChangeArrowheads="1"/>
          </p:cNvSpPr>
          <p:nvPr/>
        </p:nvSpPr>
        <p:spPr bwMode="auto">
          <a:xfrm>
            <a:off x="7617381"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2</a:t>
            </a:r>
            <a:endParaRPr kumimoji="0" lang="ja-JP" altLang="en-US" sz="1200">
              <a:solidFill>
                <a:prstClr val="black"/>
              </a:solidFill>
              <a:latin typeface="Calibri" pitchFamily="34" charset="0"/>
              <a:ea typeface="MS PGothic" pitchFamily="34" charset="-128"/>
            </a:endParaRPr>
          </a:p>
        </p:txBody>
      </p:sp>
      <p:sp>
        <p:nvSpPr>
          <p:cNvPr id="5" name="テキスト ボックス 40"/>
          <p:cNvSpPr txBox="1">
            <a:spLocks noChangeArrowheads="1"/>
          </p:cNvSpPr>
          <p:nvPr userDrawn="1"/>
        </p:nvSpPr>
        <p:spPr bwMode="auto">
          <a:xfrm>
            <a:off x="7220506"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1</a:t>
            </a:r>
            <a:endParaRPr kumimoji="0" lang="ja-JP" altLang="en-US" sz="1200">
              <a:solidFill>
                <a:prstClr val="black"/>
              </a:solidFill>
              <a:latin typeface="Calibri" pitchFamily="34" charset="0"/>
              <a:ea typeface="MS PGothic" pitchFamily="34" charset="-128"/>
            </a:endParaRPr>
          </a:p>
        </p:txBody>
      </p:sp>
      <p:sp>
        <p:nvSpPr>
          <p:cNvPr id="6" name="正方形/長方形 45"/>
          <p:cNvSpPr/>
          <p:nvPr/>
        </p:nvSpPr>
        <p:spPr bwMode="auto">
          <a:xfrm>
            <a:off x="8048641" y="347381"/>
            <a:ext cx="303213" cy="1060344"/>
          </a:xfrm>
          <a:prstGeom prst="rect">
            <a:avLst/>
          </a:prstGeom>
          <a:solidFill>
            <a:srgbClr val="CCFFF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7" name="正方形/長方形 47"/>
          <p:cNvSpPr/>
          <p:nvPr/>
        </p:nvSpPr>
        <p:spPr bwMode="auto">
          <a:xfrm>
            <a:off x="8048641" y="347392"/>
            <a:ext cx="303213" cy="83431"/>
          </a:xfrm>
          <a:prstGeom prst="rect">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8" name="テキスト ボックス 48"/>
          <p:cNvSpPr txBox="1">
            <a:spLocks noChangeArrowheads="1"/>
          </p:cNvSpPr>
          <p:nvPr/>
        </p:nvSpPr>
        <p:spPr bwMode="auto">
          <a:xfrm>
            <a:off x="8015844"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3</a:t>
            </a:r>
            <a:endParaRPr kumimoji="0" lang="ja-JP" altLang="en-US" sz="1200">
              <a:solidFill>
                <a:prstClr val="black"/>
              </a:solidFill>
              <a:latin typeface="Calibri" pitchFamily="34" charset="0"/>
              <a:ea typeface="MS PGothic" pitchFamily="34" charset="-128"/>
            </a:endParaRPr>
          </a:p>
        </p:txBody>
      </p:sp>
      <p:sp>
        <p:nvSpPr>
          <p:cNvPr id="9" name="正方形/長方形 50"/>
          <p:cNvSpPr/>
          <p:nvPr/>
        </p:nvSpPr>
        <p:spPr bwMode="auto">
          <a:xfrm>
            <a:off x="7256463" y="411092"/>
            <a:ext cx="303212" cy="1060344"/>
          </a:xfrm>
          <a:prstGeom prst="rect">
            <a:avLst/>
          </a:prstGeom>
          <a:solidFill>
            <a:srgbClr val="FFDEBD"/>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0" name="正方形/長方形 52"/>
          <p:cNvSpPr/>
          <p:nvPr/>
        </p:nvSpPr>
        <p:spPr bwMode="auto">
          <a:xfrm>
            <a:off x="7243763" y="347392"/>
            <a:ext cx="303212" cy="83431"/>
          </a:xfrm>
          <a:prstGeom prst="rect">
            <a:avLst/>
          </a:prstGeom>
          <a:solidFill>
            <a:srgbClr val="FF993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1" name="テキスト ボックス 53"/>
          <p:cNvSpPr txBox="1">
            <a:spLocks noChangeArrowheads="1"/>
          </p:cNvSpPr>
          <p:nvPr/>
        </p:nvSpPr>
        <p:spPr bwMode="auto">
          <a:xfrm>
            <a:off x="8414306"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4</a:t>
            </a:r>
            <a:endParaRPr kumimoji="0" lang="ja-JP" altLang="en-US" sz="1200">
              <a:solidFill>
                <a:prstClr val="black"/>
              </a:solidFill>
              <a:latin typeface="Times New Roman" pitchFamily="18" charset="0"/>
              <a:ea typeface="MS PGothic" pitchFamily="34" charset="-128"/>
              <a:cs typeface="Times New Roman" pitchFamily="18" charset="0"/>
            </a:endParaRPr>
          </a:p>
        </p:txBody>
      </p:sp>
      <p:sp>
        <p:nvSpPr>
          <p:cNvPr id="12" name="正方形/長方形 55"/>
          <p:cNvSpPr/>
          <p:nvPr/>
        </p:nvSpPr>
        <p:spPr bwMode="auto">
          <a:xfrm>
            <a:off x="6858025" y="347381"/>
            <a:ext cx="301625" cy="1060344"/>
          </a:xfrm>
          <a:prstGeom prst="rect">
            <a:avLst/>
          </a:prstGeom>
          <a:solidFill>
            <a:srgbClr val="FFCCF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3" name="テキスト ボックス 57"/>
          <p:cNvSpPr txBox="1">
            <a:spLocks noChangeArrowheads="1"/>
          </p:cNvSpPr>
          <p:nvPr/>
        </p:nvSpPr>
        <p:spPr bwMode="auto">
          <a:xfrm>
            <a:off x="6840122" y="687177"/>
            <a:ext cx="338554" cy="605294"/>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問題提起</a:t>
            </a:r>
          </a:p>
        </p:txBody>
      </p:sp>
      <p:sp>
        <p:nvSpPr>
          <p:cNvPr id="14" name="正方形/長方形 58"/>
          <p:cNvSpPr/>
          <p:nvPr/>
        </p:nvSpPr>
        <p:spPr bwMode="auto">
          <a:xfrm>
            <a:off x="6858025" y="347392"/>
            <a:ext cx="301625" cy="83431"/>
          </a:xfrm>
          <a:prstGeom prst="rect">
            <a:avLst/>
          </a:prstGeom>
          <a:solidFill>
            <a:srgbClr val="FF66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5" name="テキスト ボックス 103"/>
          <p:cNvSpPr txBox="1">
            <a:spLocks noChangeArrowheads="1"/>
          </p:cNvSpPr>
          <p:nvPr userDrawn="1"/>
        </p:nvSpPr>
        <p:spPr bwMode="auto">
          <a:xfrm>
            <a:off x="6852822" y="687177"/>
            <a:ext cx="338554" cy="605294"/>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問題提起</a:t>
            </a:r>
          </a:p>
        </p:txBody>
      </p:sp>
      <p:sp>
        <p:nvSpPr>
          <p:cNvPr id="16" name="Rectangle 4"/>
          <p:cNvSpPr>
            <a:spLocks noChangeArrowheads="1"/>
          </p:cNvSpPr>
          <p:nvPr userDrawn="1"/>
        </p:nvSpPr>
        <p:spPr bwMode="auto">
          <a:xfrm>
            <a:off x="323867" y="697794"/>
            <a:ext cx="8569325" cy="5668822"/>
          </a:xfrm>
          <a:prstGeom prst="rect">
            <a:avLst/>
          </a:prstGeom>
          <a:solidFill>
            <a:schemeClr val="bg1"/>
          </a:solidFill>
          <a:ln w="28575">
            <a:solidFill>
              <a:schemeClr val="tx1">
                <a:lumMod val="50000"/>
                <a:lumOff val="50000"/>
              </a:schemeClr>
            </a:solidFill>
            <a:miter lim="800000"/>
            <a:headEnd/>
            <a:tailEnd/>
          </a:ln>
        </p:spPr>
        <p:txBody>
          <a:bodyPr wrap="none" anchor="ctr"/>
          <a:lstStyle/>
          <a:p>
            <a:pPr>
              <a:defRPr/>
            </a:pPr>
            <a:endParaRPr kumimoji="0" lang="ja-JP" altLang="en-US" sz="1800">
              <a:solidFill>
                <a:srgbClr val="7F7F7F"/>
              </a:solidFill>
              <a:latin typeface="Calibri" pitchFamily="34" charset="0"/>
              <a:ea typeface="MS PGothic" pitchFamily="34" charset="-128"/>
            </a:endParaRPr>
          </a:p>
        </p:txBody>
      </p:sp>
      <p:cxnSp>
        <p:nvCxnSpPr>
          <p:cNvPr id="17" name="直線コネクタ 66"/>
          <p:cNvCxnSpPr/>
          <p:nvPr userDrawn="1"/>
        </p:nvCxnSpPr>
        <p:spPr>
          <a:xfrm>
            <a:off x="323867" y="6043507"/>
            <a:ext cx="8569325"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65"/>
          <p:cNvCxnSpPr/>
          <p:nvPr userDrawn="1"/>
        </p:nvCxnSpPr>
        <p:spPr>
          <a:xfrm>
            <a:off x="755650" y="1944723"/>
            <a:ext cx="7683500" cy="0"/>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直線コネクタ 67"/>
          <p:cNvCxnSpPr/>
          <p:nvPr userDrawn="1"/>
        </p:nvCxnSpPr>
        <p:spPr>
          <a:xfrm>
            <a:off x="789880" y="3686178"/>
            <a:ext cx="7683500" cy="0"/>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文字方塊 51"/>
          <p:cNvSpPr txBox="1"/>
          <p:nvPr userDrawn="1"/>
        </p:nvSpPr>
        <p:spPr>
          <a:xfrm>
            <a:off x="785786" y="2245098"/>
            <a:ext cx="7643866" cy="1200329"/>
          </a:xfrm>
          <a:prstGeom prst="rect">
            <a:avLst/>
          </a:prstGeom>
          <a:noFill/>
        </p:spPr>
        <p:txBody>
          <a:bodyPr wrap="square">
            <a:spAutoFit/>
          </a:bodyPr>
          <a:lstStyle/>
          <a:p>
            <a:pPr fontAlgn="auto">
              <a:spcBef>
                <a:spcPts val="0"/>
              </a:spcBef>
              <a:spcAft>
                <a:spcPts val="0"/>
              </a:spcAft>
              <a:defRPr/>
            </a:pPr>
            <a:r>
              <a:rPr kumimoji="0" lang="zh-TW" altLang="en-US" sz="7200" b="1" dirty="0">
                <a:solidFill>
                  <a:srgbClr val="7030A0"/>
                </a:solidFill>
                <a:latin typeface="微軟正黑體" pitchFamily="34" charset="-120"/>
                <a:ea typeface="微軟正黑體" pitchFamily="34" charset="-120"/>
              </a:rPr>
              <a:t>        伍、結語</a:t>
            </a:r>
          </a:p>
        </p:txBody>
      </p:sp>
      <p:grpSp>
        <p:nvGrpSpPr>
          <p:cNvPr id="21" name="群組 50"/>
          <p:cNvGrpSpPr>
            <a:grpSpLocks/>
          </p:cNvGrpSpPr>
          <p:nvPr userDrawn="1"/>
        </p:nvGrpSpPr>
        <p:grpSpPr bwMode="auto">
          <a:xfrm>
            <a:off x="8437563" y="367101"/>
            <a:ext cx="311150" cy="1121022"/>
            <a:chOff x="8393001" y="430053"/>
            <a:chExt cx="310738" cy="1172704"/>
          </a:xfrm>
        </p:grpSpPr>
        <p:sp>
          <p:nvSpPr>
            <p:cNvPr id="22" name="正方形/長方形 37"/>
            <p:cNvSpPr/>
            <p:nvPr userDrawn="1"/>
          </p:nvSpPr>
          <p:spPr bwMode="auto">
            <a:xfrm>
              <a:off x="8393001" y="493528"/>
              <a:ext cx="302811" cy="1109229"/>
            </a:xfrm>
            <a:prstGeom prst="rect">
              <a:avLst/>
            </a:prstGeom>
            <a:solidFill>
              <a:srgbClr val="AE78D6"/>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23" name="正方形/長方形 39"/>
            <p:cNvSpPr/>
            <p:nvPr userDrawn="1"/>
          </p:nvSpPr>
          <p:spPr bwMode="auto">
            <a:xfrm>
              <a:off x="8400927" y="430053"/>
              <a:ext cx="302812" cy="87279"/>
            </a:xfrm>
            <a:prstGeom prst="rect">
              <a:avLst/>
            </a:prstGeom>
            <a:solidFill>
              <a:srgbClr val="7030A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grpSp>
    </p:spTree>
    <p:extLst>
      <p:ext uri="{BB962C8B-B14F-4D97-AF65-F5344CB8AC3E}">
        <p14:creationId xmlns:p14="http://schemas.microsoft.com/office/powerpoint/2010/main" val="28032319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3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20"/>
                                        </p:tgtEl>
                                        <p:attrNameLst>
                                          <p:attrName>ppt_y</p:attrName>
                                        </p:attrNameLst>
                                      </p:cBhvr>
                                      <p:tavLst>
                                        <p:tav tm="0">
                                          <p:val>
                                            <p:strVal val="#ppt_y"/>
                                          </p:val>
                                        </p:tav>
                                        <p:tav tm="100000">
                                          <p:val>
                                            <p:strVal val="#ppt_y"/>
                                          </p:val>
                                        </p:tav>
                                      </p:tavLst>
                                    </p:anim>
                                    <p:anim calcmode="lin" valueType="num">
                                      <p:cBhvr>
                                        <p:cTn id="9" dur="3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2_自訂版面配置">
    <p:bg>
      <p:bgPr>
        <a:solidFill>
          <a:schemeClr val="bg1">
            <a:lumMod val="75000"/>
          </a:schemeClr>
        </a:solidFill>
        <a:effectLst/>
      </p:bgPr>
    </p:bg>
    <p:spTree>
      <p:nvGrpSpPr>
        <p:cNvPr id="1" name=""/>
        <p:cNvGrpSpPr/>
        <p:nvPr/>
      </p:nvGrpSpPr>
      <p:grpSpPr>
        <a:xfrm>
          <a:off x="0" y="0"/>
          <a:ext cx="0" cy="0"/>
          <a:chOff x="0" y="0"/>
          <a:chExt cx="0" cy="0"/>
        </a:xfrm>
      </p:grpSpPr>
      <p:sp>
        <p:nvSpPr>
          <p:cNvPr id="2" name="正方形/長方形 23"/>
          <p:cNvSpPr/>
          <p:nvPr/>
        </p:nvSpPr>
        <p:spPr bwMode="auto">
          <a:xfrm>
            <a:off x="7651765" y="347381"/>
            <a:ext cx="301625" cy="1060344"/>
          </a:xfrm>
          <a:prstGeom prst="rect">
            <a:avLst/>
          </a:prstGeom>
          <a:solidFill>
            <a:srgbClr val="CCFF99"/>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3" name="正方形/長方形 25"/>
          <p:cNvSpPr/>
          <p:nvPr/>
        </p:nvSpPr>
        <p:spPr bwMode="auto">
          <a:xfrm>
            <a:off x="7651765" y="347392"/>
            <a:ext cx="301625" cy="83431"/>
          </a:xfrm>
          <a:prstGeom prst="rect">
            <a:avLst/>
          </a:prstGeom>
          <a:solidFill>
            <a:srgbClr val="33CC3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4" name="テキスト ボックス 35"/>
          <p:cNvSpPr txBox="1">
            <a:spLocks noChangeArrowheads="1"/>
          </p:cNvSpPr>
          <p:nvPr/>
        </p:nvSpPr>
        <p:spPr bwMode="auto">
          <a:xfrm>
            <a:off x="7617381"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2</a:t>
            </a:r>
            <a:endParaRPr kumimoji="0" lang="ja-JP" altLang="en-US" sz="1200">
              <a:solidFill>
                <a:prstClr val="black"/>
              </a:solidFill>
              <a:latin typeface="Calibri" pitchFamily="34" charset="0"/>
              <a:ea typeface="MS PGothic" pitchFamily="34" charset="-128"/>
            </a:endParaRPr>
          </a:p>
        </p:txBody>
      </p:sp>
      <p:grpSp>
        <p:nvGrpSpPr>
          <p:cNvPr id="5" name="群組 50"/>
          <p:cNvGrpSpPr>
            <a:grpSpLocks/>
          </p:cNvGrpSpPr>
          <p:nvPr userDrawn="1"/>
        </p:nvGrpSpPr>
        <p:grpSpPr bwMode="auto">
          <a:xfrm>
            <a:off x="8437563" y="367101"/>
            <a:ext cx="311150" cy="1121022"/>
            <a:chOff x="8393001" y="430053"/>
            <a:chExt cx="310738" cy="1172704"/>
          </a:xfrm>
        </p:grpSpPr>
        <p:sp>
          <p:nvSpPr>
            <p:cNvPr id="6" name="正方形/長方形 37"/>
            <p:cNvSpPr/>
            <p:nvPr userDrawn="1"/>
          </p:nvSpPr>
          <p:spPr bwMode="auto">
            <a:xfrm>
              <a:off x="8393001" y="493528"/>
              <a:ext cx="302811" cy="1109229"/>
            </a:xfrm>
            <a:prstGeom prst="rect">
              <a:avLst/>
            </a:prstGeom>
            <a:solidFill>
              <a:srgbClr val="AE78D6"/>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7" name="正方形/長方形 39"/>
            <p:cNvSpPr/>
            <p:nvPr userDrawn="1"/>
          </p:nvSpPr>
          <p:spPr bwMode="auto">
            <a:xfrm>
              <a:off x="8400927" y="430053"/>
              <a:ext cx="302812" cy="87279"/>
            </a:xfrm>
            <a:prstGeom prst="rect">
              <a:avLst/>
            </a:prstGeom>
            <a:solidFill>
              <a:srgbClr val="7030A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grpSp>
      <p:sp>
        <p:nvSpPr>
          <p:cNvPr id="8" name="テキスト ボックス 40"/>
          <p:cNvSpPr txBox="1">
            <a:spLocks noChangeArrowheads="1"/>
          </p:cNvSpPr>
          <p:nvPr userDrawn="1"/>
        </p:nvSpPr>
        <p:spPr bwMode="auto">
          <a:xfrm>
            <a:off x="7220506"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1</a:t>
            </a:r>
            <a:endParaRPr kumimoji="0" lang="ja-JP" altLang="en-US" sz="1200">
              <a:solidFill>
                <a:prstClr val="black"/>
              </a:solidFill>
              <a:latin typeface="Calibri" pitchFamily="34" charset="0"/>
              <a:ea typeface="MS PGothic" pitchFamily="34" charset="-128"/>
            </a:endParaRPr>
          </a:p>
        </p:txBody>
      </p:sp>
      <p:sp>
        <p:nvSpPr>
          <p:cNvPr id="9" name="正方形/長方形 45"/>
          <p:cNvSpPr/>
          <p:nvPr/>
        </p:nvSpPr>
        <p:spPr bwMode="auto">
          <a:xfrm>
            <a:off x="8048641" y="347381"/>
            <a:ext cx="303213" cy="1060344"/>
          </a:xfrm>
          <a:prstGeom prst="rect">
            <a:avLst/>
          </a:prstGeom>
          <a:solidFill>
            <a:srgbClr val="CCFFF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0" name="正方形/長方形 47"/>
          <p:cNvSpPr/>
          <p:nvPr/>
        </p:nvSpPr>
        <p:spPr bwMode="auto">
          <a:xfrm>
            <a:off x="8048641" y="347392"/>
            <a:ext cx="303213" cy="83431"/>
          </a:xfrm>
          <a:prstGeom prst="rect">
            <a:avLst/>
          </a:prstGeom>
          <a:solidFill>
            <a:srgbClr val="0099F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1" name="テキスト ボックス 48"/>
          <p:cNvSpPr txBox="1">
            <a:spLocks noChangeArrowheads="1"/>
          </p:cNvSpPr>
          <p:nvPr/>
        </p:nvSpPr>
        <p:spPr bwMode="auto">
          <a:xfrm>
            <a:off x="8015844"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3</a:t>
            </a:r>
            <a:endParaRPr kumimoji="0" lang="ja-JP" altLang="en-US" sz="1200">
              <a:solidFill>
                <a:prstClr val="black"/>
              </a:solidFill>
              <a:latin typeface="Calibri" pitchFamily="34" charset="0"/>
              <a:ea typeface="MS PGothic" pitchFamily="34" charset="-128"/>
            </a:endParaRPr>
          </a:p>
        </p:txBody>
      </p:sp>
      <p:sp>
        <p:nvSpPr>
          <p:cNvPr id="12" name="正方形/長方形 50"/>
          <p:cNvSpPr/>
          <p:nvPr/>
        </p:nvSpPr>
        <p:spPr bwMode="auto">
          <a:xfrm>
            <a:off x="7256463" y="411092"/>
            <a:ext cx="303212" cy="1060344"/>
          </a:xfrm>
          <a:prstGeom prst="rect">
            <a:avLst/>
          </a:prstGeom>
          <a:solidFill>
            <a:srgbClr val="FFDEBD"/>
          </a:solidFill>
          <a:ln w="1905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3" name="正方形/長方形 52"/>
          <p:cNvSpPr/>
          <p:nvPr/>
        </p:nvSpPr>
        <p:spPr bwMode="auto">
          <a:xfrm>
            <a:off x="7243763" y="347392"/>
            <a:ext cx="303212" cy="83431"/>
          </a:xfrm>
          <a:prstGeom prst="rect">
            <a:avLst/>
          </a:prstGeom>
          <a:solidFill>
            <a:srgbClr val="FF993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14" name="テキスト ボックス 53"/>
          <p:cNvSpPr txBox="1">
            <a:spLocks noChangeArrowheads="1"/>
          </p:cNvSpPr>
          <p:nvPr/>
        </p:nvSpPr>
        <p:spPr bwMode="auto">
          <a:xfrm>
            <a:off x="8414306" y="687198"/>
            <a:ext cx="369332" cy="651781"/>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アイデア</a:t>
            </a:r>
            <a:r>
              <a:rPr kumimoji="0" lang="en-US" altLang="ja-JP" sz="1200">
                <a:solidFill>
                  <a:prstClr val="black"/>
                </a:solidFill>
                <a:latin typeface="Times New Roman" pitchFamily="18" charset="0"/>
                <a:ea typeface="MS PGothic" pitchFamily="34" charset="-128"/>
                <a:cs typeface="Times New Roman" pitchFamily="18" charset="0"/>
              </a:rPr>
              <a:t>4</a:t>
            </a:r>
            <a:endParaRPr kumimoji="0" lang="ja-JP" altLang="en-US" sz="1200">
              <a:solidFill>
                <a:prstClr val="black"/>
              </a:solidFill>
              <a:latin typeface="Times New Roman" pitchFamily="18" charset="0"/>
              <a:ea typeface="MS PGothic" pitchFamily="34" charset="-128"/>
              <a:cs typeface="Times New Roman" pitchFamily="18" charset="0"/>
            </a:endParaRPr>
          </a:p>
        </p:txBody>
      </p:sp>
      <p:sp>
        <p:nvSpPr>
          <p:cNvPr id="15" name="テキスト ボックス 57"/>
          <p:cNvSpPr txBox="1">
            <a:spLocks noChangeArrowheads="1"/>
          </p:cNvSpPr>
          <p:nvPr/>
        </p:nvSpPr>
        <p:spPr bwMode="auto">
          <a:xfrm>
            <a:off x="6840122" y="687177"/>
            <a:ext cx="338554" cy="605294"/>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問題提起</a:t>
            </a:r>
          </a:p>
        </p:txBody>
      </p:sp>
      <p:sp>
        <p:nvSpPr>
          <p:cNvPr id="16" name="テキスト ボックス 103"/>
          <p:cNvSpPr txBox="1">
            <a:spLocks noChangeArrowheads="1"/>
          </p:cNvSpPr>
          <p:nvPr userDrawn="1"/>
        </p:nvSpPr>
        <p:spPr bwMode="auto">
          <a:xfrm>
            <a:off x="6852822" y="687177"/>
            <a:ext cx="338554" cy="605294"/>
          </a:xfrm>
          <a:prstGeom prst="rect">
            <a:avLst/>
          </a:prstGeom>
          <a:noFill/>
          <a:ln>
            <a:noFill/>
          </a:ln>
          <a:extLst/>
        </p:spPr>
        <p:txBody>
          <a:bodyPr vert="eaVert" wrap="none">
            <a:spAutoFit/>
          </a:bodyPr>
          <a:lstStyle/>
          <a:p>
            <a:pPr>
              <a:defRPr/>
            </a:pPr>
            <a:r>
              <a:rPr kumimoji="0" lang="ja-JP" altLang="en-US" sz="1000">
                <a:solidFill>
                  <a:prstClr val="black"/>
                </a:solidFill>
                <a:latin typeface="Calibri" pitchFamily="34" charset="0"/>
                <a:ea typeface="MS PGothic" pitchFamily="34" charset="-128"/>
              </a:rPr>
              <a:t>問題提起</a:t>
            </a:r>
          </a:p>
        </p:txBody>
      </p:sp>
      <p:sp>
        <p:nvSpPr>
          <p:cNvPr id="17" name="Rectangle 4"/>
          <p:cNvSpPr>
            <a:spLocks noChangeArrowheads="1"/>
          </p:cNvSpPr>
          <p:nvPr userDrawn="1"/>
        </p:nvSpPr>
        <p:spPr bwMode="auto">
          <a:xfrm>
            <a:off x="323867" y="697794"/>
            <a:ext cx="8569325" cy="5668822"/>
          </a:xfrm>
          <a:prstGeom prst="rect">
            <a:avLst/>
          </a:prstGeom>
          <a:solidFill>
            <a:schemeClr val="bg1"/>
          </a:solidFill>
          <a:ln w="28575">
            <a:solidFill>
              <a:schemeClr val="tx1">
                <a:lumMod val="50000"/>
                <a:lumOff val="50000"/>
              </a:schemeClr>
            </a:solidFill>
            <a:miter lim="800000"/>
            <a:headEnd/>
            <a:tailEnd/>
          </a:ln>
        </p:spPr>
        <p:txBody>
          <a:bodyPr wrap="none" anchor="ctr"/>
          <a:lstStyle/>
          <a:p>
            <a:pPr>
              <a:defRPr/>
            </a:pPr>
            <a:endParaRPr kumimoji="0" lang="ja-JP" altLang="en-US" sz="1800">
              <a:solidFill>
                <a:srgbClr val="7F7F7F"/>
              </a:solidFill>
              <a:latin typeface="Calibri" pitchFamily="34" charset="0"/>
              <a:ea typeface="MS PGothic" pitchFamily="34" charset="-128"/>
            </a:endParaRPr>
          </a:p>
        </p:txBody>
      </p:sp>
      <p:cxnSp>
        <p:nvCxnSpPr>
          <p:cNvPr id="18" name="直線コネクタ 66"/>
          <p:cNvCxnSpPr/>
          <p:nvPr userDrawn="1"/>
        </p:nvCxnSpPr>
        <p:spPr>
          <a:xfrm>
            <a:off x="323867" y="6043507"/>
            <a:ext cx="8569325" cy="0"/>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65"/>
          <p:cNvCxnSpPr/>
          <p:nvPr userDrawn="1"/>
        </p:nvCxnSpPr>
        <p:spPr>
          <a:xfrm>
            <a:off x="755650" y="1944723"/>
            <a:ext cx="7683500" cy="0"/>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線コネクタ 67"/>
          <p:cNvCxnSpPr/>
          <p:nvPr userDrawn="1"/>
        </p:nvCxnSpPr>
        <p:spPr>
          <a:xfrm>
            <a:off x="755650" y="3631565"/>
            <a:ext cx="7683500" cy="0"/>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文字方塊 51"/>
          <p:cNvSpPr txBox="1"/>
          <p:nvPr userDrawn="1"/>
        </p:nvSpPr>
        <p:spPr>
          <a:xfrm>
            <a:off x="2143108" y="2245098"/>
            <a:ext cx="6429420" cy="1200329"/>
          </a:xfrm>
          <a:prstGeom prst="rect">
            <a:avLst/>
          </a:prstGeom>
          <a:noFill/>
        </p:spPr>
        <p:txBody>
          <a:bodyPr wrap="square">
            <a:spAutoFit/>
          </a:bodyPr>
          <a:lstStyle/>
          <a:p>
            <a:pPr fontAlgn="auto">
              <a:spcBef>
                <a:spcPts val="0"/>
              </a:spcBef>
              <a:spcAft>
                <a:spcPts val="0"/>
              </a:spcAft>
              <a:defRPr/>
            </a:pPr>
            <a:r>
              <a:rPr kumimoji="0" lang="zh-TW" altLang="en-US" sz="7200" b="1" dirty="0">
                <a:solidFill>
                  <a:srgbClr val="FF5050"/>
                </a:solidFill>
                <a:latin typeface="微軟正黑體" pitchFamily="34" charset="-120"/>
                <a:ea typeface="微軟正黑體" pitchFamily="34" charset="-120"/>
              </a:rPr>
              <a:t>結論與建議</a:t>
            </a:r>
          </a:p>
        </p:txBody>
      </p:sp>
      <p:sp>
        <p:nvSpPr>
          <p:cNvPr id="23" name="正方形/長方形 55"/>
          <p:cNvSpPr/>
          <p:nvPr/>
        </p:nvSpPr>
        <p:spPr bwMode="auto">
          <a:xfrm>
            <a:off x="6858025" y="386821"/>
            <a:ext cx="301625" cy="1060344"/>
          </a:xfrm>
          <a:prstGeom prst="rect">
            <a:avLst/>
          </a:prstGeom>
          <a:solidFill>
            <a:srgbClr val="FFCCFF"/>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
        <p:nvSpPr>
          <p:cNvPr id="24" name="正方形/長方形 58"/>
          <p:cNvSpPr/>
          <p:nvPr/>
        </p:nvSpPr>
        <p:spPr bwMode="auto">
          <a:xfrm>
            <a:off x="6858025" y="347392"/>
            <a:ext cx="301625" cy="83431"/>
          </a:xfrm>
          <a:prstGeom prst="rect">
            <a:avLst/>
          </a:prstGeom>
          <a:solidFill>
            <a:srgbClr val="FF669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ja-JP" altLang="en-US" sz="1800">
              <a:solidFill>
                <a:srgbClr val="FFFFFF"/>
              </a:solidFill>
            </a:endParaRPr>
          </a:p>
        </p:txBody>
      </p:sp>
    </p:spTree>
    <p:extLst>
      <p:ext uri="{BB962C8B-B14F-4D97-AF65-F5344CB8AC3E}">
        <p14:creationId xmlns:p14="http://schemas.microsoft.com/office/powerpoint/2010/main" val="11256583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3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21"/>
                                        </p:tgtEl>
                                        <p:attrNameLst>
                                          <p:attrName>ppt_y</p:attrName>
                                        </p:attrNameLst>
                                      </p:cBhvr>
                                      <p:tavLst>
                                        <p:tav tm="0">
                                          <p:val>
                                            <p:strVal val="#ppt_y"/>
                                          </p:val>
                                        </p:tav>
                                        <p:tav tm="100000">
                                          <p:val>
                                            <p:strVal val="#ppt_y"/>
                                          </p:val>
                                        </p:tav>
                                      </p:tavLst>
                                    </p:anim>
                                    <p:anim calcmode="lin" valueType="num">
                                      <p:cBhvr>
                                        <p:cTn id="9" dur="3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94EDBFF8-8467-433B-A0ED-DF35F86651B6}" type="datetimeFigureOut">
              <a:rPr lang="zh-TW" altLang="en-US">
                <a:solidFill>
                  <a:prstClr val="black">
                    <a:tint val="75000"/>
                  </a:prstClr>
                </a:solidFill>
              </a:rPr>
              <a:pPr>
                <a:defRPr/>
              </a:pPr>
              <a:t>2018/3/7</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270ACAB0-D5A3-4B2E-ACE9-30BB8DDFB3B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63836639"/>
      </p:ext>
    </p:extLst>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lang="zh-TW" altLang="zh-TW" sz="1200"/>
            </a:lvl1pPr>
          </a:lstStyle>
          <a:p>
            <a:r>
              <a:rPr lang="zh-TW" altLang="zh-TW" dirty="0" smtClean="0"/>
              <a:t>按一下以編輯母片標題樣式</a:t>
            </a:r>
            <a:endParaRPr lang="zh-TW" altLang="zh-TW"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9B66B689-7446-4E44-A6C9-777DCDA2A3F2}" type="slidenum">
              <a:rPr lang="en-US" altLang="ko-KR">
                <a:solidFill>
                  <a:prstClr val="black">
                    <a:tint val="75000"/>
                  </a:prstClr>
                </a:solidFill>
              </a:rPr>
              <a:pPr/>
              <a:t>‹#›</a:t>
            </a:fld>
            <a:endParaRPr lang="en-US" altLang="ko-KR">
              <a:solidFill>
                <a:prstClr val="black">
                  <a:tint val="75000"/>
                </a:prstClr>
              </a:solidFill>
            </a:endParaRPr>
          </a:p>
        </p:txBody>
      </p:sp>
    </p:spTree>
    <p:extLst>
      <p:ext uri="{BB962C8B-B14F-4D97-AF65-F5344CB8AC3E}">
        <p14:creationId xmlns:p14="http://schemas.microsoft.com/office/powerpoint/2010/main" val="1738271195"/>
      </p:ext>
    </p:extLst>
  </p:cSld>
  <p:clrMapOvr>
    <a:masterClrMapping/>
  </p:clrMapOvr>
  <p:transition>
    <p:zo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9F5CA1BB-6577-4F94-B21B-DD39094AA07E}" type="datetime1">
              <a:rPr lang="zh-TW" altLang="en-US">
                <a:solidFill>
                  <a:prstClr val="black">
                    <a:tint val="75000"/>
                  </a:prstClr>
                </a:solidFill>
              </a:rPr>
              <a:pPr>
                <a:defRPr/>
              </a:pPr>
              <a:t>2018/3/7</a:t>
            </a:fld>
            <a:endParaRPr lang="en-US" altLang="zh-TW">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5E1D495D-69F8-4F59-96E0-5B13C58D05DA}" type="slidenum">
              <a:rPr lang="zh-TW" altLang="en-US">
                <a:solidFill>
                  <a:prstClr val="black">
                    <a:tint val="75000"/>
                  </a:prstClr>
                </a:solidFill>
              </a:rPr>
              <a:pPr/>
              <a:t>‹#›</a:t>
            </a:fld>
            <a:endParaRPr lang="en-US" altLang="zh-TW">
              <a:solidFill>
                <a:prstClr val="black">
                  <a:tint val="75000"/>
                </a:prstClr>
              </a:solidFill>
            </a:endParaRPr>
          </a:p>
        </p:txBody>
      </p:sp>
    </p:spTree>
    <p:extLst>
      <p:ext uri="{BB962C8B-B14F-4D97-AF65-F5344CB8AC3E}">
        <p14:creationId xmlns:p14="http://schemas.microsoft.com/office/powerpoint/2010/main" val="29273119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035744"/>
            <a:ext cx="7772400" cy="1404691"/>
          </a:xfrm>
        </p:spPr>
        <p:txBody>
          <a:bodyPr/>
          <a:lstStyle/>
          <a:p>
            <a:r>
              <a:rPr lang="zh-TW" altLang="en-US"/>
              <a:t>按一下以編輯母片標題樣式</a:t>
            </a:r>
          </a:p>
        </p:txBody>
      </p:sp>
      <p:sp>
        <p:nvSpPr>
          <p:cNvPr id="3" name="副標題 2"/>
          <p:cNvSpPr>
            <a:spLocks noGrp="1"/>
          </p:cNvSpPr>
          <p:nvPr>
            <p:ph type="subTitle" idx="1"/>
          </p:nvPr>
        </p:nvSpPr>
        <p:spPr>
          <a:xfrm>
            <a:off x="1371600" y="3713484"/>
            <a:ext cx="6400800" cy="167470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5" name="頁尾版面配置區 4"/>
          <p:cNvSpPr>
            <a:spLocks noGrp="1"/>
          </p:cNvSpPr>
          <p:nvPr>
            <p:ph type="ftr" sz="quarter" idx="11"/>
          </p:nvPr>
        </p:nvSpPr>
        <p:spPr>
          <a:xfrm>
            <a:off x="141517" y="6073850"/>
            <a:ext cx="2895600" cy="348897"/>
          </a:xfrm>
        </p:spPr>
        <p:txBody>
          <a:bodyPr/>
          <a:lstStyle>
            <a:lvl1pPr algn="l">
              <a:defRPr/>
            </a:lvl1p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250333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211639"/>
            <a:ext cx="7772400" cy="1300162"/>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778133"/>
            <a:ext cx="7772400" cy="14335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5BADA73B-76A5-492F-8242-6B6898AF84AA}" type="slidenum">
              <a:rPr lang="en-US" altLang="zh-TW"/>
              <a:pPr>
                <a:defRPr/>
              </a:pPr>
              <a:t>‹#›</a:t>
            </a:fld>
            <a:endParaRPr lang="en-US" altLang="zh-TW"/>
          </a:p>
        </p:txBody>
      </p:sp>
    </p:spTree>
    <p:extLst>
      <p:ext uri="{BB962C8B-B14F-4D97-AF65-F5344CB8AC3E}">
        <p14:creationId xmlns:p14="http://schemas.microsoft.com/office/powerpoint/2010/main" val="41679936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42550233"/>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
        <p:nvSpPr>
          <p:cNvPr id="7" name="圖片版面配置區 6"/>
          <p:cNvSpPr>
            <a:spLocks noGrp="1"/>
          </p:cNvSpPr>
          <p:nvPr>
            <p:ph type="pic" sz="quarter" idx="13"/>
          </p:nvPr>
        </p:nvSpPr>
        <p:spPr>
          <a:xfrm>
            <a:off x="280679" y="1588241"/>
            <a:ext cx="1935163" cy="1850672"/>
          </a:xfrm>
        </p:spPr>
        <p:txBody>
          <a:bodyPr>
            <a:normAutofit/>
          </a:bodyPr>
          <a:lstStyle>
            <a:lvl1pPr>
              <a:defRPr sz="1100"/>
            </a:lvl1pPr>
          </a:lstStyle>
          <a:p>
            <a:endParaRPr lang="zh-TW" altLang="en-US"/>
          </a:p>
        </p:txBody>
      </p:sp>
      <p:sp>
        <p:nvSpPr>
          <p:cNvPr id="8" name="圖片版面配置區 6"/>
          <p:cNvSpPr>
            <a:spLocks noGrp="1"/>
          </p:cNvSpPr>
          <p:nvPr>
            <p:ph type="pic" sz="quarter" idx="14"/>
          </p:nvPr>
        </p:nvSpPr>
        <p:spPr>
          <a:xfrm>
            <a:off x="2496512" y="1588241"/>
            <a:ext cx="1935163" cy="1850672"/>
          </a:xfrm>
        </p:spPr>
        <p:txBody>
          <a:bodyPr>
            <a:normAutofit/>
          </a:bodyPr>
          <a:lstStyle>
            <a:lvl1pPr>
              <a:defRPr sz="1100"/>
            </a:lvl1pPr>
          </a:lstStyle>
          <a:p>
            <a:endParaRPr lang="zh-TW" altLang="en-US"/>
          </a:p>
        </p:txBody>
      </p:sp>
      <p:sp>
        <p:nvSpPr>
          <p:cNvPr id="9" name="圖片版面配置區 6"/>
          <p:cNvSpPr>
            <a:spLocks noGrp="1"/>
          </p:cNvSpPr>
          <p:nvPr>
            <p:ph type="pic" sz="quarter" idx="15"/>
          </p:nvPr>
        </p:nvSpPr>
        <p:spPr>
          <a:xfrm>
            <a:off x="4712337" y="1588241"/>
            <a:ext cx="1935163" cy="1850672"/>
          </a:xfrm>
        </p:spPr>
        <p:txBody>
          <a:bodyPr>
            <a:normAutofit/>
          </a:bodyPr>
          <a:lstStyle>
            <a:lvl1pPr>
              <a:defRPr sz="1100"/>
            </a:lvl1pPr>
          </a:lstStyle>
          <a:p>
            <a:endParaRPr lang="zh-TW" altLang="en-US"/>
          </a:p>
        </p:txBody>
      </p:sp>
      <p:sp>
        <p:nvSpPr>
          <p:cNvPr id="11" name="圖片版面配置區 6"/>
          <p:cNvSpPr>
            <a:spLocks noGrp="1"/>
          </p:cNvSpPr>
          <p:nvPr>
            <p:ph type="pic" sz="quarter" idx="17"/>
          </p:nvPr>
        </p:nvSpPr>
        <p:spPr>
          <a:xfrm>
            <a:off x="280679" y="3758254"/>
            <a:ext cx="1935163" cy="1850672"/>
          </a:xfrm>
        </p:spPr>
        <p:txBody>
          <a:bodyPr>
            <a:normAutofit/>
          </a:bodyPr>
          <a:lstStyle>
            <a:lvl1pPr>
              <a:defRPr sz="1100"/>
            </a:lvl1pPr>
          </a:lstStyle>
          <a:p>
            <a:endParaRPr lang="zh-TW" altLang="en-US"/>
          </a:p>
        </p:txBody>
      </p:sp>
      <p:sp>
        <p:nvSpPr>
          <p:cNvPr id="12" name="圖片版面配置區 6"/>
          <p:cNvSpPr>
            <a:spLocks noGrp="1"/>
          </p:cNvSpPr>
          <p:nvPr>
            <p:ph type="pic" sz="quarter" idx="18"/>
          </p:nvPr>
        </p:nvSpPr>
        <p:spPr>
          <a:xfrm>
            <a:off x="2496512" y="3758254"/>
            <a:ext cx="1935163" cy="1850672"/>
          </a:xfrm>
        </p:spPr>
        <p:txBody>
          <a:bodyPr>
            <a:normAutofit/>
          </a:bodyPr>
          <a:lstStyle>
            <a:lvl1pPr>
              <a:defRPr sz="1100"/>
            </a:lvl1pPr>
          </a:lstStyle>
          <a:p>
            <a:endParaRPr lang="zh-TW" altLang="en-US"/>
          </a:p>
        </p:txBody>
      </p:sp>
      <p:sp>
        <p:nvSpPr>
          <p:cNvPr id="13" name="圖片版面配置區 6"/>
          <p:cNvSpPr>
            <a:spLocks noGrp="1"/>
          </p:cNvSpPr>
          <p:nvPr>
            <p:ph type="pic" sz="quarter" idx="19"/>
          </p:nvPr>
        </p:nvSpPr>
        <p:spPr>
          <a:xfrm>
            <a:off x="4712337" y="3758254"/>
            <a:ext cx="1935163" cy="1850672"/>
          </a:xfrm>
        </p:spPr>
        <p:txBody>
          <a:bodyPr>
            <a:normAutofit/>
          </a:bodyPr>
          <a:lstStyle>
            <a:lvl1pPr>
              <a:defRPr sz="1100"/>
            </a:lvl1pPr>
          </a:lstStyle>
          <a:p>
            <a:endParaRPr lang="zh-TW" altLang="en-US"/>
          </a:p>
        </p:txBody>
      </p:sp>
    </p:spTree>
    <p:extLst>
      <p:ext uri="{BB962C8B-B14F-4D97-AF65-F5344CB8AC3E}">
        <p14:creationId xmlns:p14="http://schemas.microsoft.com/office/powerpoint/2010/main" val="1398349305"/>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211038"/>
            <a:ext cx="7772400" cy="1301538"/>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777526"/>
            <a:ext cx="7772400" cy="14335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頁尾版面配置區 4"/>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42397474"/>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529085"/>
            <a:ext cx="4038600" cy="43248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529085"/>
            <a:ext cx="4038600" cy="43248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8473751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466886"/>
            <a:ext cx="4040188" cy="6113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078218"/>
            <a:ext cx="4040188" cy="37756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3" y="1466886"/>
            <a:ext cx="4041775" cy="6113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3" y="2078218"/>
            <a:ext cx="4041775" cy="37756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頁尾版面配置區 7"/>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9506383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4" name="頁尾版面配置區 3"/>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90051952"/>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頁尾版面配置區 2"/>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62246855"/>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9" y="260917"/>
            <a:ext cx="3008313" cy="1110403"/>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60919"/>
            <a:ext cx="5111750" cy="55929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9" y="1371322"/>
            <a:ext cx="3008313" cy="44825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頁尾版面配置區 5"/>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73806031"/>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587240"/>
            <a:ext cx="5486400" cy="541550"/>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585541"/>
            <a:ext cx="5486400"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128790"/>
            <a:ext cx="5486400" cy="76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頁尾版面配置區 5"/>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8954624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803224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370013" y="1746254"/>
            <a:ext cx="3579812" cy="3932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02225" y="1746254"/>
            <a:ext cx="3581400" cy="3932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p:cNvSpPr>
            <a:spLocks noGrp="1" noChangeArrowheads="1"/>
          </p:cNvSpPr>
          <p:nvPr>
            <p:ph type="sldNum" sz="quarter" idx="12"/>
          </p:nvPr>
        </p:nvSpPr>
        <p:spPr>
          <a:ln/>
        </p:spPr>
        <p:txBody>
          <a:bodyPr/>
          <a:lstStyle>
            <a:lvl1pPr>
              <a:defRPr/>
            </a:lvl1pPr>
          </a:lstStyle>
          <a:p>
            <a:pPr>
              <a:defRPr/>
            </a:pPr>
            <a:fld id="{B43B937F-E81C-4F3C-B456-FC73029BDB3A}" type="slidenum">
              <a:rPr lang="en-US" altLang="zh-TW"/>
              <a:pPr>
                <a:defRPr/>
              </a:pPr>
              <a:t>‹#›</a:t>
            </a:fld>
            <a:endParaRPr lang="en-US" altLang="zh-TW"/>
          </a:p>
        </p:txBody>
      </p:sp>
    </p:spTree>
    <p:extLst>
      <p:ext uri="{BB962C8B-B14F-4D97-AF65-F5344CB8AC3E}">
        <p14:creationId xmlns:p14="http://schemas.microsoft.com/office/powerpoint/2010/main" val="34238991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62436"/>
            <a:ext cx="2057400" cy="559145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62436"/>
            <a:ext cx="6019800" cy="559145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51692368"/>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4" name="頁尾版面配置區 3"/>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3E5B7E40-2C08-4ABC-92E6-8AE10441B421}" type="slidenum">
              <a:rPr lang="zh-TW" altLang="en-US" smtClean="0">
                <a:solidFill>
                  <a:prstClr val="black">
                    <a:tint val="75000"/>
                  </a:prstClr>
                </a:solidFill>
              </a:rPr>
              <a:pPr/>
              <a:t>‹#›</a:t>
            </a:fld>
            <a:endParaRPr lang="zh-TW" altLang="en-US">
              <a:solidFill>
                <a:prstClr val="black">
                  <a:tint val="75000"/>
                </a:prstClr>
              </a:solidFill>
            </a:endParaRPr>
          </a:p>
        </p:txBody>
      </p:sp>
      <p:sp>
        <p:nvSpPr>
          <p:cNvPr id="7" name="圖片版面配置區 6"/>
          <p:cNvSpPr>
            <a:spLocks noGrp="1"/>
          </p:cNvSpPr>
          <p:nvPr>
            <p:ph type="pic" sz="quarter" idx="13"/>
          </p:nvPr>
        </p:nvSpPr>
        <p:spPr>
          <a:xfrm>
            <a:off x="457201" y="1832426"/>
            <a:ext cx="1954524" cy="1548801"/>
          </a:xfrm>
        </p:spPr>
        <p:txBody>
          <a:bodyPr/>
          <a:lstStyle/>
          <a:p>
            <a:endParaRPr lang="zh-TW" altLang="en-US"/>
          </a:p>
        </p:txBody>
      </p:sp>
      <p:sp>
        <p:nvSpPr>
          <p:cNvPr id="11" name="圖片版面配置區 6"/>
          <p:cNvSpPr>
            <a:spLocks noGrp="1"/>
          </p:cNvSpPr>
          <p:nvPr>
            <p:ph type="pic" sz="quarter" idx="14"/>
          </p:nvPr>
        </p:nvSpPr>
        <p:spPr>
          <a:xfrm>
            <a:off x="457201" y="4005746"/>
            <a:ext cx="1954524" cy="1548801"/>
          </a:xfrm>
        </p:spPr>
        <p:txBody>
          <a:bodyPr/>
          <a:lstStyle/>
          <a:p>
            <a:endParaRPr lang="zh-TW" altLang="en-US"/>
          </a:p>
        </p:txBody>
      </p:sp>
      <p:sp>
        <p:nvSpPr>
          <p:cNvPr id="12" name="圖片版面配置區 6"/>
          <p:cNvSpPr>
            <a:spLocks noGrp="1"/>
          </p:cNvSpPr>
          <p:nvPr>
            <p:ph type="pic" sz="quarter" idx="15"/>
          </p:nvPr>
        </p:nvSpPr>
        <p:spPr>
          <a:xfrm>
            <a:off x="4598676" y="1832426"/>
            <a:ext cx="1954524" cy="1548801"/>
          </a:xfrm>
        </p:spPr>
        <p:txBody>
          <a:bodyPr/>
          <a:lstStyle/>
          <a:p>
            <a:endParaRPr lang="zh-TW" altLang="en-US"/>
          </a:p>
        </p:txBody>
      </p:sp>
      <p:sp>
        <p:nvSpPr>
          <p:cNvPr id="13" name="圖片版面配置區 6"/>
          <p:cNvSpPr>
            <a:spLocks noGrp="1"/>
          </p:cNvSpPr>
          <p:nvPr>
            <p:ph type="pic" sz="quarter" idx="16"/>
          </p:nvPr>
        </p:nvSpPr>
        <p:spPr>
          <a:xfrm>
            <a:off x="4598676" y="4005746"/>
            <a:ext cx="1954524" cy="1548801"/>
          </a:xfrm>
        </p:spPr>
        <p:txBody>
          <a:bodyPr/>
          <a:lstStyle/>
          <a:p>
            <a:endParaRPr lang="zh-TW" altLang="en-US"/>
          </a:p>
        </p:txBody>
      </p:sp>
      <p:sp>
        <p:nvSpPr>
          <p:cNvPr id="10" name="圖片版面配置區 6"/>
          <p:cNvSpPr>
            <a:spLocks noGrp="1"/>
          </p:cNvSpPr>
          <p:nvPr>
            <p:ph type="pic" sz="quarter" idx="17"/>
          </p:nvPr>
        </p:nvSpPr>
        <p:spPr>
          <a:xfrm>
            <a:off x="2547258" y="1832426"/>
            <a:ext cx="1954524" cy="1548801"/>
          </a:xfrm>
        </p:spPr>
        <p:txBody>
          <a:bodyPr/>
          <a:lstStyle/>
          <a:p>
            <a:endParaRPr lang="zh-TW" altLang="en-US"/>
          </a:p>
        </p:txBody>
      </p:sp>
      <p:sp>
        <p:nvSpPr>
          <p:cNvPr id="14" name="圖片版面配置區 6"/>
          <p:cNvSpPr>
            <a:spLocks noGrp="1"/>
          </p:cNvSpPr>
          <p:nvPr>
            <p:ph type="pic" sz="quarter" idx="18"/>
          </p:nvPr>
        </p:nvSpPr>
        <p:spPr>
          <a:xfrm>
            <a:off x="2547258" y="4005746"/>
            <a:ext cx="1954524" cy="1548801"/>
          </a:xfrm>
        </p:spPr>
        <p:txBody>
          <a:bodyPr/>
          <a:lstStyle/>
          <a:p>
            <a:endParaRPr lang="zh-TW" altLang="en-US"/>
          </a:p>
        </p:txBody>
      </p:sp>
      <p:sp>
        <p:nvSpPr>
          <p:cNvPr id="15" name="圖片版面配置區 6"/>
          <p:cNvSpPr>
            <a:spLocks noGrp="1"/>
          </p:cNvSpPr>
          <p:nvPr>
            <p:ph type="pic" sz="quarter" idx="19"/>
          </p:nvPr>
        </p:nvSpPr>
        <p:spPr>
          <a:xfrm>
            <a:off x="6688733" y="1832426"/>
            <a:ext cx="1954524" cy="1548801"/>
          </a:xfrm>
        </p:spPr>
        <p:txBody>
          <a:bodyPr/>
          <a:lstStyle/>
          <a:p>
            <a:endParaRPr lang="zh-TW" altLang="en-US"/>
          </a:p>
        </p:txBody>
      </p:sp>
      <p:sp>
        <p:nvSpPr>
          <p:cNvPr id="16" name="圖片版面配置區 6"/>
          <p:cNvSpPr>
            <a:spLocks noGrp="1"/>
          </p:cNvSpPr>
          <p:nvPr>
            <p:ph type="pic" sz="quarter" idx="20"/>
          </p:nvPr>
        </p:nvSpPr>
        <p:spPr>
          <a:xfrm>
            <a:off x="6688733" y="4005746"/>
            <a:ext cx="1954524" cy="1548801"/>
          </a:xfrm>
        </p:spPr>
        <p:txBody>
          <a:bodyPr/>
          <a:lstStyle/>
          <a:p>
            <a:endParaRPr lang="zh-TW" altLang="en-US"/>
          </a:p>
        </p:txBody>
      </p:sp>
      <p:sp>
        <p:nvSpPr>
          <p:cNvPr id="17" name="圖片版面配置區 6"/>
          <p:cNvSpPr>
            <a:spLocks noGrp="1"/>
          </p:cNvSpPr>
          <p:nvPr>
            <p:ph type="pic" sz="quarter" idx="21"/>
          </p:nvPr>
        </p:nvSpPr>
        <p:spPr>
          <a:xfrm>
            <a:off x="8764276" y="1832426"/>
            <a:ext cx="1954524" cy="1548801"/>
          </a:xfrm>
        </p:spPr>
        <p:txBody>
          <a:bodyPr/>
          <a:lstStyle/>
          <a:p>
            <a:endParaRPr lang="zh-TW" altLang="en-US"/>
          </a:p>
        </p:txBody>
      </p:sp>
      <p:sp>
        <p:nvSpPr>
          <p:cNvPr id="18" name="圖片版面配置區 6"/>
          <p:cNvSpPr>
            <a:spLocks noGrp="1"/>
          </p:cNvSpPr>
          <p:nvPr>
            <p:ph type="pic" sz="quarter" idx="22"/>
          </p:nvPr>
        </p:nvSpPr>
        <p:spPr>
          <a:xfrm>
            <a:off x="8764276" y="4005746"/>
            <a:ext cx="1954524" cy="1548801"/>
          </a:xfrm>
        </p:spPr>
        <p:txBody>
          <a:bodyPr/>
          <a:lstStyle/>
          <a:p>
            <a:endParaRPr lang="zh-TW" altLang="en-US"/>
          </a:p>
        </p:txBody>
      </p:sp>
    </p:spTree>
    <p:extLst>
      <p:ext uri="{BB962C8B-B14F-4D97-AF65-F5344CB8AC3E}">
        <p14:creationId xmlns:p14="http://schemas.microsoft.com/office/powerpoint/2010/main" val="35794954"/>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035740"/>
            <a:ext cx="7772400" cy="1404691"/>
          </a:xfrm>
        </p:spPr>
        <p:txBody>
          <a:bodyPr/>
          <a:lstStyle/>
          <a:p>
            <a:r>
              <a:rPr lang="zh-TW" altLang="en-US"/>
              <a:t>按一下以編輯母片標題樣式</a:t>
            </a:r>
          </a:p>
        </p:txBody>
      </p:sp>
      <p:sp>
        <p:nvSpPr>
          <p:cNvPr id="3" name="副標題 2"/>
          <p:cNvSpPr>
            <a:spLocks noGrp="1"/>
          </p:cNvSpPr>
          <p:nvPr>
            <p:ph type="subTitle" idx="1"/>
          </p:nvPr>
        </p:nvSpPr>
        <p:spPr>
          <a:xfrm>
            <a:off x="1371600" y="3713480"/>
            <a:ext cx="6400800" cy="167470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5" name="頁尾版面配置區 4"/>
          <p:cNvSpPr>
            <a:spLocks noGrp="1"/>
          </p:cNvSpPr>
          <p:nvPr>
            <p:ph type="ftr" sz="quarter" idx="11"/>
          </p:nvPr>
        </p:nvSpPr>
        <p:spPr>
          <a:xfrm>
            <a:off x="141517" y="6073846"/>
            <a:ext cx="2895600" cy="348897"/>
          </a:xfrm>
        </p:spPr>
        <p:txBody>
          <a:bodyPr/>
          <a:lstStyle>
            <a:lvl1pPr algn="l">
              <a:defRPr/>
            </a:lvl1p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11087607"/>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14528357"/>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
        <p:nvSpPr>
          <p:cNvPr id="7" name="圖片版面配置區 6"/>
          <p:cNvSpPr>
            <a:spLocks noGrp="1"/>
          </p:cNvSpPr>
          <p:nvPr>
            <p:ph type="pic" sz="quarter" idx="13"/>
          </p:nvPr>
        </p:nvSpPr>
        <p:spPr>
          <a:xfrm>
            <a:off x="280671" y="1588241"/>
            <a:ext cx="1935163" cy="1850672"/>
          </a:xfrm>
        </p:spPr>
        <p:txBody>
          <a:bodyPr>
            <a:normAutofit/>
          </a:bodyPr>
          <a:lstStyle>
            <a:lvl1pPr>
              <a:defRPr sz="1100"/>
            </a:lvl1pPr>
          </a:lstStyle>
          <a:p>
            <a:endParaRPr lang="zh-TW" altLang="en-US"/>
          </a:p>
        </p:txBody>
      </p:sp>
      <p:sp>
        <p:nvSpPr>
          <p:cNvPr id="8" name="圖片版面配置區 6"/>
          <p:cNvSpPr>
            <a:spLocks noGrp="1"/>
          </p:cNvSpPr>
          <p:nvPr>
            <p:ph type="pic" sz="quarter" idx="14"/>
          </p:nvPr>
        </p:nvSpPr>
        <p:spPr>
          <a:xfrm>
            <a:off x="2496504" y="1588241"/>
            <a:ext cx="1935163" cy="1850672"/>
          </a:xfrm>
        </p:spPr>
        <p:txBody>
          <a:bodyPr>
            <a:normAutofit/>
          </a:bodyPr>
          <a:lstStyle>
            <a:lvl1pPr>
              <a:defRPr sz="1100"/>
            </a:lvl1pPr>
          </a:lstStyle>
          <a:p>
            <a:endParaRPr lang="zh-TW" altLang="en-US"/>
          </a:p>
        </p:txBody>
      </p:sp>
      <p:sp>
        <p:nvSpPr>
          <p:cNvPr id="9" name="圖片版面配置區 6"/>
          <p:cNvSpPr>
            <a:spLocks noGrp="1"/>
          </p:cNvSpPr>
          <p:nvPr>
            <p:ph type="pic" sz="quarter" idx="15"/>
          </p:nvPr>
        </p:nvSpPr>
        <p:spPr>
          <a:xfrm>
            <a:off x="4712337" y="1588241"/>
            <a:ext cx="1935163" cy="1850672"/>
          </a:xfrm>
        </p:spPr>
        <p:txBody>
          <a:bodyPr>
            <a:normAutofit/>
          </a:bodyPr>
          <a:lstStyle>
            <a:lvl1pPr>
              <a:defRPr sz="1100"/>
            </a:lvl1pPr>
          </a:lstStyle>
          <a:p>
            <a:endParaRPr lang="zh-TW" altLang="en-US"/>
          </a:p>
        </p:txBody>
      </p:sp>
      <p:sp>
        <p:nvSpPr>
          <p:cNvPr id="11" name="圖片版面配置區 6"/>
          <p:cNvSpPr>
            <a:spLocks noGrp="1"/>
          </p:cNvSpPr>
          <p:nvPr>
            <p:ph type="pic" sz="quarter" idx="17"/>
          </p:nvPr>
        </p:nvSpPr>
        <p:spPr>
          <a:xfrm>
            <a:off x="280671" y="3758254"/>
            <a:ext cx="1935163" cy="1850672"/>
          </a:xfrm>
        </p:spPr>
        <p:txBody>
          <a:bodyPr>
            <a:normAutofit/>
          </a:bodyPr>
          <a:lstStyle>
            <a:lvl1pPr>
              <a:defRPr sz="1100"/>
            </a:lvl1pPr>
          </a:lstStyle>
          <a:p>
            <a:endParaRPr lang="zh-TW" altLang="en-US"/>
          </a:p>
        </p:txBody>
      </p:sp>
      <p:sp>
        <p:nvSpPr>
          <p:cNvPr id="12" name="圖片版面配置區 6"/>
          <p:cNvSpPr>
            <a:spLocks noGrp="1"/>
          </p:cNvSpPr>
          <p:nvPr>
            <p:ph type="pic" sz="quarter" idx="18"/>
          </p:nvPr>
        </p:nvSpPr>
        <p:spPr>
          <a:xfrm>
            <a:off x="2496504" y="3758254"/>
            <a:ext cx="1935163" cy="1850672"/>
          </a:xfrm>
        </p:spPr>
        <p:txBody>
          <a:bodyPr>
            <a:normAutofit/>
          </a:bodyPr>
          <a:lstStyle>
            <a:lvl1pPr>
              <a:defRPr sz="1100"/>
            </a:lvl1pPr>
          </a:lstStyle>
          <a:p>
            <a:endParaRPr lang="zh-TW" altLang="en-US"/>
          </a:p>
        </p:txBody>
      </p:sp>
      <p:sp>
        <p:nvSpPr>
          <p:cNvPr id="13" name="圖片版面配置區 6"/>
          <p:cNvSpPr>
            <a:spLocks noGrp="1"/>
          </p:cNvSpPr>
          <p:nvPr>
            <p:ph type="pic" sz="quarter" idx="19"/>
          </p:nvPr>
        </p:nvSpPr>
        <p:spPr>
          <a:xfrm>
            <a:off x="4712337" y="3758254"/>
            <a:ext cx="1935163" cy="1850672"/>
          </a:xfrm>
        </p:spPr>
        <p:txBody>
          <a:bodyPr>
            <a:normAutofit/>
          </a:bodyPr>
          <a:lstStyle>
            <a:lvl1pPr>
              <a:defRPr sz="1100"/>
            </a:lvl1pPr>
          </a:lstStyle>
          <a:p>
            <a:endParaRPr lang="zh-TW" altLang="en-US"/>
          </a:p>
        </p:txBody>
      </p:sp>
    </p:spTree>
    <p:extLst>
      <p:ext uri="{BB962C8B-B14F-4D97-AF65-F5344CB8AC3E}">
        <p14:creationId xmlns:p14="http://schemas.microsoft.com/office/powerpoint/2010/main" val="140698481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211038"/>
            <a:ext cx="7772400" cy="1301538"/>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777526"/>
            <a:ext cx="7772400" cy="14335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頁尾版面配置區 4"/>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40612585"/>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529081"/>
            <a:ext cx="4038600" cy="43248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529081"/>
            <a:ext cx="4038600" cy="43248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6908114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466886"/>
            <a:ext cx="4040188" cy="6113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078214"/>
            <a:ext cx="4040188" cy="37756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466886"/>
            <a:ext cx="4041775" cy="6113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078214"/>
            <a:ext cx="4041775" cy="37756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頁尾版面配置區 7"/>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89033385"/>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4" name="頁尾版面配置區 3"/>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6613866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頁尾版面配置區 2"/>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647242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61938"/>
            <a:ext cx="8229600" cy="10922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466855"/>
            <a:ext cx="4040188" cy="6111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078038"/>
            <a:ext cx="4040188" cy="3775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3" y="1466855"/>
            <a:ext cx="4041775" cy="6111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3" y="2078038"/>
            <a:ext cx="4041775" cy="3775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0"/>
          <p:cNvSpPr>
            <a:spLocks noGrp="1" noChangeArrowheads="1"/>
          </p:cNvSpPr>
          <p:nvPr>
            <p:ph type="sldNum" sz="quarter" idx="12"/>
          </p:nvPr>
        </p:nvSpPr>
        <p:spPr>
          <a:ln/>
        </p:spPr>
        <p:txBody>
          <a:bodyPr/>
          <a:lstStyle>
            <a:lvl1pPr>
              <a:defRPr/>
            </a:lvl1pPr>
          </a:lstStyle>
          <a:p>
            <a:pPr>
              <a:defRPr/>
            </a:pPr>
            <a:fld id="{C1D0B451-3BB8-4995-8ACA-B933799D107F}" type="slidenum">
              <a:rPr lang="en-US" altLang="zh-TW"/>
              <a:pPr>
                <a:defRPr/>
              </a:pPr>
              <a:t>‹#›</a:t>
            </a:fld>
            <a:endParaRPr lang="en-US" altLang="zh-TW"/>
          </a:p>
        </p:txBody>
      </p:sp>
    </p:spTree>
    <p:extLst>
      <p:ext uri="{BB962C8B-B14F-4D97-AF65-F5344CB8AC3E}">
        <p14:creationId xmlns:p14="http://schemas.microsoft.com/office/powerpoint/2010/main" val="26180675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60915"/>
            <a:ext cx="3008313" cy="1110403"/>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60915"/>
            <a:ext cx="5111750" cy="55929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1" y="1371318"/>
            <a:ext cx="3008313" cy="44825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頁尾版面配置區 5"/>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01905351"/>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587240"/>
            <a:ext cx="5486400" cy="541550"/>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585541"/>
            <a:ext cx="5486400"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128790"/>
            <a:ext cx="5486400" cy="76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頁尾版面配置區 5"/>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16498554"/>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0441723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62432"/>
            <a:ext cx="2057400" cy="559145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62432"/>
            <a:ext cx="6019800" cy="559145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47032400"/>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4" name="頁尾版面配置區 3"/>
          <p:cNvSpPr>
            <a:spLocks noGrp="1"/>
          </p:cNvSpPr>
          <p:nvPr>
            <p:ph type="ftr" sz="quarter" idx="11"/>
          </p:nvPr>
        </p:nvSpPr>
        <p:spPr/>
        <p:txBody>
          <a:bodyPr/>
          <a:lstStyle/>
          <a:p>
            <a:r>
              <a:rPr lang="zh-TW" altLang="en-US" smtClean="0">
                <a:solidFill>
                  <a:prstClr val="black">
                    <a:tint val="75000"/>
                  </a:prstClr>
                </a:solidFill>
              </a:rPr>
              <a:t>商業簡報網 </a:t>
            </a:r>
            <a:r>
              <a:rPr lang="en-US" altLang="zh-TW" smtClean="0">
                <a:solidFill>
                  <a:prstClr val="black">
                    <a:tint val="75000"/>
                  </a:prstClr>
                </a:solidFill>
              </a:rPr>
              <a:t>X Matter Lab</a:t>
            </a:r>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3E5B7E40-2C08-4ABC-92E6-8AE10441B421}" type="slidenum">
              <a:rPr lang="zh-TW" altLang="en-US" smtClean="0">
                <a:solidFill>
                  <a:prstClr val="black">
                    <a:tint val="75000"/>
                  </a:prstClr>
                </a:solidFill>
              </a:rPr>
              <a:pPr/>
              <a:t>‹#›</a:t>
            </a:fld>
            <a:endParaRPr lang="zh-TW" altLang="en-US">
              <a:solidFill>
                <a:prstClr val="black">
                  <a:tint val="75000"/>
                </a:prstClr>
              </a:solidFill>
            </a:endParaRPr>
          </a:p>
        </p:txBody>
      </p:sp>
      <p:sp>
        <p:nvSpPr>
          <p:cNvPr id="7" name="圖片版面配置區 6"/>
          <p:cNvSpPr>
            <a:spLocks noGrp="1"/>
          </p:cNvSpPr>
          <p:nvPr>
            <p:ph type="pic" sz="quarter" idx="13"/>
          </p:nvPr>
        </p:nvSpPr>
        <p:spPr>
          <a:xfrm>
            <a:off x="457201" y="1832422"/>
            <a:ext cx="1954524" cy="1548801"/>
          </a:xfrm>
        </p:spPr>
        <p:txBody>
          <a:bodyPr/>
          <a:lstStyle/>
          <a:p>
            <a:endParaRPr lang="zh-TW" altLang="en-US"/>
          </a:p>
        </p:txBody>
      </p:sp>
      <p:sp>
        <p:nvSpPr>
          <p:cNvPr id="11" name="圖片版面配置區 6"/>
          <p:cNvSpPr>
            <a:spLocks noGrp="1"/>
          </p:cNvSpPr>
          <p:nvPr>
            <p:ph type="pic" sz="quarter" idx="14"/>
          </p:nvPr>
        </p:nvSpPr>
        <p:spPr>
          <a:xfrm>
            <a:off x="457201" y="4005746"/>
            <a:ext cx="1954524" cy="1548801"/>
          </a:xfrm>
        </p:spPr>
        <p:txBody>
          <a:bodyPr/>
          <a:lstStyle/>
          <a:p>
            <a:endParaRPr lang="zh-TW" altLang="en-US"/>
          </a:p>
        </p:txBody>
      </p:sp>
      <p:sp>
        <p:nvSpPr>
          <p:cNvPr id="12" name="圖片版面配置區 6"/>
          <p:cNvSpPr>
            <a:spLocks noGrp="1"/>
          </p:cNvSpPr>
          <p:nvPr>
            <p:ph type="pic" sz="quarter" idx="15"/>
          </p:nvPr>
        </p:nvSpPr>
        <p:spPr>
          <a:xfrm>
            <a:off x="4598676" y="1832422"/>
            <a:ext cx="1954524" cy="1548801"/>
          </a:xfrm>
        </p:spPr>
        <p:txBody>
          <a:bodyPr/>
          <a:lstStyle/>
          <a:p>
            <a:endParaRPr lang="zh-TW" altLang="en-US"/>
          </a:p>
        </p:txBody>
      </p:sp>
      <p:sp>
        <p:nvSpPr>
          <p:cNvPr id="13" name="圖片版面配置區 6"/>
          <p:cNvSpPr>
            <a:spLocks noGrp="1"/>
          </p:cNvSpPr>
          <p:nvPr>
            <p:ph type="pic" sz="quarter" idx="16"/>
          </p:nvPr>
        </p:nvSpPr>
        <p:spPr>
          <a:xfrm>
            <a:off x="4598676" y="4005746"/>
            <a:ext cx="1954524" cy="1548801"/>
          </a:xfrm>
        </p:spPr>
        <p:txBody>
          <a:bodyPr/>
          <a:lstStyle/>
          <a:p>
            <a:endParaRPr lang="zh-TW" altLang="en-US"/>
          </a:p>
        </p:txBody>
      </p:sp>
      <p:sp>
        <p:nvSpPr>
          <p:cNvPr id="10" name="圖片版面配置區 6"/>
          <p:cNvSpPr>
            <a:spLocks noGrp="1"/>
          </p:cNvSpPr>
          <p:nvPr>
            <p:ph type="pic" sz="quarter" idx="17"/>
          </p:nvPr>
        </p:nvSpPr>
        <p:spPr>
          <a:xfrm>
            <a:off x="2547258" y="1832422"/>
            <a:ext cx="1954524" cy="1548801"/>
          </a:xfrm>
        </p:spPr>
        <p:txBody>
          <a:bodyPr/>
          <a:lstStyle/>
          <a:p>
            <a:endParaRPr lang="zh-TW" altLang="en-US"/>
          </a:p>
        </p:txBody>
      </p:sp>
      <p:sp>
        <p:nvSpPr>
          <p:cNvPr id="14" name="圖片版面配置區 6"/>
          <p:cNvSpPr>
            <a:spLocks noGrp="1"/>
          </p:cNvSpPr>
          <p:nvPr>
            <p:ph type="pic" sz="quarter" idx="18"/>
          </p:nvPr>
        </p:nvSpPr>
        <p:spPr>
          <a:xfrm>
            <a:off x="2547258" y="4005746"/>
            <a:ext cx="1954524" cy="1548801"/>
          </a:xfrm>
        </p:spPr>
        <p:txBody>
          <a:bodyPr/>
          <a:lstStyle/>
          <a:p>
            <a:endParaRPr lang="zh-TW" altLang="en-US"/>
          </a:p>
        </p:txBody>
      </p:sp>
      <p:sp>
        <p:nvSpPr>
          <p:cNvPr id="15" name="圖片版面配置區 6"/>
          <p:cNvSpPr>
            <a:spLocks noGrp="1"/>
          </p:cNvSpPr>
          <p:nvPr>
            <p:ph type="pic" sz="quarter" idx="19"/>
          </p:nvPr>
        </p:nvSpPr>
        <p:spPr>
          <a:xfrm>
            <a:off x="6688733" y="1832422"/>
            <a:ext cx="1954524" cy="1548801"/>
          </a:xfrm>
        </p:spPr>
        <p:txBody>
          <a:bodyPr/>
          <a:lstStyle/>
          <a:p>
            <a:endParaRPr lang="zh-TW" altLang="en-US"/>
          </a:p>
        </p:txBody>
      </p:sp>
      <p:sp>
        <p:nvSpPr>
          <p:cNvPr id="16" name="圖片版面配置區 6"/>
          <p:cNvSpPr>
            <a:spLocks noGrp="1"/>
          </p:cNvSpPr>
          <p:nvPr>
            <p:ph type="pic" sz="quarter" idx="20"/>
          </p:nvPr>
        </p:nvSpPr>
        <p:spPr>
          <a:xfrm>
            <a:off x="6688733" y="4005746"/>
            <a:ext cx="1954524" cy="1548801"/>
          </a:xfrm>
        </p:spPr>
        <p:txBody>
          <a:bodyPr/>
          <a:lstStyle/>
          <a:p>
            <a:endParaRPr lang="zh-TW" altLang="en-US"/>
          </a:p>
        </p:txBody>
      </p:sp>
      <p:sp>
        <p:nvSpPr>
          <p:cNvPr id="17" name="圖片版面配置區 6"/>
          <p:cNvSpPr>
            <a:spLocks noGrp="1"/>
          </p:cNvSpPr>
          <p:nvPr>
            <p:ph type="pic" sz="quarter" idx="21"/>
          </p:nvPr>
        </p:nvSpPr>
        <p:spPr>
          <a:xfrm>
            <a:off x="8764276" y="1832422"/>
            <a:ext cx="1954524" cy="1548801"/>
          </a:xfrm>
        </p:spPr>
        <p:txBody>
          <a:bodyPr/>
          <a:lstStyle/>
          <a:p>
            <a:endParaRPr lang="zh-TW" altLang="en-US"/>
          </a:p>
        </p:txBody>
      </p:sp>
      <p:sp>
        <p:nvSpPr>
          <p:cNvPr id="18" name="圖片版面配置區 6"/>
          <p:cNvSpPr>
            <a:spLocks noGrp="1"/>
          </p:cNvSpPr>
          <p:nvPr>
            <p:ph type="pic" sz="quarter" idx="22"/>
          </p:nvPr>
        </p:nvSpPr>
        <p:spPr>
          <a:xfrm>
            <a:off x="8764276" y="4005746"/>
            <a:ext cx="1954524" cy="1548801"/>
          </a:xfrm>
        </p:spPr>
        <p:txBody>
          <a:bodyPr/>
          <a:lstStyle/>
          <a:p>
            <a:endParaRPr lang="zh-TW" altLang="en-US"/>
          </a:p>
        </p:txBody>
      </p:sp>
    </p:spTree>
    <p:extLst>
      <p:ext uri="{BB962C8B-B14F-4D97-AF65-F5344CB8AC3E}">
        <p14:creationId xmlns:p14="http://schemas.microsoft.com/office/powerpoint/2010/main" val="39230648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0"/>
          <p:cNvSpPr>
            <a:spLocks noGrp="1" noChangeArrowheads="1"/>
          </p:cNvSpPr>
          <p:nvPr>
            <p:ph type="sldNum" sz="quarter" idx="12"/>
          </p:nvPr>
        </p:nvSpPr>
        <p:spPr>
          <a:ln/>
        </p:spPr>
        <p:txBody>
          <a:bodyPr/>
          <a:lstStyle>
            <a:lvl1pPr>
              <a:defRPr/>
            </a:lvl1pPr>
          </a:lstStyle>
          <a:p>
            <a:pPr>
              <a:defRPr/>
            </a:pPr>
            <a:fld id="{E782229E-7964-46FF-B61E-DD5658E9FB83}" type="slidenum">
              <a:rPr lang="en-US" altLang="zh-TW"/>
              <a:pPr>
                <a:defRPr/>
              </a:pPr>
              <a:t>‹#›</a:t>
            </a:fld>
            <a:endParaRPr lang="en-US" altLang="zh-TW"/>
          </a:p>
        </p:txBody>
      </p:sp>
    </p:spTree>
    <p:extLst>
      <p:ext uri="{BB962C8B-B14F-4D97-AF65-F5344CB8AC3E}">
        <p14:creationId xmlns:p14="http://schemas.microsoft.com/office/powerpoint/2010/main" val="2941650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0"/>
          <p:cNvSpPr>
            <a:spLocks noGrp="1" noChangeArrowheads="1"/>
          </p:cNvSpPr>
          <p:nvPr>
            <p:ph type="sldNum" sz="quarter" idx="12"/>
          </p:nvPr>
        </p:nvSpPr>
        <p:spPr>
          <a:ln/>
        </p:spPr>
        <p:txBody>
          <a:bodyPr/>
          <a:lstStyle>
            <a:lvl1pPr>
              <a:defRPr/>
            </a:lvl1pPr>
          </a:lstStyle>
          <a:p>
            <a:pPr>
              <a:defRPr/>
            </a:pPr>
            <a:fld id="{0D3A0B02-0B24-4385-B375-639BCCDB5AC4}" type="slidenum">
              <a:rPr lang="en-US" altLang="zh-TW"/>
              <a:pPr>
                <a:defRPr/>
              </a:pPr>
              <a:t>‹#›</a:t>
            </a:fld>
            <a:endParaRPr lang="en-US" altLang="zh-TW"/>
          </a:p>
        </p:txBody>
      </p:sp>
    </p:spTree>
    <p:extLst>
      <p:ext uri="{BB962C8B-B14F-4D97-AF65-F5344CB8AC3E}">
        <p14:creationId xmlns:p14="http://schemas.microsoft.com/office/powerpoint/2010/main" val="1913761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19" y="260350"/>
            <a:ext cx="3008313" cy="11112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60360"/>
            <a:ext cx="5111750" cy="5592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19" y="1371621"/>
            <a:ext cx="3008313" cy="44815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p:cNvSpPr>
            <a:spLocks noGrp="1" noChangeArrowheads="1"/>
          </p:cNvSpPr>
          <p:nvPr>
            <p:ph type="sldNum" sz="quarter" idx="12"/>
          </p:nvPr>
        </p:nvSpPr>
        <p:spPr>
          <a:ln/>
        </p:spPr>
        <p:txBody>
          <a:bodyPr/>
          <a:lstStyle>
            <a:lvl1pPr>
              <a:defRPr/>
            </a:lvl1pPr>
          </a:lstStyle>
          <a:p>
            <a:pPr>
              <a:defRPr/>
            </a:pPr>
            <a:fld id="{DEA522DE-DF20-404D-A098-441B3FCBAC2F}" type="slidenum">
              <a:rPr lang="en-US" altLang="zh-TW"/>
              <a:pPr>
                <a:defRPr/>
              </a:pPr>
              <a:t>‹#›</a:t>
            </a:fld>
            <a:endParaRPr lang="en-US" altLang="zh-TW"/>
          </a:p>
        </p:txBody>
      </p:sp>
    </p:spTree>
    <p:extLst>
      <p:ext uri="{BB962C8B-B14F-4D97-AF65-F5344CB8AC3E}">
        <p14:creationId xmlns:p14="http://schemas.microsoft.com/office/powerpoint/2010/main" val="216651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EF58912B-9935-43E0-B213-BE02C4080087}" type="slidenum">
              <a:rPr lang="ja-JP" altLang="en-US"/>
              <a:pPr>
                <a:defRPr/>
              </a:pPr>
              <a:t>‹#›</a:t>
            </a:fld>
            <a:endParaRPr lang="en-US" altLang="ja-JP"/>
          </a:p>
        </p:txBody>
      </p:sp>
    </p:spTree>
    <p:extLst>
      <p:ext uri="{BB962C8B-B14F-4D97-AF65-F5344CB8AC3E}">
        <p14:creationId xmlns:p14="http://schemas.microsoft.com/office/powerpoint/2010/main" val="1913071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587875"/>
            <a:ext cx="5486400" cy="5413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85788"/>
            <a:ext cx="5486400" cy="39322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129213"/>
            <a:ext cx="5486400" cy="768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p:cNvSpPr>
            <a:spLocks noGrp="1" noChangeArrowheads="1"/>
          </p:cNvSpPr>
          <p:nvPr>
            <p:ph type="sldNum" sz="quarter" idx="12"/>
          </p:nvPr>
        </p:nvSpPr>
        <p:spPr>
          <a:ln/>
        </p:spPr>
        <p:txBody>
          <a:bodyPr/>
          <a:lstStyle>
            <a:lvl1pPr>
              <a:defRPr/>
            </a:lvl1pPr>
          </a:lstStyle>
          <a:p>
            <a:pPr>
              <a:defRPr/>
            </a:pPr>
            <a:fld id="{2C496475-5F72-40ED-B4B5-75A94F542FFB}" type="slidenum">
              <a:rPr lang="en-US" altLang="zh-TW"/>
              <a:pPr>
                <a:defRPr/>
              </a:pPr>
              <a:t>‹#›</a:t>
            </a:fld>
            <a:endParaRPr lang="en-US" altLang="zh-TW"/>
          </a:p>
        </p:txBody>
      </p:sp>
    </p:spTree>
    <p:extLst>
      <p:ext uri="{BB962C8B-B14F-4D97-AF65-F5344CB8AC3E}">
        <p14:creationId xmlns:p14="http://schemas.microsoft.com/office/powerpoint/2010/main" val="864624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9DDB4D79-FC40-4688-8CB5-FAF419BFABE3}" type="slidenum">
              <a:rPr lang="en-US" altLang="zh-TW"/>
              <a:pPr>
                <a:defRPr/>
              </a:pPr>
              <a:t>‹#›</a:t>
            </a:fld>
            <a:endParaRPr lang="en-US" altLang="zh-TW"/>
          </a:p>
        </p:txBody>
      </p:sp>
    </p:spTree>
    <p:extLst>
      <p:ext uri="{BB962C8B-B14F-4D97-AF65-F5344CB8AC3E}">
        <p14:creationId xmlns:p14="http://schemas.microsoft.com/office/powerpoint/2010/main" val="3242267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6413" y="288925"/>
            <a:ext cx="1827212" cy="53895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370013" y="288925"/>
            <a:ext cx="5334000" cy="53895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42099383-ED97-40DF-9511-D268E61C717F}" type="slidenum">
              <a:rPr lang="en-US" altLang="zh-TW"/>
              <a:pPr>
                <a:defRPr/>
              </a:pPr>
              <a:t>‹#›</a:t>
            </a:fld>
            <a:endParaRPr lang="en-US" altLang="zh-TW"/>
          </a:p>
        </p:txBody>
      </p:sp>
    </p:spTree>
    <p:extLst>
      <p:ext uri="{BB962C8B-B14F-4D97-AF65-F5344CB8AC3E}">
        <p14:creationId xmlns:p14="http://schemas.microsoft.com/office/powerpoint/2010/main" val="3292224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01000" y="6116661"/>
            <a:ext cx="1143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defRPr/>
            </a:pPr>
            <a:fld id="{7F85D2D8-7575-4DF1-ACB3-8BB2595A8F06}" type="slidenum">
              <a:rPr kumimoji="0" lang="en-US" altLang="zh-TW" sz="1400">
                <a:solidFill>
                  <a:srgbClr val="FFFFFF"/>
                </a:solidFill>
                <a:latin typeface="Tahoma" panose="020B0604030504040204" pitchFamily="34" charset="0"/>
              </a:rPr>
              <a:pPr algn="ctr" eaLnBrk="1" hangingPunct="1">
                <a:spcBef>
                  <a:spcPct val="50000"/>
                </a:spcBef>
                <a:defRPr/>
              </a:pPr>
              <a:t>‹#›</a:t>
            </a:fld>
            <a:endParaRPr kumimoji="0" lang="en-US" altLang="zh-TW" sz="1400" dirty="0">
              <a:solidFill>
                <a:srgbClr val="FFFFFF"/>
              </a:solidFill>
              <a:latin typeface="Tahoma" panose="020B0604030504040204" pitchFamily="34" charset="0"/>
            </a:endParaRPr>
          </a:p>
        </p:txBody>
      </p:sp>
      <p:sp>
        <p:nvSpPr>
          <p:cNvPr id="5" name="Rectangle 5"/>
          <p:cNvSpPr>
            <a:spLocks noChangeArrowheads="1"/>
          </p:cNvSpPr>
          <p:nvPr/>
        </p:nvSpPr>
        <p:spPr bwMode="auto">
          <a:xfrm>
            <a:off x="0" y="5680096"/>
            <a:ext cx="10668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6" name="Text Box 6"/>
          <p:cNvSpPr txBox="1">
            <a:spLocks noChangeArrowheads="1"/>
          </p:cNvSpPr>
          <p:nvPr/>
        </p:nvSpPr>
        <p:spPr bwMode="auto">
          <a:xfrm>
            <a:off x="0" y="5751534"/>
            <a:ext cx="106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defRPr/>
            </a:pPr>
            <a:endParaRPr kumimoji="0" lang="zh-TW" altLang="zh-TW" sz="3600" b="1" smtClean="0">
              <a:solidFill>
                <a:srgbClr val="FFCC00"/>
              </a:solidFill>
              <a:latin typeface="Tahoma" pitchFamily="34" charset="0"/>
            </a:endParaRPr>
          </a:p>
        </p:txBody>
      </p:sp>
      <p:sp>
        <p:nvSpPr>
          <p:cNvPr id="7" name="AutoShape 7"/>
          <p:cNvSpPr>
            <a:spLocks noChangeArrowheads="1"/>
          </p:cNvSpPr>
          <p:nvPr/>
        </p:nvSpPr>
        <p:spPr bwMode="auto">
          <a:xfrm>
            <a:off x="152400" y="5824538"/>
            <a:ext cx="685800" cy="582612"/>
          </a:xfrm>
          <a:prstGeom prst="flowChart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8" name="Rectangle 8"/>
          <p:cNvSpPr>
            <a:spLocks noChangeArrowheads="1"/>
          </p:cNvSpPr>
          <p:nvPr/>
        </p:nvSpPr>
        <p:spPr bwMode="auto">
          <a:xfrm>
            <a:off x="0" y="5970590"/>
            <a:ext cx="83820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9" name="Rectangle 9"/>
          <p:cNvSpPr>
            <a:spLocks noChangeArrowheads="1"/>
          </p:cNvSpPr>
          <p:nvPr/>
        </p:nvSpPr>
        <p:spPr bwMode="auto">
          <a:xfrm>
            <a:off x="0" y="6043613"/>
            <a:ext cx="99060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10" name="Rectangle 10"/>
          <p:cNvSpPr>
            <a:spLocks noChangeArrowheads="1"/>
          </p:cNvSpPr>
          <p:nvPr/>
        </p:nvSpPr>
        <p:spPr bwMode="auto">
          <a:xfrm>
            <a:off x="0" y="5970609"/>
            <a:ext cx="9144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11" name="Rectangle 11"/>
          <p:cNvSpPr>
            <a:spLocks noChangeArrowheads="1"/>
          </p:cNvSpPr>
          <p:nvPr/>
        </p:nvSpPr>
        <p:spPr bwMode="auto">
          <a:xfrm>
            <a:off x="0" y="5970609"/>
            <a:ext cx="9906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12" name="Rectangle 12"/>
          <p:cNvSpPr>
            <a:spLocks noChangeArrowheads="1"/>
          </p:cNvSpPr>
          <p:nvPr/>
        </p:nvSpPr>
        <p:spPr bwMode="auto">
          <a:xfrm>
            <a:off x="0" y="5970590"/>
            <a:ext cx="91440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13" name="Rectangle 13"/>
          <p:cNvSpPr>
            <a:spLocks noChangeArrowheads="1"/>
          </p:cNvSpPr>
          <p:nvPr/>
        </p:nvSpPr>
        <p:spPr bwMode="auto">
          <a:xfrm>
            <a:off x="0" y="5970609"/>
            <a:ext cx="9906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14" name="Line 15"/>
          <p:cNvSpPr>
            <a:spLocks noChangeShapeType="1"/>
          </p:cNvSpPr>
          <p:nvPr/>
        </p:nvSpPr>
        <p:spPr bwMode="auto">
          <a:xfrm>
            <a:off x="762000" y="2330450"/>
            <a:ext cx="7772400"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5" name="Line 16"/>
          <p:cNvSpPr>
            <a:spLocks noChangeShapeType="1"/>
          </p:cNvSpPr>
          <p:nvPr/>
        </p:nvSpPr>
        <p:spPr bwMode="auto">
          <a:xfrm>
            <a:off x="762000" y="2474913"/>
            <a:ext cx="7772400" cy="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57698" name="Rectangle 2"/>
          <p:cNvSpPr>
            <a:spLocks noGrp="1" noChangeArrowheads="1"/>
          </p:cNvSpPr>
          <p:nvPr>
            <p:ph type="ctrTitle"/>
          </p:nvPr>
        </p:nvSpPr>
        <p:spPr>
          <a:xfrm>
            <a:off x="685800" y="582528"/>
            <a:ext cx="7772400" cy="1404691"/>
          </a:xfrm>
          <a:extLst>
            <a:ext uri="{91240B29-F687-4F45-9708-019B960494DF}">
              <a14:hiddenLine xmlns:a14="http://schemas.microsoft.com/office/drawing/2010/main" w="9525">
                <a:solidFill>
                  <a:srgbClr val="FFCC00"/>
                </a:solidFill>
                <a:miter lim="800000"/>
                <a:headEnd/>
                <a:tailEnd/>
              </a14:hiddenLine>
            </a:ext>
          </a:extLst>
        </p:spPr>
        <p:txBody>
          <a:bodyPr/>
          <a:lstStyle>
            <a:lvl1pPr>
              <a:defRPr sz="4000"/>
            </a:lvl1pPr>
          </a:lstStyle>
          <a:p>
            <a:pPr lvl="0"/>
            <a:r>
              <a:rPr lang="en-US" altLang="zh-TW" noProof="0" smtClean="0"/>
              <a:t>Click to edit Master title style</a:t>
            </a:r>
          </a:p>
        </p:txBody>
      </p:sp>
      <p:sp>
        <p:nvSpPr>
          <p:cNvPr id="157699" name="Rectangle 3"/>
          <p:cNvSpPr>
            <a:spLocks noGrp="1" noChangeArrowheads="1"/>
          </p:cNvSpPr>
          <p:nvPr>
            <p:ph type="subTitle" idx="1"/>
          </p:nvPr>
        </p:nvSpPr>
        <p:spPr>
          <a:xfrm>
            <a:off x="1371600" y="3713487"/>
            <a:ext cx="6400800" cy="1674707"/>
          </a:xfrm>
        </p:spPr>
        <p:txBody>
          <a:bodyPr/>
          <a:lstStyle>
            <a:lvl1pPr marL="0" indent="0" algn="ctr">
              <a:buFont typeface="Wingdings" pitchFamily="2" charset="2"/>
              <a:buNone/>
              <a:defRPr sz="3200"/>
            </a:lvl1pPr>
          </a:lstStyle>
          <a:p>
            <a:pPr lvl="0"/>
            <a:r>
              <a:rPr lang="en-US" altLang="zh-TW" noProof="0" smtClean="0"/>
              <a:t>Click to edit Master subtitle style</a:t>
            </a:r>
          </a:p>
        </p:txBody>
      </p:sp>
    </p:spTree>
    <p:extLst>
      <p:ext uri="{BB962C8B-B14F-4D97-AF65-F5344CB8AC3E}">
        <p14:creationId xmlns:p14="http://schemas.microsoft.com/office/powerpoint/2010/main" val="3769985658"/>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5"/>
          <p:cNvSpPr>
            <a:spLocks noGrp="1" noChangeArrowheads="1"/>
          </p:cNvSpPr>
          <p:nvPr>
            <p:ph type="sldNum" sz="quarter" idx="10"/>
          </p:nvPr>
        </p:nvSpPr>
        <p:spPr/>
        <p:txBody>
          <a:bodyPr/>
          <a:lstStyle>
            <a:lvl1pPr>
              <a:defRPr>
                <a:ea typeface="標楷體" pitchFamily="65" charset="-120"/>
              </a:defRPr>
            </a:lvl1pPr>
          </a:lstStyle>
          <a:p>
            <a:pPr>
              <a:defRPr/>
            </a:pPr>
            <a:fld id="{C6BC3918-0273-469F-B401-AA1F042E9281}" type="slidenum">
              <a:rPr lang="en-US" altLang="zh-TW"/>
              <a:pPr>
                <a:defRPr/>
              </a:pPr>
              <a:t>‹#›</a:t>
            </a:fld>
            <a:endParaRPr lang="en-US" altLang="zh-TW" dirty="0"/>
          </a:p>
        </p:txBody>
      </p:sp>
    </p:spTree>
    <p:extLst>
      <p:ext uri="{BB962C8B-B14F-4D97-AF65-F5344CB8AC3E}">
        <p14:creationId xmlns:p14="http://schemas.microsoft.com/office/powerpoint/2010/main" val="2177989265"/>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211038"/>
            <a:ext cx="7772400" cy="1301538"/>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777526"/>
            <a:ext cx="7772400" cy="14335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5"/>
          <p:cNvSpPr>
            <a:spLocks noGrp="1" noChangeArrowheads="1"/>
          </p:cNvSpPr>
          <p:nvPr>
            <p:ph type="sldNum" sz="quarter" idx="10"/>
          </p:nvPr>
        </p:nvSpPr>
        <p:spPr/>
        <p:txBody>
          <a:bodyPr/>
          <a:lstStyle>
            <a:lvl1pPr>
              <a:defRPr>
                <a:ea typeface="標楷體" pitchFamily="65" charset="-120"/>
              </a:defRPr>
            </a:lvl1pPr>
          </a:lstStyle>
          <a:p>
            <a:pPr>
              <a:defRPr/>
            </a:pPr>
            <a:fld id="{47CA0CF1-7495-406C-ABC9-B1B8E512D28C}" type="slidenum">
              <a:rPr lang="en-US" altLang="zh-TW"/>
              <a:pPr>
                <a:defRPr/>
              </a:pPr>
              <a:t>‹#›</a:t>
            </a:fld>
            <a:endParaRPr lang="en-US" altLang="zh-TW" dirty="0"/>
          </a:p>
        </p:txBody>
      </p:sp>
    </p:spTree>
    <p:extLst>
      <p:ext uri="{BB962C8B-B14F-4D97-AF65-F5344CB8AC3E}">
        <p14:creationId xmlns:p14="http://schemas.microsoft.com/office/powerpoint/2010/main" val="750127152"/>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893147"/>
            <a:ext cx="3810000" cy="39319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893147"/>
            <a:ext cx="3810000" cy="39319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5"/>
          <p:cNvSpPr>
            <a:spLocks noGrp="1" noChangeArrowheads="1"/>
          </p:cNvSpPr>
          <p:nvPr>
            <p:ph type="sldNum" sz="quarter" idx="10"/>
          </p:nvPr>
        </p:nvSpPr>
        <p:spPr/>
        <p:txBody>
          <a:bodyPr/>
          <a:lstStyle>
            <a:lvl1pPr>
              <a:defRPr>
                <a:ea typeface="標楷體" pitchFamily="65" charset="-120"/>
              </a:defRPr>
            </a:lvl1pPr>
          </a:lstStyle>
          <a:p>
            <a:pPr>
              <a:defRPr/>
            </a:pPr>
            <a:fld id="{BD934E57-7679-4C9A-957B-430D58626EDC}" type="slidenum">
              <a:rPr lang="en-US" altLang="zh-TW"/>
              <a:pPr>
                <a:defRPr/>
              </a:pPr>
              <a:t>‹#›</a:t>
            </a:fld>
            <a:endParaRPr lang="en-US" altLang="zh-TW" dirty="0"/>
          </a:p>
        </p:txBody>
      </p:sp>
    </p:spTree>
    <p:extLst>
      <p:ext uri="{BB962C8B-B14F-4D97-AF65-F5344CB8AC3E}">
        <p14:creationId xmlns:p14="http://schemas.microsoft.com/office/powerpoint/2010/main" val="115467831"/>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62432"/>
            <a:ext cx="8229600" cy="10922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466886"/>
            <a:ext cx="4040188" cy="6113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078225"/>
            <a:ext cx="4040188" cy="37756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3" y="1466886"/>
            <a:ext cx="4041775" cy="6113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3" y="2078225"/>
            <a:ext cx="4041775" cy="37756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5"/>
          <p:cNvSpPr>
            <a:spLocks noGrp="1" noChangeArrowheads="1"/>
          </p:cNvSpPr>
          <p:nvPr>
            <p:ph type="sldNum" sz="quarter" idx="10"/>
          </p:nvPr>
        </p:nvSpPr>
        <p:spPr/>
        <p:txBody>
          <a:bodyPr/>
          <a:lstStyle>
            <a:lvl1pPr>
              <a:defRPr>
                <a:ea typeface="標楷體" pitchFamily="65" charset="-120"/>
              </a:defRPr>
            </a:lvl1pPr>
          </a:lstStyle>
          <a:p>
            <a:pPr>
              <a:defRPr/>
            </a:pPr>
            <a:fld id="{837BEE50-BC91-4C5A-980F-9BFC89BC54B5}" type="slidenum">
              <a:rPr lang="en-US" altLang="zh-TW"/>
              <a:pPr>
                <a:defRPr/>
              </a:pPr>
              <a:t>‹#›</a:t>
            </a:fld>
            <a:endParaRPr lang="en-US" altLang="zh-TW" dirty="0"/>
          </a:p>
        </p:txBody>
      </p:sp>
    </p:spTree>
    <p:extLst>
      <p:ext uri="{BB962C8B-B14F-4D97-AF65-F5344CB8AC3E}">
        <p14:creationId xmlns:p14="http://schemas.microsoft.com/office/powerpoint/2010/main" val="1480738350"/>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5"/>
          <p:cNvSpPr>
            <a:spLocks noGrp="1" noChangeArrowheads="1"/>
          </p:cNvSpPr>
          <p:nvPr>
            <p:ph type="sldNum" sz="quarter" idx="10"/>
          </p:nvPr>
        </p:nvSpPr>
        <p:spPr/>
        <p:txBody>
          <a:bodyPr/>
          <a:lstStyle>
            <a:lvl1pPr>
              <a:defRPr>
                <a:ea typeface="標楷體" pitchFamily="65" charset="-120"/>
              </a:defRPr>
            </a:lvl1pPr>
          </a:lstStyle>
          <a:p>
            <a:pPr>
              <a:defRPr/>
            </a:pPr>
            <a:fld id="{3630EEFC-AABE-4E7B-BDB8-2C1828A887BD}" type="slidenum">
              <a:rPr lang="en-US" altLang="zh-TW"/>
              <a:pPr>
                <a:defRPr/>
              </a:pPr>
              <a:t>‹#›</a:t>
            </a:fld>
            <a:endParaRPr lang="en-US" altLang="zh-TW" dirty="0"/>
          </a:p>
        </p:txBody>
      </p:sp>
    </p:spTree>
    <p:extLst>
      <p:ext uri="{BB962C8B-B14F-4D97-AF65-F5344CB8AC3E}">
        <p14:creationId xmlns:p14="http://schemas.microsoft.com/office/powerpoint/2010/main" val="887996559"/>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5"/>
          <p:cNvSpPr>
            <a:spLocks noGrp="1" noChangeArrowheads="1"/>
          </p:cNvSpPr>
          <p:nvPr>
            <p:ph type="sldNum" sz="quarter" idx="10"/>
          </p:nvPr>
        </p:nvSpPr>
        <p:spPr/>
        <p:txBody>
          <a:bodyPr/>
          <a:lstStyle>
            <a:lvl1pPr>
              <a:defRPr>
                <a:ea typeface="標楷體" pitchFamily="65" charset="-120"/>
              </a:defRPr>
            </a:lvl1pPr>
          </a:lstStyle>
          <a:p>
            <a:pPr>
              <a:defRPr/>
            </a:pPr>
            <a:fld id="{2B627FF8-E825-4FE9-AF09-5D06181ED24B}" type="slidenum">
              <a:rPr lang="en-US" altLang="zh-TW"/>
              <a:pPr>
                <a:defRPr/>
              </a:pPr>
              <a:t>‹#›</a:t>
            </a:fld>
            <a:endParaRPr lang="en-US" altLang="zh-TW" dirty="0"/>
          </a:p>
        </p:txBody>
      </p:sp>
    </p:spTree>
    <p:extLst>
      <p:ext uri="{BB962C8B-B14F-4D97-AF65-F5344CB8AC3E}">
        <p14:creationId xmlns:p14="http://schemas.microsoft.com/office/powerpoint/2010/main" val="3551240859"/>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211639"/>
            <a:ext cx="7772400" cy="1300162"/>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778133"/>
            <a:ext cx="7772400" cy="14335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EAE606F6-D14D-497E-9DB5-0FA41536B839}" type="slidenum">
              <a:rPr lang="ja-JP" altLang="en-US"/>
              <a:pPr>
                <a:defRPr/>
              </a:pPr>
              <a:t>‹#›</a:t>
            </a:fld>
            <a:endParaRPr lang="en-US" altLang="ja-JP"/>
          </a:p>
        </p:txBody>
      </p:sp>
    </p:spTree>
    <p:extLst>
      <p:ext uri="{BB962C8B-B14F-4D97-AF65-F5344CB8AC3E}">
        <p14:creationId xmlns:p14="http://schemas.microsoft.com/office/powerpoint/2010/main" val="3037782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19" y="260917"/>
            <a:ext cx="3008313" cy="1110403"/>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60936"/>
            <a:ext cx="5111750" cy="55929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19" y="1371339"/>
            <a:ext cx="3008313" cy="44825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5"/>
          <p:cNvSpPr>
            <a:spLocks noGrp="1" noChangeArrowheads="1"/>
          </p:cNvSpPr>
          <p:nvPr>
            <p:ph type="sldNum" sz="quarter" idx="10"/>
          </p:nvPr>
        </p:nvSpPr>
        <p:spPr/>
        <p:txBody>
          <a:bodyPr/>
          <a:lstStyle>
            <a:lvl1pPr>
              <a:defRPr>
                <a:ea typeface="標楷體" pitchFamily="65" charset="-120"/>
              </a:defRPr>
            </a:lvl1pPr>
          </a:lstStyle>
          <a:p>
            <a:pPr>
              <a:defRPr/>
            </a:pPr>
            <a:fld id="{4B341BC5-012A-4BFA-B8B8-86FC6E4C94EC}" type="slidenum">
              <a:rPr lang="en-US" altLang="zh-TW"/>
              <a:pPr>
                <a:defRPr/>
              </a:pPr>
              <a:t>‹#›</a:t>
            </a:fld>
            <a:endParaRPr lang="en-US" altLang="zh-TW" dirty="0"/>
          </a:p>
        </p:txBody>
      </p:sp>
    </p:spTree>
    <p:extLst>
      <p:ext uri="{BB962C8B-B14F-4D97-AF65-F5344CB8AC3E}">
        <p14:creationId xmlns:p14="http://schemas.microsoft.com/office/powerpoint/2010/main" val="1589227385"/>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587240"/>
            <a:ext cx="5486400" cy="541550"/>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85541"/>
            <a:ext cx="5486400" cy="39319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128790"/>
            <a:ext cx="5486400" cy="76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5"/>
          <p:cNvSpPr>
            <a:spLocks noGrp="1" noChangeArrowheads="1"/>
          </p:cNvSpPr>
          <p:nvPr>
            <p:ph type="sldNum" sz="quarter" idx="10"/>
          </p:nvPr>
        </p:nvSpPr>
        <p:spPr/>
        <p:txBody>
          <a:bodyPr/>
          <a:lstStyle>
            <a:lvl1pPr>
              <a:defRPr>
                <a:ea typeface="標楷體" pitchFamily="65" charset="-120"/>
              </a:defRPr>
            </a:lvl1pPr>
          </a:lstStyle>
          <a:p>
            <a:pPr>
              <a:defRPr/>
            </a:pPr>
            <a:fld id="{7B55D29B-0A0B-487E-A6AE-7207182B9C87}" type="slidenum">
              <a:rPr lang="en-US" altLang="zh-TW"/>
              <a:pPr>
                <a:defRPr/>
              </a:pPr>
              <a:t>‹#›</a:t>
            </a:fld>
            <a:endParaRPr lang="en-US" altLang="zh-TW" dirty="0"/>
          </a:p>
        </p:txBody>
      </p:sp>
    </p:spTree>
    <p:extLst>
      <p:ext uri="{BB962C8B-B14F-4D97-AF65-F5344CB8AC3E}">
        <p14:creationId xmlns:p14="http://schemas.microsoft.com/office/powerpoint/2010/main" val="81050127"/>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5"/>
          <p:cNvSpPr>
            <a:spLocks noGrp="1" noChangeArrowheads="1"/>
          </p:cNvSpPr>
          <p:nvPr>
            <p:ph type="sldNum" sz="quarter" idx="10"/>
          </p:nvPr>
        </p:nvSpPr>
        <p:spPr/>
        <p:txBody>
          <a:bodyPr/>
          <a:lstStyle>
            <a:lvl1pPr>
              <a:defRPr>
                <a:ea typeface="標楷體" pitchFamily="65" charset="-120"/>
              </a:defRPr>
            </a:lvl1pPr>
          </a:lstStyle>
          <a:p>
            <a:pPr>
              <a:defRPr/>
            </a:pPr>
            <a:fld id="{4F11D9B0-E21C-415E-8933-F2671A17E34B}" type="slidenum">
              <a:rPr lang="en-US" altLang="zh-TW"/>
              <a:pPr>
                <a:defRPr/>
              </a:pPr>
              <a:t>‹#›</a:t>
            </a:fld>
            <a:endParaRPr lang="en-US" altLang="zh-TW" dirty="0"/>
          </a:p>
        </p:txBody>
      </p:sp>
    </p:spTree>
    <p:extLst>
      <p:ext uri="{BB962C8B-B14F-4D97-AF65-F5344CB8AC3E}">
        <p14:creationId xmlns:p14="http://schemas.microsoft.com/office/powerpoint/2010/main" val="2470877228"/>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72250" y="110739"/>
            <a:ext cx="1962150" cy="5714329"/>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110739"/>
            <a:ext cx="5734050" cy="5714329"/>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5"/>
          <p:cNvSpPr>
            <a:spLocks noGrp="1" noChangeArrowheads="1"/>
          </p:cNvSpPr>
          <p:nvPr>
            <p:ph type="sldNum" sz="quarter" idx="10"/>
          </p:nvPr>
        </p:nvSpPr>
        <p:spPr/>
        <p:txBody>
          <a:bodyPr/>
          <a:lstStyle>
            <a:lvl1pPr>
              <a:defRPr>
                <a:ea typeface="標楷體" pitchFamily="65" charset="-120"/>
              </a:defRPr>
            </a:lvl1pPr>
          </a:lstStyle>
          <a:p>
            <a:pPr>
              <a:defRPr/>
            </a:pPr>
            <a:fld id="{51C32A3D-9305-4E46-B671-9E5E255223EA}" type="slidenum">
              <a:rPr lang="en-US" altLang="zh-TW"/>
              <a:pPr>
                <a:defRPr/>
              </a:pPr>
              <a:t>‹#›</a:t>
            </a:fld>
            <a:endParaRPr lang="en-US" altLang="zh-TW" dirty="0"/>
          </a:p>
        </p:txBody>
      </p:sp>
    </p:spTree>
    <p:extLst>
      <p:ext uri="{BB962C8B-B14F-4D97-AF65-F5344CB8AC3E}">
        <p14:creationId xmlns:p14="http://schemas.microsoft.com/office/powerpoint/2010/main" val="3214178070"/>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85800" y="110739"/>
            <a:ext cx="7848600" cy="571432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25"/>
          <p:cNvSpPr>
            <a:spLocks noGrp="1" noChangeArrowheads="1"/>
          </p:cNvSpPr>
          <p:nvPr>
            <p:ph type="sldNum" sz="quarter" idx="10"/>
          </p:nvPr>
        </p:nvSpPr>
        <p:spPr/>
        <p:txBody>
          <a:bodyPr/>
          <a:lstStyle>
            <a:lvl1pPr>
              <a:defRPr>
                <a:ea typeface="標楷體" pitchFamily="65" charset="-120"/>
              </a:defRPr>
            </a:lvl1pPr>
          </a:lstStyle>
          <a:p>
            <a:pPr>
              <a:defRPr/>
            </a:pPr>
            <a:fld id="{CDD66808-67AD-4FA5-8535-7D82DCD7935C}" type="slidenum">
              <a:rPr lang="en-US" altLang="zh-TW"/>
              <a:pPr>
                <a:defRPr/>
              </a:pPr>
              <a:t>‹#›</a:t>
            </a:fld>
            <a:endParaRPr lang="en-US" altLang="zh-TW" dirty="0"/>
          </a:p>
        </p:txBody>
      </p:sp>
    </p:spTree>
    <p:extLst>
      <p:ext uri="{BB962C8B-B14F-4D97-AF65-F5344CB8AC3E}">
        <p14:creationId xmlns:p14="http://schemas.microsoft.com/office/powerpoint/2010/main" val="3172475585"/>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762000" y="110737"/>
            <a:ext cx="7772400" cy="10922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893147"/>
            <a:ext cx="3810000" cy="39319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893147"/>
            <a:ext cx="3810000" cy="189314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1927"/>
            <a:ext cx="3810000" cy="189314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25"/>
          <p:cNvSpPr>
            <a:spLocks noGrp="1" noChangeArrowheads="1"/>
          </p:cNvSpPr>
          <p:nvPr>
            <p:ph type="sldNum" sz="quarter" idx="10"/>
          </p:nvPr>
        </p:nvSpPr>
        <p:spPr/>
        <p:txBody>
          <a:bodyPr/>
          <a:lstStyle>
            <a:lvl1pPr>
              <a:defRPr>
                <a:ea typeface="標楷體" pitchFamily="65" charset="-120"/>
              </a:defRPr>
            </a:lvl1pPr>
          </a:lstStyle>
          <a:p>
            <a:pPr>
              <a:defRPr/>
            </a:pPr>
            <a:fld id="{5C9075E3-10B6-4669-92E9-6FF97744DBC7}" type="slidenum">
              <a:rPr lang="en-US" altLang="zh-TW"/>
              <a:pPr>
                <a:defRPr/>
              </a:pPr>
              <a:t>‹#›</a:t>
            </a:fld>
            <a:endParaRPr lang="en-US" altLang="zh-TW" dirty="0"/>
          </a:p>
        </p:txBody>
      </p:sp>
    </p:spTree>
    <p:extLst>
      <p:ext uri="{BB962C8B-B14F-4D97-AF65-F5344CB8AC3E}">
        <p14:creationId xmlns:p14="http://schemas.microsoft.com/office/powerpoint/2010/main" val="1963966384"/>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762000" y="110737"/>
            <a:ext cx="7772400" cy="10922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85800" y="1893147"/>
            <a:ext cx="7772400" cy="3931920"/>
          </a:xfrm>
        </p:spPr>
        <p:txBody>
          <a:bodyPr/>
          <a:lstStyle/>
          <a:p>
            <a:pPr lvl="0"/>
            <a:endParaRPr lang="zh-TW" altLang="en-US" noProof="0" smtClean="0"/>
          </a:p>
        </p:txBody>
      </p:sp>
      <p:sp>
        <p:nvSpPr>
          <p:cNvPr id="4" name="Rectangle 25"/>
          <p:cNvSpPr>
            <a:spLocks noGrp="1" noChangeArrowheads="1"/>
          </p:cNvSpPr>
          <p:nvPr>
            <p:ph type="sldNum" sz="quarter" idx="10"/>
          </p:nvPr>
        </p:nvSpPr>
        <p:spPr/>
        <p:txBody>
          <a:bodyPr/>
          <a:lstStyle>
            <a:lvl1pPr>
              <a:defRPr>
                <a:ea typeface="標楷體" pitchFamily="65" charset="-120"/>
              </a:defRPr>
            </a:lvl1pPr>
          </a:lstStyle>
          <a:p>
            <a:pPr>
              <a:defRPr/>
            </a:pPr>
            <a:fld id="{F95D6DE9-B864-4B58-A004-A71A6B609DFC}" type="slidenum">
              <a:rPr lang="en-US" altLang="zh-TW"/>
              <a:pPr>
                <a:defRPr/>
              </a:pPr>
              <a:t>‹#›</a:t>
            </a:fld>
            <a:endParaRPr lang="en-US" altLang="zh-TW" dirty="0"/>
          </a:p>
        </p:txBody>
      </p:sp>
    </p:spTree>
    <p:extLst>
      <p:ext uri="{BB962C8B-B14F-4D97-AF65-F5344CB8AC3E}">
        <p14:creationId xmlns:p14="http://schemas.microsoft.com/office/powerpoint/2010/main" val="1008910399"/>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762000" y="110737"/>
            <a:ext cx="7772400" cy="10922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893147"/>
            <a:ext cx="3810000" cy="39319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893147"/>
            <a:ext cx="3810000" cy="393192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5"/>
          <p:cNvSpPr>
            <a:spLocks noGrp="1" noChangeArrowheads="1"/>
          </p:cNvSpPr>
          <p:nvPr>
            <p:ph type="sldNum" sz="quarter" idx="10"/>
          </p:nvPr>
        </p:nvSpPr>
        <p:spPr/>
        <p:txBody>
          <a:bodyPr/>
          <a:lstStyle>
            <a:lvl1pPr>
              <a:defRPr>
                <a:ea typeface="標楷體" pitchFamily="65" charset="-120"/>
              </a:defRPr>
            </a:lvl1pPr>
          </a:lstStyle>
          <a:p>
            <a:pPr>
              <a:defRPr/>
            </a:pPr>
            <a:fld id="{1C23E2C1-F84D-4B9C-B0FC-098B7B0F2DC6}" type="slidenum">
              <a:rPr lang="en-US" altLang="zh-TW"/>
              <a:pPr>
                <a:defRPr/>
              </a:pPr>
              <a:t>‹#›</a:t>
            </a:fld>
            <a:endParaRPr lang="en-US" altLang="zh-TW" dirty="0"/>
          </a:p>
        </p:txBody>
      </p:sp>
    </p:spTree>
    <p:extLst>
      <p:ext uri="{BB962C8B-B14F-4D97-AF65-F5344CB8AC3E}">
        <p14:creationId xmlns:p14="http://schemas.microsoft.com/office/powerpoint/2010/main" val="2373428601"/>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含標題的內容">
    <p:spTree>
      <p:nvGrpSpPr>
        <p:cNvPr id="1" name=""/>
        <p:cNvGrpSpPr/>
        <p:nvPr/>
      </p:nvGrpSpPr>
      <p:grpSpPr>
        <a:xfrm>
          <a:off x="0" y="0"/>
          <a:ext cx="0" cy="0"/>
          <a:chOff x="0" y="0"/>
          <a:chExt cx="0" cy="0"/>
        </a:xfrm>
      </p:grpSpPr>
      <p:sp>
        <p:nvSpPr>
          <p:cNvPr id="2" name="矩形 7"/>
          <p:cNvSpPr/>
          <p:nvPr/>
        </p:nvSpPr>
        <p:spPr>
          <a:xfrm>
            <a:off x="0" y="0"/>
            <a:ext cx="9144000" cy="65532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sz="1800" dirty="0">
              <a:solidFill>
                <a:srgbClr val="FFFFFF"/>
              </a:solidFill>
            </a:endParaRPr>
          </a:p>
        </p:txBody>
      </p:sp>
      <p:sp useBgFill="1">
        <p:nvSpPr>
          <p:cNvPr id="3" name="圓角矩形 8"/>
          <p:cNvSpPr/>
          <p:nvPr/>
        </p:nvSpPr>
        <p:spPr>
          <a:xfrm>
            <a:off x="63536" y="66675"/>
            <a:ext cx="9013825" cy="639603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sz="1800" dirty="0">
              <a:solidFill>
                <a:srgbClr val="FFFFFF"/>
              </a:solidFill>
            </a:endParaRPr>
          </a:p>
        </p:txBody>
      </p:sp>
      <p:sp>
        <p:nvSpPr>
          <p:cNvPr id="4" name="日期版面配置區 4"/>
          <p:cNvSpPr>
            <a:spLocks noGrp="1"/>
          </p:cNvSpPr>
          <p:nvPr>
            <p:ph type="dt" sz="half" idx="10"/>
          </p:nvPr>
        </p:nvSpPr>
        <p:spPr>
          <a:xfrm>
            <a:off x="5992828" y="5994400"/>
            <a:ext cx="2454275" cy="349250"/>
          </a:xfrm>
          <a:prstGeom prst="rect">
            <a:avLst/>
          </a:prstGeom>
        </p:spPr>
        <p:txBody>
          <a:bodyPr/>
          <a:lstStyle>
            <a:lvl1pPr>
              <a:defRPr sz="1800">
                <a:solidFill>
                  <a:srgbClr val="000000"/>
                </a:solidFill>
                <a:ea typeface="新細明體" panose="02020500000000000000" pitchFamily="18" charset="-120"/>
              </a:defRPr>
            </a:lvl1pPr>
          </a:lstStyle>
          <a:p>
            <a:pPr>
              <a:defRPr/>
            </a:pPr>
            <a:fld id="{EDFDD478-1266-48CB-BC50-B0B605EC4DF2}" type="datetime1">
              <a:rPr lang="zh-TW" altLang="en-US"/>
              <a:pPr>
                <a:defRPr/>
              </a:pPr>
              <a:t>2018/3/7</a:t>
            </a:fld>
            <a:endParaRPr lang="zh-TW" altLang="en-US"/>
          </a:p>
        </p:txBody>
      </p:sp>
      <p:sp>
        <p:nvSpPr>
          <p:cNvPr id="5" name="頁尾版面配置區 5"/>
          <p:cNvSpPr>
            <a:spLocks noGrp="1"/>
          </p:cNvSpPr>
          <p:nvPr>
            <p:ph type="ftr" sz="quarter" idx="11"/>
          </p:nvPr>
        </p:nvSpPr>
        <p:spPr>
          <a:xfrm>
            <a:off x="685800" y="5994400"/>
            <a:ext cx="4745038" cy="349250"/>
          </a:xfrm>
          <a:prstGeom prst="rect">
            <a:avLst/>
          </a:prstGeom>
        </p:spPr>
        <p:txBody>
          <a:bodyPr/>
          <a:lstStyle>
            <a:lvl1pPr>
              <a:defRPr sz="1800">
                <a:solidFill>
                  <a:srgbClr val="000000"/>
                </a:solidFill>
                <a:ea typeface="新細明體" panose="02020500000000000000" pitchFamily="18" charset="-120"/>
              </a:defRPr>
            </a:lvl1pPr>
          </a:lstStyle>
          <a:p>
            <a:pPr>
              <a:defRPr/>
            </a:pPr>
            <a:endParaRPr lang="zh-TW" altLang="en-US"/>
          </a:p>
        </p:txBody>
      </p:sp>
      <p:sp>
        <p:nvSpPr>
          <p:cNvPr id="6" name="投影片編號版面配置區 6"/>
          <p:cNvSpPr>
            <a:spLocks noGrp="1"/>
          </p:cNvSpPr>
          <p:nvPr>
            <p:ph type="sldNum" sz="quarter" idx="12"/>
          </p:nvPr>
        </p:nvSpPr>
        <p:spPr/>
        <p:txBody>
          <a:bodyPr/>
          <a:lstStyle>
            <a:lvl1pPr>
              <a:defRPr>
                <a:ea typeface="標楷體" pitchFamily="65" charset="-120"/>
              </a:defRPr>
            </a:lvl1pPr>
          </a:lstStyle>
          <a:p>
            <a:pPr>
              <a:defRPr/>
            </a:pPr>
            <a:fld id="{18A22AB2-9363-4F78-A9CC-48DAE58531DE}" type="slidenum">
              <a:rPr lang="zh-TW" altLang="en-US"/>
              <a:pPr>
                <a:defRPr/>
              </a:pPr>
              <a:t>‹#›</a:t>
            </a:fld>
            <a:endParaRPr lang="zh-TW" altLang="en-US"/>
          </a:p>
        </p:txBody>
      </p:sp>
    </p:spTree>
    <p:extLst>
      <p:ext uri="{BB962C8B-B14F-4D97-AF65-F5344CB8AC3E}">
        <p14:creationId xmlns:p14="http://schemas.microsoft.com/office/powerpoint/2010/main" val="2934608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290513"/>
            <a:ext cx="11909425" cy="451485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AutoShape 4"/>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7" name="AutoShape 5"/>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sp>
        <p:nvSpPr>
          <p:cNvPr id="373766" name="Rectangle 6"/>
          <p:cNvSpPr>
            <a:spLocks noGrp="1" noChangeArrowheads="1"/>
          </p:cNvSpPr>
          <p:nvPr>
            <p:ph type="ctrTitle"/>
          </p:nvPr>
        </p:nvSpPr>
        <p:spPr>
          <a:xfrm>
            <a:off x="1443038" y="941415"/>
            <a:ext cx="7239000" cy="1381125"/>
          </a:xfrm>
        </p:spPr>
        <p:txBody>
          <a:bodyPr/>
          <a:lstStyle>
            <a:lvl1pPr>
              <a:defRPr sz="4000"/>
            </a:lvl1pPr>
          </a:lstStyle>
          <a:p>
            <a:r>
              <a:rPr lang="zh-TW" altLang="en-US"/>
              <a:t>按一下以編輯母片標題樣式</a:t>
            </a:r>
          </a:p>
        </p:txBody>
      </p:sp>
      <p:sp>
        <p:nvSpPr>
          <p:cNvPr id="373767" name="Rectangle 7"/>
          <p:cNvSpPr>
            <a:spLocks noGrp="1" noChangeArrowheads="1"/>
          </p:cNvSpPr>
          <p:nvPr>
            <p:ph type="subTitle" idx="1"/>
          </p:nvPr>
        </p:nvSpPr>
        <p:spPr>
          <a:xfrm>
            <a:off x="1443038" y="3275013"/>
            <a:ext cx="7239000" cy="1674812"/>
          </a:xfrm>
        </p:spPr>
        <p:txBody>
          <a:bodyPr/>
          <a:lstStyle>
            <a:lvl1pPr marL="0" indent="0">
              <a:buFont typeface="Wingdings" pitchFamily="2" charset="2"/>
              <a:buNone/>
              <a:defRPr/>
            </a:lvl1pPr>
          </a:lstStyle>
          <a:p>
            <a:r>
              <a:rPr lang="zh-TW" altLang="en-US"/>
              <a:t>按一下以編輯母片副標題樣式</a:t>
            </a:r>
          </a:p>
        </p:txBody>
      </p:sp>
      <p:sp>
        <p:nvSpPr>
          <p:cNvPr id="8" name="Rectangle 8"/>
          <p:cNvSpPr>
            <a:spLocks noGrp="1" noChangeArrowheads="1"/>
          </p:cNvSpPr>
          <p:nvPr>
            <p:ph type="dt" sz="half" idx="10"/>
          </p:nvPr>
        </p:nvSpPr>
        <p:spPr/>
        <p:txBody>
          <a:bodyPr/>
          <a:lstStyle>
            <a:lvl1pPr>
              <a:defRPr/>
            </a:lvl1pPr>
          </a:lstStyle>
          <a:p>
            <a:pPr>
              <a:defRPr/>
            </a:pPr>
            <a:endParaRPr lang="en-US" altLang="zh-TW"/>
          </a:p>
        </p:txBody>
      </p:sp>
      <p:sp>
        <p:nvSpPr>
          <p:cNvPr id="9" name="Rectangle 9"/>
          <p:cNvSpPr>
            <a:spLocks noGrp="1" noChangeArrowheads="1"/>
          </p:cNvSpPr>
          <p:nvPr>
            <p:ph type="ftr" sz="quarter" idx="11"/>
          </p:nvPr>
        </p:nvSpPr>
        <p:spPr/>
        <p:txBody>
          <a:bodyPr/>
          <a:lstStyle>
            <a:lvl1pPr>
              <a:defRPr/>
            </a:lvl1pPr>
          </a:lstStyle>
          <a:p>
            <a:pPr>
              <a:defRPr/>
            </a:pPr>
            <a:endParaRPr lang="en-US" altLang="zh-TW"/>
          </a:p>
        </p:txBody>
      </p:sp>
      <p:sp>
        <p:nvSpPr>
          <p:cNvPr id="10" name="Rectangle 10"/>
          <p:cNvSpPr>
            <a:spLocks noGrp="1" noChangeArrowheads="1"/>
          </p:cNvSpPr>
          <p:nvPr>
            <p:ph type="sldNum" sz="quarter" idx="12"/>
          </p:nvPr>
        </p:nvSpPr>
        <p:spPr/>
        <p:txBody>
          <a:bodyPr/>
          <a:lstStyle>
            <a:lvl1pPr>
              <a:defRPr/>
            </a:lvl1pPr>
          </a:lstStyle>
          <a:p>
            <a:pPr>
              <a:defRPr/>
            </a:pPr>
            <a:fld id="{8AE8870D-9ACC-4BDB-A197-7298CF1593BE}" type="slidenum">
              <a:rPr lang="en-US" altLang="zh-TW"/>
              <a:pPr>
                <a:defRPr/>
              </a:pPr>
              <a:t>‹#›</a:t>
            </a:fld>
            <a:endParaRPr lang="en-US" altLang="zh-TW"/>
          </a:p>
        </p:txBody>
      </p:sp>
    </p:spTree>
    <p:extLst>
      <p:ext uri="{BB962C8B-B14F-4D97-AF65-F5344CB8AC3E}">
        <p14:creationId xmlns:p14="http://schemas.microsoft.com/office/powerpoint/2010/main" val="193992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781182" y="1528763"/>
            <a:ext cx="3376613"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310188" y="1528763"/>
            <a:ext cx="3376612"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20BA746E-F010-4E40-A0A2-BA87C3E6E1F5}" type="slidenum">
              <a:rPr lang="ja-JP" altLang="en-US"/>
              <a:pPr>
                <a:defRPr/>
              </a:pPr>
              <a:t>‹#›</a:t>
            </a:fld>
            <a:endParaRPr lang="en-US" altLang="ja-JP"/>
          </a:p>
        </p:txBody>
      </p:sp>
    </p:spTree>
    <p:extLst>
      <p:ext uri="{BB962C8B-B14F-4D97-AF65-F5344CB8AC3E}">
        <p14:creationId xmlns:p14="http://schemas.microsoft.com/office/powerpoint/2010/main" val="889277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F9360603-6A23-40AE-8D47-7FC6D2082F43}" type="slidenum">
              <a:rPr lang="en-US" altLang="zh-TW"/>
              <a:pPr>
                <a:defRPr/>
              </a:pPr>
              <a:t>‹#›</a:t>
            </a:fld>
            <a:endParaRPr lang="en-US" altLang="zh-TW"/>
          </a:p>
        </p:txBody>
      </p:sp>
    </p:spTree>
    <p:extLst>
      <p:ext uri="{BB962C8B-B14F-4D97-AF65-F5344CB8AC3E}">
        <p14:creationId xmlns:p14="http://schemas.microsoft.com/office/powerpoint/2010/main" val="20730305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211639"/>
            <a:ext cx="7772400" cy="1300162"/>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778133"/>
            <a:ext cx="7772400" cy="14335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0F69A17E-259D-4B9D-80D1-381EA4C074CB}" type="slidenum">
              <a:rPr lang="en-US" altLang="zh-TW"/>
              <a:pPr>
                <a:defRPr/>
              </a:pPr>
              <a:t>‹#›</a:t>
            </a:fld>
            <a:endParaRPr lang="en-US" altLang="zh-TW"/>
          </a:p>
        </p:txBody>
      </p:sp>
    </p:spTree>
    <p:extLst>
      <p:ext uri="{BB962C8B-B14F-4D97-AF65-F5344CB8AC3E}">
        <p14:creationId xmlns:p14="http://schemas.microsoft.com/office/powerpoint/2010/main" val="1096181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370013" y="1746254"/>
            <a:ext cx="3579812" cy="3932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02225" y="1746254"/>
            <a:ext cx="3581400" cy="3932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p:cNvSpPr>
            <a:spLocks noGrp="1" noChangeArrowheads="1"/>
          </p:cNvSpPr>
          <p:nvPr>
            <p:ph type="sldNum" sz="quarter" idx="12"/>
          </p:nvPr>
        </p:nvSpPr>
        <p:spPr>
          <a:ln/>
        </p:spPr>
        <p:txBody>
          <a:bodyPr/>
          <a:lstStyle>
            <a:lvl1pPr>
              <a:defRPr/>
            </a:lvl1pPr>
          </a:lstStyle>
          <a:p>
            <a:pPr>
              <a:defRPr/>
            </a:pPr>
            <a:fld id="{45AA3273-173A-4CFE-8035-02FAC14ED727}" type="slidenum">
              <a:rPr lang="en-US" altLang="zh-TW"/>
              <a:pPr>
                <a:defRPr/>
              </a:pPr>
              <a:t>‹#›</a:t>
            </a:fld>
            <a:endParaRPr lang="en-US" altLang="zh-TW"/>
          </a:p>
        </p:txBody>
      </p:sp>
    </p:spTree>
    <p:extLst>
      <p:ext uri="{BB962C8B-B14F-4D97-AF65-F5344CB8AC3E}">
        <p14:creationId xmlns:p14="http://schemas.microsoft.com/office/powerpoint/2010/main" val="1532183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61938"/>
            <a:ext cx="8229600" cy="10922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466855"/>
            <a:ext cx="4040188" cy="6111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078038"/>
            <a:ext cx="4040188" cy="3775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3" y="1466855"/>
            <a:ext cx="4041775" cy="6111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3" y="2078038"/>
            <a:ext cx="4041775" cy="3775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0"/>
          <p:cNvSpPr>
            <a:spLocks noGrp="1" noChangeArrowheads="1"/>
          </p:cNvSpPr>
          <p:nvPr>
            <p:ph type="sldNum" sz="quarter" idx="12"/>
          </p:nvPr>
        </p:nvSpPr>
        <p:spPr>
          <a:ln/>
        </p:spPr>
        <p:txBody>
          <a:bodyPr/>
          <a:lstStyle>
            <a:lvl1pPr>
              <a:defRPr/>
            </a:lvl1pPr>
          </a:lstStyle>
          <a:p>
            <a:pPr>
              <a:defRPr/>
            </a:pPr>
            <a:fld id="{9C5D94BF-3E5C-4CDC-BD8F-91A60FA2CA8C}" type="slidenum">
              <a:rPr lang="en-US" altLang="zh-TW"/>
              <a:pPr>
                <a:defRPr/>
              </a:pPr>
              <a:t>‹#›</a:t>
            </a:fld>
            <a:endParaRPr lang="en-US" altLang="zh-TW"/>
          </a:p>
        </p:txBody>
      </p:sp>
    </p:spTree>
    <p:extLst>
      <p:ext uri="{BB962C8B-B14F-4D97-AF65-F5344CB8AC3E}">
        <p14:creationId xmlns:p14="http://schemas.microsoft.com/office/powerpoint/2010/main" val="11514723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0"/>
          <p:cNvSpPr>
            <a:spLocks noGrp="1" noChangeArrowheads="1"/>
          </p:cNvSpPr>
          <p:nvPr>
            <p:ph type="sldNum" sz="quarter" idx="12"/>
          </p:nvPr>
        </p:nvSpPr>
        <p:spPr>
          <a:ln/>
        </p:spPr>
        <p:txBody>
          <a:bodyPr/>
          <a:lstStyle>
            <a:lvl1pPr>
              <a:defRPr/>
            </a:lvl1pPr>
          </a:lstStyle>
          <a:p>
            <a:pPr>
              <a:defRPr/>
            </a:pPr>
            <a:fld id="{9D73FD5F-90BF-407A-8AE3-7CD9C245372D}" type="slidenum">
              <a:rPr lang="en-US" altLang="zh-TW"/>
              <a:pPr>
                <a:defRPr/>
              </a:pPr>
              <a:t>‹#›</a:t>
            </a:fld>
            <a:endParaRPr lang="en-US" altLang="zh-TW"/>
          </a:p>
        </p:txBody>
      </p:sp>
    </p:spTree>
    <p:extLst>
      <p:ext uri="{BB962C8B-B14F-4D97-AF65-F5344CB8AC3E}">
        <p14:creationId xmlns:p14="http://schemas.microsoft.com/office/powerpoint/2010/main" val="4191194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0"/>
          <p:cNvSpPr>
            <a:spLocks noGrp="1" noChangeArrowheads="1"/>
          </p:cNvSpPr>
          <p:nvPr>
            <p:ph type="sldNum" sz="quarter" idx="12"/>
          </p:nvPr>
        </p:nvSpPr>
        <p:spPr>
          <a:ln/>
        </p:spPr>
        <p:txBody>
          <a:bodyPr/>
          <a:lstStyle>
            <a:lvl1pPr>
              <a:defRPr/>
            </a:lvl1pPr>
          </a:lstStyle>
          <a:p>
            <a:pPr>
              <a:defRPr/>
            </a:pPr>
            <a:fld id="{CA7F2B73-5900-4B4E-BBC8-93E23AF330E8}" type="slidenum">
              <a:rPr lang="en-US" altLang="zh-TW"/>
              <a:pPr>
                <a:defRPr/>
              </a:pPr>
              <a:t>‹#›</a:t>
            </a:fld>
            <a:endParaRPr lang="en-US" altLang="zh-TW"/>
          </a:p>
        </p:txBody>
      </p:sp>
    </p:spTree>
    <p:extLst>
      <p:ext uri="{BB962C8B-B14F-4D97-AF65-F5344CB8AC3E}">
        <p14:creationId xmlns:p14="http://schemas.microsoft.com/office/powerpoint/2010/main" val="2969966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19" y="260350"/>
            <a:ext cx="3008313" cy="11112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60360"/>
            <a:ext cx="5111750" cy="5592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19" y="1371627"/>
            <a:ext cx="3008313" cy="44815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p:cNvSpPr>
            <a:spLocks noGrp="1" noChangeArrowheads="1"/>
          </p:cNvSpPr>
          <p:nvPr>
            <p:ph type="sldNum" sz="quarter" idx="12"/>
          </p:nvPr>
        </p:nvSpPr>
        <p:spPr>
          <a:ln/>
        </p:spPr>
        <p:txBody>
          <a:bodyPr/>
          <a:lstStyle>
            <a:lvl1pPr>
              <a:defRPr/>
            </a:lvl1pPr>
          </a:lstStyle>
          <a:p>
            <a:pPr>
              <a:defRPr/>
            </a:pPr>
            <a:fld id="{F6F34054-362D-406D-9343-D3853FE73FBD}" type="slidenum">
              <a:rPr lang="en-US" altLang="zh-TW"/>
              <a:pPr>
                <a:defRPr/>
              </a:pPr>
              <a:t>‹#›</a:t>
            </a:fld>
            <a:endParaRPr lang="en-US" altLang="zh-TW"/>
          </a:p>
        </p:txBody>
      </p:sp>
    </p:spTree>
    <p:extLst>
      <p:ext uri="{BB962C8B-B14F-4D97-AF65-F5344CB8AC3E}">
        <p14:creationId xmlns:p14="http://schemas.microsoft.com/office/powerpoint/2010/main" val="4214434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587875"/>
            <a:ext cx="5486400" cy="5413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85788"/>
            <a:ext cx="5486400" cy="39322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129213"/>
            <a:ext cx="5486400" cy="768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p:cNvSpPr>
            <a:spLocks noGrp="1" noChangeArrowheads="1"/>
          </p:cNvSpPr>
          <p:nvPr>
            <p:ph type="sldNum" sz="quarter" idx="12"/>
          </p:nvPr>
        </p:nvSpPr>
        <p:spPr>
          <a:ln/>
        </p:spPr>
        <p:txBody>
          <a:bodyPr/>
          <a:lstStyle>
            <a:lvl1pPr>
              <a:defRPr/>
            </a:lvl1pPr>
          </a:lstStyle>
          <a:p>
            <a:pPr>
              <a:defRPr/>
            </a:pPr>
            <a:fld id="{96F505BE-134A-4CB6-8DEE-631E2F94CB15}" type="slidenum">
              <a:rPr lang="en-US" altLang="zh-TW"/>
              <a:pPr>
                <a:defRPr/>
              </a:pPr>
              <a:t>‹#›</a:t>
            </a:fld>
            <a:endParaRPr lang="en-US" altLang="zh-TW"/>
          </a:p>
        </p:txBody>
      </p:sp>
    </p:spTree>
    <p:extLst>
      <p:ext uri="{BB962C8B-B14F-4D97-AF65-F5344CB8AC3E}">
        <p14:creationId xmlns:p14="http://schemas.microsoft.com/office/powerpoint/2010/main" val="2194756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9A4251F5-97C6-4F96-804E-4A6879196055}" type="slidenum">
              <a:rPr lang="en-US" altLang="zh-TW"/>
              <a:pPr>
                <a:defRPr/>
              </a:pPr>
              <a:t>‹#›</a:t>
            </a:fld>
            <a:endParaRPr lang="en-US" altLang="zh-TW"/>
          </a:p>
        </p:txBody>
      </p:sp>
    </p:spTree>
    <p:extLst>
      <p:ext uri="{BB962C8B-B14F-4D97-AF65-F5344CB8AC3E}">
        <p14:creationId xmlns:p14="http://schemas.microsoft.com/office/powerpoint/2010/main" val="3534689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6413" y="288925"/>
            <a:ext cx="1827212" cy="53895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370013" y="288925"/>
            <a:ext cx="5334000" cy="53895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1C79D5C4-DC8E-452E-8413-E77AC480DA7B}" type="slidenum">
              <a:rPr lang="en-US" altLang="zh-TW"/>
              <a:pPr>
                <a:defRPr/>
              </a:pPr>
              <a:t>‹#›</a:t>
            </a:fld>
            <a:endParaRPr lang="en-US" altLang="zh-TW"/>
          </a:p>
        </p:txBody>
      </p:sp>
    </p:spTree>
    <p:extLst>
      <p:ext uri="{BB962C8B-B14F-4D97-AF65-F5344CB8AC3E}">
        <p14:creationId xmlns:p14="http://schemas.microsoft.com/office/powerpoint/2010/main" val="2025482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61938"/>
            <a:ext cx="8229600" cy="10922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466855"/>
            <a:ext cx="4040188" cy="6111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078038"/>
            <a:ext cx="4040188" cy="3775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33" y="1466855"/>
            <a:ext cx="4041775" cy="6111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33" y="2078038"/>
            <a:ext cx="4041775" cy="3775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36199B2D-8830-4B82-8410-26732CA0D415}" type="slidenum">
              <a:rPr lang="ja-JP" altLang="en-US"/>
              <a:pPr>
                <a:defRPr/>
              </a:pPr>
              <a:t>‹#›</a:t>
            </a:fld>
            <a:endParaRPr lang="en-US" altLang="ja-JP"/>
          </a:p>
        </p:txBody>
      </p:sp>
    </p:spTree>
    <p:extLst>
      <p:ext uri="{BB962C8B-B14F-4D97-AF65-F5344CB8AC3E}">
        <p14:creationId xmlns:p14="http://schemas.microsoft.com/office/powerpoint/2010/main" val="1531468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dgm">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1066800" y="291259"/>
            <a:ext cx="7543800" cy="1368284"/>
          </a:xfrm>
        </p:spPr>
        <p:txBody>
          <a:bodyPr/>
          <a:lstStyle/>
          <a:p>
            <a:r>
              <a:rPr lang="zh-TW" altLang="en-US" smtClean="0"/>
              <a:t>按一下以編輯母片標題樣式</a:t>
            </a:r>
            <a:endParaRPr lang="zh-TW" altLang="en-US"/>
          </a:p>
        </p:txBody>
      </p:sp>
      <p:sp>
        <p:nvSpPr>
          <p:cNvPr id="3" name="SmartArt 版面配置區 2"/>
          <p:cNvSpPr>
            <a:spLocks noGrp="1"/>
          </p:cNvSpPr>
          <p:nvPr>
            <p:ph type="dgm" idx="1"/>
          </p:nvPr>
        </p:nvSpPr>
        <p:spPr>
          <a:xfrm>
            <a:off x="1066800" y="1893147"/>
            <a:ext cx="7543800" cy="3931920"/>
          </a:xfrm>
        </p:spPr>
        <p:txBody>
          <a:bodyPr/>
          <a:lstStyle/>
          <a:p>
            <a:pPr lvl="0"/>
            <a:endParaRPr lang="zh-TW" altLang="en-US"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p:cNvSpPr>
            <a:spLocks noGrp="1" noChangeArrowheads="1"/>
          </p:cNvSpPr>
          <p:nvPr>
            <p:ph type="sldNum" sz="quarter" idx="12"/>
          </p:nvPr>
        </p:nvSpPr>
        <p:spPr>
          <a:ln/>
        </p:spPr>
        <p:txBody>
          <a:bodyPr/>
          <a:lstStyle>
            <a:lvl1pPr>
              <a:defRPr/>
            </a:lvl1pPr>
          </a:lstStyle>
          <a:p>
            <a:pPr>
              <a:defRPr/>
            </a:pPr>
            <a:fld id="{02B32B35-5F94-4318-8A2F-DDE82543C8EE}" type="slidenum">
              <a:rPr lang="en-US" altLang="zh-TW"/>
              <a:pPr>
                <a:defRPr/>
              </a:pPr>
              <a:t>‹#›</a:t>
            </a:fld>
            <a:endParaRPr lang="en-US" altLang="zh-TW"/>
          </a:p>
        </p:txBody>
      </p:sp>
    </p:spTree>
    <p:extLst>
      <p:ext uri="{BB962C8B-B14F-4D97-AF65-F5344CB8AC3E}">
        <p14:creationId xmlns:p14="http://schemas.microsoft.com/office/powerpoint/2010/main" val="15327480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035761"/>
            <a:ext cx="7772400" cy="1404691"/>
          </a:xfrm>
        </p:spPr>
        <p:txBody>
          <a:bodyPr/>
          <a:lstStyle/>
          <a:p>
            <a:r>
              <a:rPr lang="zh-TW" altLang="en-US"/>
              <a:t>按一下以編輯母片標題樣式</a:t>
            </a:r>
          </a:p>
        </p:txBody>
      </p:sp>
      <p:sp>
        <p:nvSpPr>
          <p:cNvPr id="3" name="副標題 2"/>
          <p:cNvSpPr>
            <a:spLocks noGrp="1"/>
          </p:cNvSpPr>
          <p:nvPr>
            <p:ph type="subTitle" idx="1"/>
          </p:nvPr>
        </p:nvSpPr>
        <p:spPr>
          <a:xfrm>
            <a:off x="1371600" y="3713487"/>
            <a:ext cx="6400800" cy="167470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頁尾版面配置區 4"/>
          <p:cNvSpPr>
            <a:spLocks noGrp="1"/>
          </p:cNvSpPr>
          <p:nvPr>
            <p:ph type="ftr" sz="quarter" idx="10"/>
          </p:nvPr>
        </p:nvSpPr>
        <p:spPr/>
        <p:txBody>
          <a:bodyPr/>
          <a:lstStyle>
            <a:lvl1pPr algn="l" fontAlgn="base">
              <a:spcBef>
                <a:spcPct val="0"/>
              </a:spcBef>
              <a:spcAft>
                <a:spcPct val="0"/>
              </a:spcAft>
              <a:defRPr kumimoji="1">
                <a:latin typeface="Arial" pitchFamily="34" charset="0"/>
                <a:ea typeface="標楷體" pitchFamily="65" charset="-120"/>
              </a:defRPr>
            </a:lvl1pPr>
          </a:lstStyle>
          <a:p>
            <a:pPr>
              <a:defRPr/>
            </a:pPr>
            <a:r>
              <a:rPr lang="zh-TW" altLang="en-US"/>
              <a:t>商業簡報網 </a:t>
            </a:r>
            <a:r>
              <a:rPr lang="en-US" altLang="zh-TW"/>
              <a:t>X Matter Lab</a:t>
            </a:r>
            <a:endParaRPr lang="zh-TW" altLang="en-US"/>
          </a:p>
        </p:txBody>
      </p:sp>
      <p:sp>
        <p:nvSpPr>
          <p:cNvPr id="5" name="投影片編號版面配置區 5"/>
          <p:cNvSpPr>
            <a:spLocks noGrp="1"/>
          </p:cNvSpPr>
          <p:nvPr>
            <p:ph type="sldNum" sz="quarter" idx="11"/>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fld id="{775D4258-0130-4117-800E-8F3AA5FEC4E6}" type="slidenum">
              <a:rPr lang="zh-TW" altLang="en-US"/>
              <a:pPr>
                <a:defRPr/>
              </a:pPr>
              <a:t>‹#›</a:t>
            </a:fld>
            <a:endParaRPr lang="zh-TW" altLang="en-US"/>
          </a:p>
        </p:txBody>
      </p:sp>
    </p:spTree>
    <p:extLst>
      <p:ext uri="{BB962C8B-B14F-4D97-AF65-F5344CB8AC3E}">
        <p14:creationId xmlns:p14="http://schemas.microsoft.com/office/powerpoint/2010/main" val="750322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4"/>
          <p:cNvSpPr>
            <a:spLocks noGrp="1"/>
          </p:cNvSpPr>
          <p:nvPr>
            <p:ph type="ftr" sz="quarter" idx="10"/>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r>
              <a:rPr lang="zh-TW" altLang="en-US"/>
              <a:t>商業簡報網 </a:t>
            </a:r>
            <a:r>
              <a:rPr lang="en-US" altLang="zh-TW"/>
              <a:t>X Matter Lab</a:t>
            </a:r>
            <a:endParaRPr lang="zh-TW" altLang="en-US"/>
          </a:p>
        </p:txBody>
      </p:sp>
      <p:sp>
        <p:nvSpPr>
          <p:cNvPr id="5" name="投影片編號版面配置區 5"/>
          <p:cNvSpPr>
            <a:spLocks noGrp="1"/>
          </p:cNvSpPr>
          <p:nvPr>
            <p:ph type="sldNum" sz="quarter" idx="11"/>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fld id="{4E4DFCC1-8392-405E-B929-4EF90ABF1197}" type="slidenum">
              <a:rPr lang="zh-TW" altLang="en-US"/>
              <a:pPr>
                <a:defRPr/>
              </a:pPr>
              <a:t>‹#›</a:t>
            </a:fld>
            <a:endParaRPr lang="zh-TW" altLang="en-US"/>
          </a:p>
        </p:txBody>
      </p:sp>
    </p:spTree>
    <p:extLst>
      <p:ext uri="{BB962C8B-B14F-4D97-AF65-F5344CB8AC3E}">
        <p14:creationId xmlns:p14="http://schemas.microsoft.com/office/powerpoint/2010/main" val="14126577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7" name="圖片版面配置區 6"/>
          <p:cNvSpPr>
            <a:spLocks noGrp="1"/>
          </p:cNvSpPr>
          <p:nvPr>
            <p:ph type="pic" sz="quarter" idx="13"/>
          </p:nvPr>
        </p:nvSpPr>
        <p:spPr>
          <a:xfrm>
            <a:off x="280685" y="1588241"/>
            <a:ext cx="1935163" cy="1850672"/>
          </a:xfrm>
        </p:spPr>
        <p:txBody>
          <a:bodyPr rtlCol="0">
            <a:normAutofit/>
          </a:bodyPr>
          <a:lstStyle>
            <a:lvl1pPr>
              <a:defRPr sz="1100"/>
            </a:lvl1pPr>
          </a:lstStyle>
          <a:p>
            <a:pPr lvl="0"/>
            <a:endParaRPr lang="zh-TW" altLang="en-US" noProof="0"/>
          </a:p>
        </p:txBody>
      </p:sp>
      <p:sp>
        <p:nvSpPr>
          <p:cNvPr id="8" name="圖片版面配置區 6"/>
          <p:cNvSpPr>
            <a:spLocks noGrp="1"/>
          </p:cNvSpPr>
          <p:nvPr>
            <p:ph type="pic" sz="quarter" idx="14"/>
          </p:nvPr>
        </p:nvSpPr>
        <p:spPr>
          <a:xfrm>
            <a:off x="2496515" y="1588241"/>
            <a:ext cx="1935163" cy="1850672"/>
          </a:xfrm>
        </p:spPr>
        <p:txBody>
          <a:bodyPr rtlCol="0">
            <a:normAutofit/>
          </a:bodyPr>
          <a:lstStyle>
            <a:lvl1pPr>
              <a:defRPr sz="1100"/>
            </a:lvl1pPr>
          </a:lstStyle>
          <a:p>
            <a:pPr lvl="0"/>
            <a:endParaRPr lang="zh-TW" altLang="en-US" noProof="0"/>
          </a:p>
        </p:txBody>
      </p:sp>
      <p:sp>
        <p:nvSpPr>
          <p:cNvPr id="9" name="圖片版面配置區 6"/>
          <p:cNvSpPr>
            <a:spLocks noGrp="1"/>
          </p:cNvSpPr>
          <p:nvPr>
            <p:ph type="pic" sz="quarter" idx="15"/>
          </p:nvPr>
        </p:nvSpPr>
        <p:spPr>
          <a:xfrm>
            <a:off x="4712337" y="1588241"/>
            <a:ext cx="1935163" cy="1850672"/>
          </a:xfrm>
        </p:spPr>
        <p:txBody>
          <a:bodyPr rtlCol="0">
            <a:normAutofit/>
          </a:bodyPr>
          <a:lstStyle>
            <a:lvl1pPr>
              <a:defRPr sz="1100"/>
            </a:lvl1pPr>
          </a:lstStyle>
          <a:p>
            <a:pPr lvl="0"/>
            <a:endParaRPr lang="zh-TW" altLang="en-US" noProof="0"/>
          </a:p>
        </p:txBody>
      </p:sp>
      <p:sp>
        <p:nvSpPr>
          <p:cNvPr id="11" name="圖片版面配置區 6"/>
          <p:cNvSpPr>
            <a:spLocks noGrp="1"/>
          </p:cNvSpPr>
          <p:nvPr>
            <p:ph type="pic" sz="quarter" idx="17"/>
          </p:nvPr>
        </p:nvSpPr>
        <p:spPr>
          <a:xfrm>
            <a:off x="280685" y="3758254"/>
            <a:ext cx="1935163" cy="1850672"/>
          </a:xfrm>
        </p:spPr>
        <p:txBody>
          <a:bodyPr rtlCol="0">
            <a:normAutofit/>
          </a:bodyPr>
          <a:lstStyle>
            <a:lvl1pPr>
              <a:defRPr sz="1100"/>
            </a:lvl1pPr>
          </a:lstStyle>
          <a:p>
            <a:pPr lvl="0"/>
            <a:endParaRPr lang="zh-TW" altLang="en-US" noProof="0"/>
          </a:p>
        </p:txBody>
      </p:sp>
      <p:sp>
        <p:nvSpPr>
          <p:cNvPr id="12" name="圖片版面配置區 6"/>
          <p:cNvSpPr>
            <a:spLocks noGrp="1"/>
          </p:cNvSpPr>
          <p:nvPr>
            <p:ph type="pic" sz="quarter" idx="18"/>
          </p:nvPr>
        </p:nvSpPr>
        <p:spPr>
          <a:xfrm>
            <a:off x="2496515" y="3758254"/>
            <a:ext cx="1935163" cy="1850672"/>
          </a:xfrm>
        </p:spPr>
        <p:txBody>
          <a:bodyPr rtlCol="0">
            <a:normAutofit/>
          </a:bodyPr>
          <a:lstStyle>
            <a:lvl1pPr>
              <a:defRPr sz="1100"/>
            </a:lvl1pPr>
          </a:lstStyle>
          <a:p>
            <a:pPr lvl="0"/>
            <a:endParaRPr lang="zh-TW" altLang="en-US" noProof="0"/>
          </a:p>
        </p:txBody>
      </p:sp>
      <p:sp>
        <p:nvSpPr>
          <p:cNvPr id="13" name="圖片版面配置區 6"/>
          <p:cNvSpPr>
            <a:spLocks noGrp="1"/>
          </p:cNvSpPr>
          <p:nvPr>
            <p:ph type="pic" sz="quarter" idx="19"/>
          </p:nvPr>
        </p:nvSpPr>
        <p:spPr>
          <a:xfrm>
            <a:off x="4712337" y="3758254"/>
            <a:ext cx="1935163" cy="1850672"/>
          </a:xfrm>
        </p:spPr>
        <p:txBody>
          <a:bodyPr rtlCol="0">
            <a:normAutofit/>
          </a:bodyPr>
          <a:lstStyle>
            <a:lvl1pPr>
              <a:defRPr sz="1100"/>
            </a:lvl1pPr>
          </a:lstStyle>
          <a:p>
            <a:pPr lvl="0"/>
            <a:endParaRPr lang="zh-TW" altLang="en-US" noProof="0"/>
          </a:p>
        </p:txBody>
      </p:sp>
      <p:sp>
        <p:nvSpPr>
          <p:cNvPr id="10" name="頁尾版面配置區 3"/>
          <p:cNvSpPr>
            <a:spLocks noGrp="1"/>
          </p:cNvSpPr>
          <p:nvPr>
            <p:ph type="ftr" sz="quarter" idx="20"/>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r>
              <a:rPr lang="zh-TW" altLang="en-US"/>
              <a:t>商業簡報網 </a:t>
            </a:r>
            <a:r>
              <a:rPr lang="en-US" altLang="zh-TW"/>
              <a:t>X Matter Lab</a:t>
            </a:r>
            <a:endParaRPr lang="zh-TW" altLang="en-US"/>
          </a:p>
        </p:txBody>
      </p:sp>
      <p:sp>
        <p:nvSpPr>
          <p:cNvPr id="14" name="投影片編號版面配置區 4"/>
          <p:cNvSpPr>
            <a:spLocks noGrp="1"/>
          </p:cNvSpPr>
          <p:nvPr>
            <p:ph type="sldNum" sz="quarter" idx="21"/>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fld id="{873E8A52-2F06-48DE-B049-A8412AF223E5}" type="slidenum">
              <a:rPr lang="zh-TW" altLang="en-US"/>
              <a:pPr>
                <a:defRPr/>
              </a:pPr>
              <a:t>‹#›</a:t>
            </a:fld>
            <a:endParaRPr lang="zh-TW" altLang="en-US"/>
          </a:p>
        </p:txBody>
      </p:sp>
    </p:spTree>
    <p:extLst>
      <p:ext uri="{BB962C8B-B14F-4D97-AF65-F5344CB8AC3E}">
        <p14:creationId xmlns:p14="http://schemas.microsoft.com/office/powerpoint/2010/main" val="39251702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211038"/>
            <a:ext cx="7772400" cy="1301538"/>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777526"/>
            <a:ext cx="7772400" cy="14335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頁尾版面配置區 4"/>
          <p:cNvSpPr>
            <a:spLocks noGrp="1"/>
          </p:cNvSpPr>
          <p:nvPr>
            <p:ph type="ftr" sz="quarter" idx="10"/>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r>
              <a:rPr lang="zh-TW" altLang="en-US"/>
              <a:t>商業簡報網 </a:t>
            </a:r>
            <a:r>
              <a:rPr lang="en-US" altLang="zh-TW"/>
              <a:t>X Matter Lab</a:t>
            </a:r>
            <a:endParaRPr lang="zh-TW" altLang="en-US"/>
          </a:p>
        </p:txBody>
      </p:sp>
      <p:sp>
        <p:nvSpPr>
          <p:cNvPr id="5" name="投影片編號版面配置區 5"/>
          <p:cNvSpPr>
            <a:spLocks noGrp="1"/>
          </p:cNvSpPr>
          <p:nvPr>
            <p:ph type="sldNum" sz="quarter" idx="11"/>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fld id="{B1CD5101-F93E-45DE-9504-2E3E2147D4DD}" type="slidenum">
              <a:rPr lang="zh-TW" altLang="en-US"/>
              <a:pPr>
                <a:defRPr/>
              </a:pPr>
              <a:t>‹#›</a:t>
            </a:fld>
            <a:endParaRPr lang="zh-TW" altLang="en-US"/>
          </a:p>
        </p:txBody>
      </p:sp>
    </p:spTree>
    <p:extLst>
      <p:ext uri="{BB962C8B-B14F-4D97-AF65-F5344CB8AC3E}">
        <p14:creationId xmlns:p14="http://schemas.microsoft.com/office/powerpoint/2010/main" val="24584646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529102"/>
            <a:ext cx="4038600" cy="43248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529102"/>
            <a:ext cx="4038600" cy="43248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5"/>
          <p:cNvSpPr>
            <a:spLocks noGrp="1"/>
          </p:cNvSpPr>
          <p:nvPr>
            <p:ph type="ftr" sz="quarter" idx="10"/>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r>
              <a:rPr lang="zh-TW" altLang="en-US"/>
              <a:t>商業簡報網 </a:t>
            </a:r>
            <a:r>
              <a:rPr lang="en-US" altLang="zh-TW"/>
              <a:t>X Matter Lab</a:t>
            </a:r>
            <a:endParaRPr lang="zh-TW" altLang="en-US"/>
          </a:p>
        </p:txBody>
      </p:sp>
      <p:sp>
        <p:nvSpPr>
          <p:cNvPr id="6" name="投影片編號版面配置區 6"/>
          <p:cNvSpPr>
            <a:spLocks noGrp="1"/>
          </p:cNvSpPr>
          <p:nvPr>
            <p:ph type="sldNum" sz="quarter" idx="11"/>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fld id="{C4876825-C81B-4E48-8D03-C7E9EF7EE32C}" type="slidenum">
              <a:rPr lang="zh-TW" altLang="en-US"/>
              <a:pPr>
                <a:defRPr/>
              </a:pPr>
              <a:t>‹#›</a:t>
            </a:fld>
            <a:endParaRPr lang="zh-TW" altLang="en-US"/>
          </a:p>
        </p:txBody>
      </p:sp>
    </p:spTree>
    <p:extLst>
      <p:ext uri="{BB962C8B-B14F-4D97-AF65-F5344CB8AC3E}">
        <p14:creationId xmlns:p14="http://schemas.microsoft.com/office/powerpoint/2010/main" val="20101729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466886"/>
            <a:ext cx="4040188" cy="6113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078225"/>
            <a:ext cx="4040188" cy="37756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33" y="1466886"/>
            <a:ext cx="4041775" cy="61132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33" y="2078225"/>
            <a:ext cx="4041775" cy="37756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頁尾版面配置區 7"/>
          <p:cNvSpPr>
            <a:spLocks noGrp="1"/>
          </p:cNvSpPr>
          <p:nvPr>
            <p:ph type="ftr" sz="quarter" idx="10"/>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r>
              <a:rPr lang="zh-TW" altLang="en-US"/>
              <a:t>商業簡報網 </a:t>
            </a:r>
            <a:r>
              <a:rPr lang="en-US" altLang="zh-TW"/>
              <a:t>X Matter Lab</a:t>
            </a:r>
            <a:endParaRPr lang="zh-TW" altLang="en-US"/>
          </a:p>
        </p:txBody>
      </p:sp>
      <p:sp>
        <p:nvSpPr>
          <p:cNvPr id="8" name="投影片編號版面配置區 8"/>
          <p:cNvSpPr>
            <a:spLocks noGrp="1"/>
          </p:cNvSpPr>
          <p:nvPr>
            <p:ph type="sldNum" sz="quarter" idx="11"/>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fld id="{E44F7CF1-9A83-4709-8813-B7EE7E8D8018}" type="slidenum">
              <a:rPr lang="zh-TW" altLang="en-US"/>
              <a:pPr>
                <a:defRPr/>
              </a:pPr>
              <a:t>‹#›</a:t>
            </a:fld>
            <a:endParaRPr lang="zh-TW" altLang="en-US"/>
          </a:p>
        </p:txBody>
      </p:sp>
    </p:spTree>
    <p:extLst>
      <p:ext uri="{BB962C8B-B14F-4D97-AF65-F5344CB8AC3E}">
        <p14:creationId xmlns:p14="http://schemas.microsoft.com/office/powerpoint/2010/main" val="24248531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頁尾版面配置區 3"/>
          <p:cNvSpPr>
            <a:spLocks noGrp="1"/>
          </p:cNvSpPr>
          <p:nvPr>
            <p:ph type="ftr" sz="quarter" idx="10"/>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r>
              <a:rPr lang="zh-TW" altLang="en-US"/>
              <a:t>商業簡報網 </a:t>
            </a:r>
            <a:r>
              <a:rPr lang="en-US" altLang="zh-TW"/>
              <a:t>X Matter Lab</a:t>
            </a:r>
            <a:endParaRPr lang="zh-TW" altLang="en-US"/>
          </a:p>
        </p:txBody>
      </p:sp>
      <p:sp>
        <p:nvSpPr>
          <p:cNvPr id="4" name="投影片編號版面配置區 4"/>
          <p:cNvSpPr>
            <a:spLocks noGrp="1"/>
          </p:cNvSpPr>
          <p:nvPr>
            <p:ph type="sldNum" sz="quarter" idx="11"/>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fld id="{D64CC640-F101-4BEF-B638-70B6A590182C}" type="slidenum">
              <a:rPr lang="zh-TW" altLang="en-US"/>
              <a:pPr>
                <a:defRPr/>
              </a:pPr>
              <a:t>‹#›</a:t>
            </a:fld>
            <a:endParaRPr lang="zh-TW" altLang="en-US"/>
          </a:p>
        </p:txBody>
      </p:sp>
    </p:spTree>
    <p:extLst>
      <p:ext uri="{BB962C8B-B14F-4D97-AF65-F5344CB8AC3E}">
        <p14:creationId xmlns:p14="http://schemas.microsoft.com/office/powerpoint/2010/main" val="1021318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2"/>
          <p:cNvSpPr>
            <a:spLocks noGrp="1"/>
          </p:cNvSpPr>
          <p:nvPr>
            <p:ph type="ftr" sz="quarter" idx="10"/>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r>
              <a:rPr lang="zh-TW" altLang="en-US"/>
              <a:t>商業簡報網 </a:t>
            </a:r>
            <a:r>
              <a:rPr lang="en-US" altLang="zh-TW"/>
              <a:t>X Matter Lab</a:t>
            </a:r>
            <a:endParaRPr lang="zh-TW" altLang="en-US"/>
          </a:p>
        </p:txBody>
      </p:sp>
      <p:sp>
        <p:nvSpPr>
          <p:cNvPr id="3" name="投影片編號版面配置區 3"/>
          <p:cNvSpPr>
            <a:spLocks noGrp="1"/>
          </p:cNvSpPr>
          <p:nvPr>
            <p:ph type="sldNum" sz="quarter" idx="11"/>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fld id="{56A0EB80-D314-47CB-887D-BD1517D9CF37}" type="slidenum">
              <a:rPr lang="zh-TW" altLang="en-US"/>
              <a:pPr>
                <a:defRPr/>
              </a:pPr>
              <a:t>‹#›</a:t>
            </a:fld>
            <a:endParaRPr lang="zh-TW" altLang="en-US"/>
          </a:p>
        </p:txBody>
      </p:sp>
    </p:spTree>
    <p:extLst>
      <p:ext uri="{BB962C8B-B14F-4D97-AF65-F5344CB8AC3E}">
        <p14:creationId xmlns:p14="http://schemas.microsoft.com/office/powerpoint/2010/main" val="4079261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19" y="260917"/>
            <a:ext cx="3008313" cy="1110403"/>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60936"/>
            <a:ext cx="5111750" cy="55929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19" y="1371339"/>
            <a:ext cx="3008313" cy="448257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頁尾版面配置區 5"/>
          <p:cNvSpPr>
            <a:spLocks noGrp="1"/>
          </p:cNvSpPr>
          <p:nvPr>
            <p:ph type="ftr" sz="quarter" idx="10"/>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r>
              <a:rPr lang="zh-TW" altLang="en-US"/>
              <a:t>商業簡報網 </a:t>
            </a:r>
            <a:r>
              <a:rPr lang="en-US" altLang="zh-TW"/>
              <a:t>X Matter Lab</a:t>
            </a:r>
            <a:endParaRPr lang="zh-TW" altLang="en-US"/>
          </a:p>
        </p:txBody>
      </p:sp>
      <p:sp>
        <p:nvSpPr>
          <p:cNvPr id="6" name="投影片編號版面配置區 6"/>
          <p:cNvSpPr>
            <a:spLocks noGrp="1"/>
          </p:cNvSpPr>
          <p:nvPr>
            <p:ph type="sldNum" sz="quarter" idx="11"/>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fld id="{1EA0FB55-C9A7-4D98-B274-3649282E9D2C}" type="slidenum">
              <a:rPr lang="zh-TW" altLang="en-US"/>
              <a:pPr>
                <a:defRPr/>
              </a:pPr>
              <a:t>‹#›</a:t>
            </a:fld>
            <a:endParaRPr lang="zh-TW" altLang="en-US"/>
          </a:p>
        </p:txBody>
      </p:sp>
    </p:spTree>
    <p:extLst>
      <p:ext uri="{BB962C8B-B14F-4D97-AF65-F5344CB8AC3E}">
        <p14:creationId xmlns:p14="http://schemas.microsoft.com/office/powerpoint/2010/main" val="52357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09C5EAC8-DE03-4D04-B475-6D6037A85C08}" type="slidenum">
              <a:rPr lang="ja-JP" altLang="en-US"/>
              <a:pPr>
                <a:defRPr/>
              </a:pPr>
              <a:t>‹#›</a:t>
            </a:fld>
            <a:endParaRPr lang="en-US" altLang="ja-JP"/>
          </a:p>
        </p:txBody>
      </p:sp>
    </p:spTree>
    <p:extLst>
      <p:ext uri="{BB962C8B-B14F-4D97-AF65-F5344CB8AC3E}">
        <p14:creationId xmlns:p14="http://schemas.microsoft.com/office/powerpoint/2010/main" val="29526028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587240"/>
            <a:ext cx="5486400" cy="541550"/>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585541"/>
            <a:ext cx="5486400" cy="393192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128790"/>
            <a:ext cx="5486400" cy="76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頁尾版面配置區 5"/>
          <p:cNvSpPr>
            <a:spLocks noGrp="1"/>
          </p:cNvSpPr>
          <p:nvPr>
            <p:ph type="ftr" sz="quarter" idx="10"/>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r>
              <a:rPr lang="zh-TW" altLang="en-US"/>
              <a:t>商業簡報網 </a:t>
            </a:r>
            <a:r>
              <a:rPr lang="en-US" altLang="zh-TW"/>
              <a:t>X Matter Lab</a:t>
            </a:r>
            <a:endParaRPr lang="zh-TW" altLang="en-US"/>
          </a:p>
        </p:txBody>
      </p:sp>
      <p:sp>
        <p:nvSpPr>
          <p:cNvPr id="6" name="投影片編號版面配置區 6"/>
          <p:cNvSpPr>
            <a:spLocks noGrp="1"/>
          </p:cNvSpPr>
          <p:nvPr>
            <p:ph type="sldNum" sz="quarter" idx="11"/>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fld id="{4D4D49D9-E021-487B-BA11-B1BF9AC10342}" type="slidenum">
              <a:rPr lang="zh-TW" altLang="en-US"/>
              <a:pPr>
                <a:defRPr/>
              </a:pPr>
              <a:t>‹#›</a:t>
            </a:fld>
            <a:endParaRPr lang="zh-TW" altLang="en-US"/>
          </a:p>
        </p:txBody>
      </p:sp>
    </p:spTree>
    <p:extLst>
      <p:ext uri="{BB962C8B-B14F-4D97-AF65-F5344CB8AC3E}">
        <p14:creationId xmlns:p14="http://schemas.microsoft.com/office/powerpoint/2010/main" val="21173050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4"/>
          <p:cNvSpPr>
            <a:spLocks noGrp="1"/>
          </p:cNvSpPr>
          <p:nvPr>
            <p:ph type="ftr" sz="quarter" idx="10"/>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r>
              <a:rPr lang="zh-TW" altLang="en-US"/>
              <a:t>商業簡報網 </a:t>
            </a:r>
            <a:r>
              <a:rPr lang="en-US" altLang="zh-TW"/>
              <a:t>X Matter Lab</a:t>
            </a:r>
            <a:endParaRPr lang="zh-TW" altLang="en-US"/>
          </a:p>
        </p:txBody>
      </p:sp>
      <p:sp>
        <p:nvSpPr>
          <p:cNvPr id="5" name="投影片編號版面配置區 5"/>
          <p:cNvSpPr>
            <a:spLocks noGrp="1"/>
          </p:cNvSpPr>
          <p:nvPr>
            <p:ph type="sldNum" sz="quarter" idx="11"/>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fld id="{86642E22-0AFD-4B00-8D74-2CA12EC9222E}" type="slidenum">
              <a:rPr lang="zh-TW" altLang="en-US"/>
              <a:pPr>
                <a:defRPr/>
              </a:pPr>
              <a:t>‹#›</a:t>
            </a:fld>
            <a:endParaRPr lang="zh-TW" altLang="en-US"/>
          </a:p>
        </p:txBody>
      </p:sp>
    </p:spTree>
    <p:extLst>
      <p:ext uri="{BB962C8B-B14F-4D97-AF65-F5344CB8AC3E}">
        <p14:creationId xmlns:p14="http://schemas.microsoft.com/office/powerpoint/2010/main" val="34717038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62453"/>
            <a:ext cx="2057400" cy="559145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62453"/>
            <a:ext cx="6019800" cy="559145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頁尾版面配置區 4"/>
          <p:cNvSpPr>
            <a:spLocks noGrp="1"/>
          </p:cNvSpPr>
          <p:nvPr>
            <p:ph type="ftr" sz="quarter" idx="10"/>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r>
              <a:rPr lang="zh-TW" altLang="en-US"/>
              <a:t>商業簡報網 </a:t>
            </a:r>
            <a:r>
              <a:rPr lang="en-US" altLang="zh-TW"/>
              <a:t>X Matter Lab</a:t>
            </a:r>
            <a:endParaRPr lang="zh-TW" altLang="en-US"/>
          </a:p>
        </p:txBody>
      </p:sp>
      <p:sp>
        <p:nvSpPr>
          <p:cNvPr id="5" name="投影片編號版面配置區 5"/>
          <p:cNvSpPr>
            <a:spLocks noGrp="1"/>
          </p:cNvSpPr>
          <p:nvPr>
            <p:ph type="sldNum" sz="quarter" idx="11"/>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fld id="{084DF548-BA27-4DAA-952B-84D3E2398E06}" type="slidenum">
              <a:rPr lang="zh-TW" altLang="en-US"/>
              <a:pPr>
                <a:defRPr/>
              </a:pPr>
              <a:t>‹#›</a:t>
            </a:fld>
            <a:endParaRPr lang="zh-TW" altLang="en-US"/>
          </a:p>
        </p:txBody>
      </p:sp>
    </p:spTree>
    <p:extLst>
      <p:ext uri="{BB962C8B-B14F-4D97-AF65-F5344CB8AC3E}">
        <p14:creationId xmlns:p14="http://schemas.microsoft.com/office/powerpoint/2010/main" val="1452113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7" name="圖片版面配置區 6"/>
          <p:cNvSpPr>
            <a:spLocks noGrp="1"/>
          </p:cNvSpPr>
          <p:nvPr>
            <p:ph type="pic" sz="quarter" idx="13"/>
          </p:nvPr>
        </p:nvSpPr>
        <p:spPr>
          <a:xfrm>
            <a:off x="457201" y="1832432"/>
            <a:ext cx="1954524" cy="1548801"/>
          </a:xfrm>
        </p:spPr>
        <p:txBody>
          <a:bodyPr rtlCol="0">
            <a:normAutofit/>
          </a:bodyPr>
          <a:lstStyle/>
          <a:p>
            <a:pPr lvl="0"/>
            <a:endParaRPr lang="zh-TW" altLang="en-US" noProof="0"/>
          </a:p>
        </p:txBody>
      </p:sp>
      <p:sp>
        <p:nvSpPr>
          <p:cNvPr id="11" name="圖片版面配置區 6"/>
          <p:cNvSpPr>
            <a:spLocks noGrp="1"/>
          </p:cNvSpPr>
          <p:nvPr>
            <p:ph type="pic" sz="quarter" idx="14"/>
          </p:nvPr>
        </p:nvSpPr>
        <p:spPr>
          <a:xfrm>
            <a:off x="457201" y="4005746"/>
            <a:ext cx="1954524" cy="1548801"/>
          </a:xfrm>
        </p:spPr>
        <p:txBody>
          <a:bodyPr rtlCol="0">
            <a:normAutofit/>
          </a:bodyPr>
          <a:lstStyle/>
          <a:p>
            <a:pPr lvl="0"/>
            <a:endParaRPr lang="zh-TW" altLang="en-US" noProof="0"/>
          </a:p>
        </p:txBody>
      </p:sp>
      <p:sp>
        <p:nvSpPr>
          <p:cNvPr id="12" name="圖片版面配置區 6"/>
          <p:cNvSpPr>
            <a:spLocks noGrp="1"/>
          </p:cNvSpPr>
          <p:nvPr>
            <p:ph type="pic" sz="quarter" idx="15"/>
          </p:nvPr>
        </p:nvSpPr>
        <p:spPr>
          <a:xfrm>
            <a:off x="4598676" y="1832432"/>
            <a:ext cx="1954524" cy="1548801"/>
          </a:xfrm>
        </p:spPr>
        <p:txBody>
          <a:bodyPr rtlCol="0">
            <a:normAutofit/>
          </a:bodyPr>
          <a:lstStyle/>
          <a:p>
            <a:pPr lvl="0"/>
            <a:endParaRPr lang="zh-TW" altLang="en-US" noProof="0"/>
          </a:p>
        </p:txBody>
      </p:sp>
      <p:sp>
        <p:nvSpPr>
          <p:cNvPr id="13" name="圖片版面配置區 6"/>
          <p:cNvSpPr>
            <a:spLocks noGrp="1"/>
          </p:cNvSpPr>
          <p:nvPr>
            <p:ph type="pic" sz="quarter" idx="16"/>
          </p:nvPr>
        </p:nvSpPr>
        <p:spPr>
          <a:xfrm>
            <a:off x="4598676" y="4005746"/>
            <a:ext cx="1954524" cy="1548801"/>
          </a:xfrm>
        </p:spPr>
        <p:txBody>
          <a:bodyPr rtlCol="0">
            <a:normAutofit/>
          </a:bodyPr>
          <a:lstStyle/>
          <a:p>
            <a:pPr lvl="0"/>
            <a:endParaRPr lang="zh-TW" altLang="en-US" noProof="0"/>
          </a:p>
        </p:txBody>
      </p:sp>
      <p:sp>
        <p:nvSpPr>
          <p:cNvPr id="10" name="圖片版面配置區 6"/>
          <p:cNvSpPr>
            <a:spLocks noGrp="1"/>
          </p:cNvSpPr>
          <p:nvPr>
            <p:ph type="pic" sz="quarter" idx="17"/>
          </p:nvPr>
        </p:nvSpPr>
        <p:spPr>
          <a:xfrm>
            <a:off x="2547258" y="1832432"/>
            <a:ext cx="1954524" cy="1548801"/>
          </a:xfrm>
        </p:spPr>
        <p:txBody>
          <a:bodyPr rtlCol="0">
            <a:normAutofit/>
          </a:bodyPr>
          <a:lstStyle/>
          <a:p>
            <a:pPr lvl="0"/>
            <a:endParaRPr lang="zh-TW" altLang="en-US" noProof="0"/>
          </a:p>
        </p:txBody>
      </p:sp>
      <p:sp>
        <p:nvSpPr>
          <p:cNvPr id="14" name="圖片版面配置區 6"/>
          <p:cNvSpPr>
            <a:spLocks noGrp="1"/>
          </p:cNvSpPr>
          <p:nvPr>
            <p:ph type="pic" sz="quarter" idx="18"/>
          </p:nvPr>
        </p:nvSpPr>
        <p:spPr>
          <a:xfrm>
            <a:off x="2547258" y="4005746"/>
            <a:ext cx="1954524" cy="1548801"/>
          </a:xfrm>
        </p:spPr>
        <p:txBody>
          <a:bodyPr rtlCol="0">
            <a:normAutofit/>
          </a:bodyPr>
          <a:lstStyle/>
          <a:p>
            <a:pPr lvl="0"/>
            <a:endParaRPr lang="zh-TW" altLang="en-US" noProof="0"/>
          </a:p>
        </p:txBody>
      </p:sp>
      <p:sp>
        <p:nvSpPr>
          <p:cNvPr id="15" name="圖片版面配置區 6"/>
          <p:cNvSpPr>
            <a:spLocks noGrp="1"/>
          </p:cNvSpPr>
          <p:nvPr>
            <p:ph type="pic" sz="quarter" idx="19"/>
          </p:nvPr>
        </p:nvSpPr>
        <p:spPr>
          <a:xfrm>
            <a:off x="6688733" y="1832432"/>
            <a:ext cx="1954524" cy="1548801"/>
          </a:xfrm>
        </p:spPr>
        <p:txBody>
          <a:bodyPr rtlCol="0">
            <a:normAutofit/>
          </a:bodyPr>
          <a:lstStyle/>
          <a:p>
            <a:pPr lvl="0"/>
            <a:endParaRPr lang="zh-TW" altLang="en-US" noProof="0"/>
          </a:p>
        </p:txBody>
      </p:sp>
      <p:sp>
        <p:nvSpPr>
          <p:cNvPr id="16" name="圖片版面配置區 6"/>
          <p:cNvSpPr>
            <a:spLocks noGrp="1"/>
          </p:cNvSpPr>
          <p:nvPr>
            <p:ph type="pic" sz="quarter" idx="20"/>
          </p:nvPr>
        </p:nvSpPr>
        <p:spPr>
          <a:xfrm>
            <a:off x="6688733" y="4005746"/>
            <a:ext cx="1954524" cy="1548801"/>
          </a:xfrm>
        </p:spPr>
        <p:txBody>
          <a:bodyPr rtlCol="0">
            <a:normAutofit/>
          </a:bodyPr>
          <a:lstStyle/>
          <a:p>
            <a:pPr lvl="0"/>
            <a:endParaRPr lang="zh-TW" altLang="en-US" noProof="0"/>
          </a:p>
        </p:txBody>
      </p:sp>
      <p:sp>
        <p:nvSpPr>
          <p:cNvPr id="17" name="圖片版面配置區 6"/>
          <p:cNvSpPr>
            <a:spLocks noGrp="1"/>
          </p:cNvSpPr>
          <p:nvPr>
            <p:ph type="pic" sz="quarter" idx="21"/>
          </p:nvPr>
        </p:nvSpPr>
        <p:spPr>
          <a:xfrm>
            <a:off x="8764276" y="1832432"/>
            <a:ext cx="1954524" cy="1548801"/>
          </a:xfrm>
        </p:spPr>
        <p:txBody>
          <a:bodyPr rtlCol="0">
            <a:normAutofit/>
          </a:bodyPr>
          <a:lstStyle/>
          <a:p>
            <a:pPr lvl="0"/>
            <a:endParaRPr lang="zh-TW" altLang="en-US" noProof="0"/>
          </a:p>
        </p:txBody>
      </p:sp>
      <p:sp>
        <p:nvSpPr>
          <p:cNvPr id="18" name="圖片版面配置區 6"/>
          <p:cNvSpPr>
            <a:spLocks noGrp="1"/>
          </p:cNvSpPr>
          <p:nvPr>
            <p:ph type="pic" sz="quarter" idx="22"/>
          </p:nvPr>
        </p:nvSpPr>
        <p:spPr>
          <a:xfrm>
            <a:off x="8764276" y="4005746"/>
            <a:ext cx="1954524" cy="1548801"/>
          </a:xfrm>
        </p:spPr>
        <p:txBody>
          <a:bodyPr rtlCol="0">
            <a:normAutofit/>
          </a:bodyPr>
          <a:lstStyle/>
          <a:p>
            <a:pPr lvl="0"/>
            <a:endParaRPr lang="zh-TW" altLang="en-US" noProof="0"/>
          </a:p>
        </p:txBody>
      </p:sp>
      <p:sp>
        <p:nvSpPr>
          <p:cNvPr id="19" name="頁尾版面配置區 3"/>
          <p:cNvSpPr>
            <a:spLocks noGrp="1"/>
          </p:cNvSpPr>
          <p:nvPr>
            <p:ph type="ftr" sz="quarter" idx="23"/>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r>
              <a:rPr lang="zh-TW" altLang="en-US"/>
              <a:t>商業簡報網 </a:t>
            </a:r>
            <a:r>
              <a:rPr lang="en-US" altLang="zh-TW"/>
              <a:t>X Matter Lab</a:t>
            </a:r>
            <a:endParaRPr lang="zh-TW" altLang="en-US"/>
          </a:p>
        </p:txBody>
      </p:sp>
      <p:sp>
        <p:nvSpPr>
          <p:cNvPr id="20" name="投影片編號版面配置區 4"/>
          <p:cNvSpPr>
            <a:spLocks noGrp="1"/>
          </p:cNvSpPr>
          <p:nvPr>
            <p:ph type="sldNum" sz="quarter" idx="24"/>
          </p:nvPr>
        </p:nvSpPr>
        <p:spPr/>
        <p:txBody>
          <a:bodyPr/>
          <a:lstStyle>
            <a:lvl1pPr fontAlgn="base">
              <a:spcBef>
                <a:spcPct val="0"/>
              </a:spcBef>
              <a:spcAft>
                <a:spcPct val="0"/>
              </a:spcAft>
              <a:defRPr kumimoji="1">
                <a:latin typeface="Arial" pitchFamily="34" charset="0"/>
                <a:ea typeface="標楷體" pitchFamily="65" charset="-120"/>
              </a:defRPr>
            </a:lvl1pPr>
          </a:lstStyle>
          <a:p>
            <a:pPr>
              <a:defRPr/>
            </a:pPr>
            <a:fld id="{155E518D-FA38-4684-AD72-3A3EC209EFBC}" type="slidenum">
              <a:rPr lang="zh-TW" altLang="en-US"/>
              <a:pPr>
                <a:defRPr/>
              </a:pPr>
              <a:t>‹#›</a:t>
            </a:fld>
            <a:endParaRPr lang="zh-TW" altLang="en-US"/>
          </a:p>
        </p:txBody>
      </p:sp>
    </p:spTree>
    <p:extLst>
      <p:ext uri="{BB962C8B-B14F-4D97-AF65-F5344CB8AC3E}">
        <p14:creationId xmlns:p14="http://schemas.microsoft.com/office/powerpoint/2010/main" val="12568778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035760"/>
            <a:ext cx="7772400" cy="140469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713487"/>
            <a:ext cx="6400800" cy="167470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27275CB-9E2E-4B0B-BCE6-9222E6D61FD0}" type="datetimeFigureOut">
              <a:rPr lang="zh-TW" altLang="en-US">
                <a:solidFill>
                  <a:prstClr val="black">
                    <a:tint val="75000"/>
                  </a:prstClr>
                </a:solidFill>
              </a:rPr>
              <a:pPr>
                <a:defRPr/>
              </a:pPr>
              <a:t>2018/3/7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4A1E810-DFAF-4877-9A15-FB4606D5604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014704520"/>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49195"/>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12" name="矩形 14"/>
          <p:cNvSpPr/>
          <p:nvPr userDrawn="1"/>
        </p:nvSpPr>
        <p:spPr>
          <a:xfrm>
            <a:off x="4909668" y="18495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預算新增計畫</a:t>
            </a:r>
          </a:p>
        </p:txBody>
      </p:sp>
      <p:sp>
        <p:nvSpPr>
          <p:cNvPr id="13" name="矩形 16"/>
          <p:cNvSpPr/>
          <p:nvPr userDrawn="1"/>
        </p:nvSpPr>
        <p:spPr>
          <a:xfrm>
            <a:off x="3397333" y="161978"/>
            <a:ext cx="147773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歲出編列情形</a:t>
            </a:r>
          </a:p>
        </p:txBody>
      </p:sp>
      <p:sp>
        <p:nvSpPr>
          <p:cNvPr id="14" name="矩形 17"/>
          <p:cNvSpPr/>
          <p:nvPr userDrawn="1"/>
        </p:nvSpPr>
        <p:spPr>
          <a:xfrm>
            <a:off x="6425351" y="179621"/>
            <a:ext cx="144244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議員關切主題</a:t>
            </a:r>
          </a:p>
        </p:txBody>
      </p:sp>
      <p:sp>
        <p:nvSpPr>
          <p:cNvPr id="15" name="矩形 18"/>
          <p:cNvSpPr/>
          <p:nvPr userDrawn="1"/>
        </p:nvSpPr>
        <p:spPr>
          <a:xfrm>
            <a:off x="7939492" y="179351"/>
            <a:ext cx="1204547"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注意事項</a:t>
            </a:r>
          </a:p>
        </p:txBody>
      </p:sp>
      <p:sp>
        <p:nvSpPr>
          <p:cNvPr id="16" name="矩形 15"/>
          <p:cNvSpPr/>
          <p:nvPr userDrawn="1"/>
        </p:nvSpPr>
        <p:spPr>
          <a:xfrm>
            <a:off x="1827271" y="161978"/>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歲入編列情形</a:t>
            </a:r>
          </a:p>
        </p:txBody>
      </p:sp>
      <p:sp>
        <p:nvSpPr>
          <p:cNvPr id="17" name="矩形 15"/>
          <p:cNvSpPr/>
          <p:nvPr userDrawn="1"/>
        </p:nvSpPr>
        <p:spPr>
          <a:xfrm>
            <a:off x="29902" y="161978"/>
            <a:ext cx="172819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預算籌編過程</a:t>
            </a:r>
          </a:p>
        </p:txBody>
      </p:sp>
    </p:spTree>
    <p:extLst>
      <p:ext uri="{BB962C8B-B14F-4D97-AF65-F5344CB8AC3E}">
        <p14:creationId xmlns:p14="http://schemas.microsoft.com/office/powerpoint/2010/main" val="2044100914"/>
      </p:ext>
    </p:extLst>
  </p:cSld>
  <p:clrMapOvr>
    <a:masterClrMapping/>
  </p:clrMapOvr>
  <p:transition spd="med">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6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49195"/>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12" name="矩形 14"/>
          <p:cNvSpPr/>
          <p:nvPr userDrawn="1"/>
        </p:nvSpPr>
        <p:spPr>
          <a:xfrm>
            <a:off x="4909668" y="18495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預算新增計畫</a:t>
            </a:r>
          </a:p>
        </p:txBody>
      </p:sp>
      <p:sp>
        <p:nvSpPr>
          <p:cNvPr id="13" name="矩形 16"/>
          <p:cNvSpPr/>
          <p:nvPr userDrawn="1"/>
        </p:nvSpPr>
        <p:spPr>
          <a:xfrm>
            <a:off x="3397333" y="161978"/>
            <a:ext cx="147773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歲出編列情形</a:t>
            </a:r>
          </a:p>
        </p:txBody>
      </p:sp>
      <p:sp>
        <p:nvSpPr>
          <p:cNvPr id="14" name="矩形 17"/>
          <p:cNvSpPr/>
          <p:nvPr userDrawn="1"/>
        </p:nvSpPr>
        <p:spPr>
          <a:xfrm>
            <a:off x="6425351" y="179621"/>
            <a:ext cx="144244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議員關切主題</a:t>
            </a:r>
          </a:p>
        </p:txBody>
      </p:sp>
      <p:sp>
        <p:nvSpPr>
          <p:cNvPr id="15" name="矩形 18"/>
          <p:cNvSpPr/>
          <p:nvPr userDrawn="1"/>
        </p:nvSpPr>
        <p:spPr>
          <a:xfrm>
            <a:off x="7939492" y="179351"/>
            <a:ext cx="1204547"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注意事項</a:t>
            </a:r>
          </a:p>
        </p:txBody>
      </p:sp>
      <p:sp>
        <p:nvSpPr>
          <p:cNvPr id="16" name="矩形 15"/>
          <p:cNvSpPr/>
          <p:nvPr userDrawn="1"/>
        </p:nvSpPr>
        <p:spPr>
          <a:xfrm>
            <a:off x="1827271" y="161978"/>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歲入編列情形</a:t>
            </a:r>
          </a:p>
        </p:txBody>
      </p:sp>
      <p:sp>
        <p:nvSpPr>
          <p:cNvPr id="17" name="矩形 15"/>
          <p:cNvSpPr/>
          <p:nvPr userDrawn="1"/>
        </p:nvSpPr>
        <p:spPr>
          <a:xfrm>
            <a:off x="29902" y="161978"/>
            <a:ext cx="172819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預算籌編過程</a:t>
            </a:r>
          </a:p>
        </p:txBody>
      </p:sp>
      <p:sp>
        <p:nvSpPr>
          <p:cNvPr id="18" name="文字方塊 19"/>
          <p:cNvSpPr txBox="1"/>
          <p:nvPr userDrawn="1"/>
        </p:nvSpPr>
        <p:spPr>
          <a:xfrm>
            <a:off x="250825" y="1007611"/>
            <a:ext cx="8713788" cy="369332"/>
          </a:xfrm>
          <a:prstGeom prst="rect">
            <a:avLst/>
          </a:prstGeom>
          <a:noFill/>
        </p:spPr>
        <p:txBody>
          <a:bodyPr wrap="square">
            <a:spAutoFit/>
          </a:bodyPr>
          <a:lstStyle/>
          <a:p>
            <a:pPr fontAlgn="auto">
              <a:spcBef>
                <a:spcPts val="0"/>
              </a:spcBef>
              <a:spcAft>
                <a:spcPts val="0"/>
              </a:spcAft>
              <a:defRPr/>
            </a:pP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市府核定基本額度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競爭型計畫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核定超勤加班費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市府新增計畫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中央計畫型補助款</a:t>
            </a:r>
            <a:r>
              <a:rPr kumimoji="0" lang="en-US" altLang="zh-TW" sz="1800" dirty="0">
                <a:solidFill>
                  <a:prstClr val="black">
                    <a:lumMod val="50000"/>
                    <a:lumOff val="50000"/>
                  </a:prstClr>
                </a:solidFill>
                <a:latin typeface="微軟正黑體" pitchFamily="34" charset="-120"/>
                <a:ea typeface="微軟正黑體" pitchFamily="34" charset="-120"/>
              </a:rPr>
              <a:t>|</a:t>
            </a:r>
            <a:endParaRPr kumimoji="0" lang="zh-TW" altLang="en-US"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076171955"/>
      </p:ext>
    </p:extLst>
  </p:cSld>
  <p:clrMapOvr>
    <a:masterClrMapping/>
  </p:clrMapOvr>
  <p:transition spd="med">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5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49195"/>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12" name="矩形 14"/>
          <p:cNvSpPr/>
          <p:nvPr userDrawn="1"/>
        </p:nvSpPr>
        <p:spPr>
          <a:xfrm>
            <a:off x="4909668" y="18495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預算新增計畫</a:t>
            </a:r>
          </a:p>
        </p:txBody>
      </p:sp>
      <p:sp>
        <p:nvSpPr>
          <p:cNvPr id="13" name="矩形 16"/>
          <p:cNvSpPr/>
          <p:nvPr userDrawn="1"/>
        </p:nvSpPr>
        <p:spPr>
          <a:xfrm>
            <a:off x="3397333" y="161978"/>
            <a:ext cx="147773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歲出編列情形</a:t>
            </a:r>
          </a:p>
        </p:txBody>
      </p:sp>
      <p:sp>
        <p:nvSpPr>
          <p:cNvPr id="14" name="矩形 17"/>
          <p:cNvSpPr/>
          <p:nvPr userDrawn="1"/>
        </p:nvSpPr>
        <p:spPr>
          <a:xfrm>
            <a:off x="6425351" y="179621"/>
            <a:ext cx="144244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議員關切主題</a:t>
            </a:r>
          </a:p>
        </p:txBody>
      </p:sp>
      <p:sp>
        <p:nvSpPr>
          <p:cNvPr id="15" name="矩形 18"/>
          <p:cNvSpPr/>
          <p:nvPr userDrawn="1"/>
        </p:nvSpPr>
        <p:spPr>
          <a:xfrm>
            <a:off x="7939492" y="179351"/>
            <a:ext cx="1204547"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注意事項</a:t>
            </a:r>
          </a:p>
        </p:txBody>
      </p:sp>
      <p:sp>
        <p:nvSpPr>
          <p:cNvPr id="16" name="矩形 15"/>
          <p:cNvSpPr/>
          <p:nvPr userDrawn="1"/>
        </p:nvSpPr>
        <p:spPr>
          <a:xfrm>
            <a:off x="1827271" y="161978"/>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歲入編列情形</a:t>
            </a:r>
          </a:p>
        </p:txBody>
      </p:sp>
      <p:sp>
        <p:nvSpPr>
          <p:cNvPr id="17" name="矩形 15"/>
          <p:cNvSpPr/>
          <p:nvPr userDrawn="1"/>
        </p:nvSpPr>
        <p:spPr>
          <a:xfrm>
            <a:off x="29902" y="161978"/>
            <a:ext cx="172819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預算籌編過程</a:t>
            </a:r>
          </a:p>
        </p:txBody>
      </p:sp>
      <p:sp>
        <p:nvSpPr>
          <p:cNvPr id="18" name="文字方塊 19"/>
          <p:cNvSpPr txBox="1"/>
          <p:nvPr userDrawn="1"/>
        </p:nvSpPr>
        <p:spPr>
          <a:xfrm>
            <a:off x="125425" y="1022425"/>
            <a:ext cx="8893175" cy="369332"/>
          </a:xfrm>
          <a:prstGeom prst="rect">
            <a:avLst/>
          </a:prstGeom>
          <a:noFill/>
        </p:spPr>
        <p:txBody>
          <a:bodyPr wrap="square">
            <a:spAutoFit/>
          </a:bodyPr>
          <a:lstStyle/>
          <a:p>
            <a:pPr fontAlgn="auto">
              <a:spcBef>
                <a:spcPts val="0"/>
              </a:spcBef>
              <a:spcAft>
                <a:spcPts val="0"/>
              </a:spcAft>
              <a:defRPr/>
            </a:pPr>
            <a:r>
              <a:rPr kumimoji="0" lang="en-US" altLang="zh-TW" sz="1800" dirty="0">
                <a:solidFill>
                  <a:prstClr val="white">
                    <a:lumMod val="50000"/>
                  </a:prstClr>
                </a:solidFill>
                <a:latin typeface="微軟正黑體" pitchFamily="34" charset="-120"/>
                <a:ea typeface="微軟正黑體" pitchFamily="34" charset="-120"/>
              </a:rPr>
              <a:t>|</a:t>
            </a:r>
            <a:r>
              <a:rPr kumimoji="0" lang="zh-TW" altLang="en-US" sz="1800" dirty="0">
                <a:solidFill>
                  <a:prstClr val="white">
                    <a:lumMod val="50000"/>
                  </a:prstClr>
                </a:solidFill>
                <a:latin typeface="微軟正黑體" pitchFamily="34" charset="-120"/>
                <a:ea typeface="微軟正黑體" pitchFamily="34" charset="-120"/>
              </a:rPr>
              <a:t>市府核定基本額度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C11F2"/>
                </a:solidFill>
                <a:latin typeface="微軟正黑體" pitchFamily="34" charset="-120"/>
                <a:ea typeface="微軟正黑體" pitchFamily="34" charset="-120"/>
              </a:rPr>
              <a:t>競爭型計畫 </a:t>
            </a:r>
            <a:r>
              <a:rPr kumimoji="0" lang="en-US" altLang="zh-TW" sz="1800" dirty="0">
                <a:solidFill>
                  <a:srgbClr val="0C11F2"/>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核定超勤加班費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市府新增計畫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中央計畫型補助款</a:t>
            </a:r>
            <a:r>
              <a:rPr kumimoji="0" lang="en-US" altLang="zh-TW" sz="1800" dirty="0">
                <a:solidFill>
                  <a:prstClr val="black">
                    <a:lumMod val="50000"/>
                    <a:lumOff val="50000"/>
                  </a:prstClr>
                </a:solidFill>
                <a:latin typeface="微軟正黑體" pitchFamily="34" charset="-120"/>
                <a:ea typeface="微軟正黑體" pitchFamily="34" charset="-120"/>
              </a:rPr>
              <a:t> |</a:t>
            </a:r>
            <a:endParaRPr kumimoji="0" lang="zh-TW" altLang="en-US"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4093328127"/>
      </p:ext>
    </p:extLst>
  </p:cSld>
  <p:clrMapOvr>
    <a:masterClrMapping/>
  </p:clrMapOvr>
  <p:transition spd="med">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3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49195"/>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12" name="矩形 14"/>
          <p:cNvSpPr/>
          <p:nvPr userDrawn="1"/>
        </p:nvSpPr>
        <p:spPr>
          <a:xfrm>
            <a:off x="4909668" y="18495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預算新增計畫</a:t>
            </a:r>
          </a:p>
        </p:txBody>
      </p:sp>
      <p:sp>
        <p:nvSpPr>
          <p:cNvPr id="13" name="矩形 16"/>
          <p:cNvSpPr/>
          <p:nvPr userDrawn="1"/>
        </p:nvSpPr>
        <p:spPr>
          <a:xfrm>
            <a:off x="3397333" y="161978"/>
            <a:ext cx="147773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歲出編列情形</a:t>
            </a:r>
          </a:p>
        </p:txBody>
      </p:sp>
      <p:sp>
        <p:nvSpPr>
          <p:cNvPr id="14" name="矩形 17"/>
          <p:cNvSpPr/>
          <p:nvPr userDrawn="1"/>
        </p:nvSpPr>
        <p:spPr>
          <a:xfrm>
            <a:off x="6425351" y="179621"/>
            <a:ext cx="144244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議員關切主題</a:t>
            </a:r>
          </a:p>
        </p:txBody>
      </p:sp>
      <p:sp>
        <p:nvSpPr>
          <p:cNvPr id="15" name="矩形 18"/>
          <p:cNvSpPr/>
          <p:nvPr userDrawn="1"/>
        </p:nvSpPr>
        <p:spPr>
          <a:xfrm>
            <a:off x="7939492" y="179351"/>
            <a:ext cx="1204547"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注意事項</a:t>
            </a:r>
          </a:p>
        </p:txBody>
      </p:sp>
      <p:sp>
        <p:nvSpPr>
          <p:cNvPr id="16" name="矩形 15"/>
          <p:cNvSpPr/>
          <p:nvPr userDrawn="1"/>
        </p:nvSpPr>
        <p:spPr>
          <a:xfrm>
            <a:off x="1827271" y="161978"/>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歲入編列情形</a:t>
            </a:r>
          </a:p>
        </p:txBody>
      </p:sp>
      <p:sp>
        <p:nvSpPr>
          <p:cNvPr id="17" name="矩形 15"/>
          <p:cNvSpPr/>
          <p:nvPr userDrawn="1"/>
        </p:nvSpPr>
        <p:spPr>
          <a:xfrm>
            <a:off x="29902" y="161978"/>
            <a:ext cx="172819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預算籌編過程</a:t>
            </a:r>
          </a:p>
        </p:txBody>
      </p:sp>
      <p:sp>
        <p:nvSpPr>
          <p:cNvPr id="18" name="文字方塊 19"/>
          <p:cNvSpPr txBox="1"/>
          <p:nvPr userDrawn="1"/>
        </p:nvSpPr>
        <p:spPr>
          <a:xfrm>
            <a:off x="125425" y="1022425"/>
            <a:ext cx="8893175" cy="369332"/>
          </a:xfrm>
          <a:prstGeom prst="rect">
            <a:avLst/>
          </a:prstGeom>
          <a:noFill/>
        </p:spPr>
        <p:txBody>
          <a:bodyPr wrap="square">
            <a:spAutoFit/>
          </a:bodyPr>
          <a:lstStyle/>
          <a:p>
            <a:pPr fontAlgn="auto">
              <a:spcBef>
                <a:spcPts val="0"/>
              </a:spcBef>
              <a:spcAft>
                <a:spcPts val="0"/>
              </a:spcAft>
              <a:defRPr/>
            </a:pPr>
            <a:r>
              <a:rPr kumimoji="0" lang="en-US" altLang="zh-TW" sz="1800" dirty="0">
                <a:solidFill>
                  <a:prstClr val="white">
                    <a:lumMod val="50000"/>
                  </a:prstClr>
                </a:solidFill>
                <a:latin typeface="微軟正黑體" pitchFamily="34" charset="-120"/>
                <a:ea typeface="微軟正黑體" pitchFamily="34" charset="-120"/>
              </a:rPr>
              <a:t>|</a:t>
            </a:r>
            <a:r>
              <a:rPr kumimoji="0" lang="zh-TW" altLang="en-US" sz="1800" dirty="0">
                <a:solidFill>
                  <a:prstClr val="white">
                    <a:lumMod val="50000"/>
                  </a:prstClr>
                </a:solidFill>
                <a:latin typeface="微軟正黑體" pitchFamily="34" charset="-120"/>
                <a:ea typeface="微軟正黑體" pitchFamily="34" charset="-120"/>
              </a:rPr>
              <a:t>市府核定基本額度 </a:t>
            </a:r>
            <a:r>
              <a:rPr kumimoji="0" lang="en-US" altLang="zh-TW" sz="1800" dirty="0">
                <a:solidFill>
                  <a:prstClr val="white">
                    <a:lumMod val="50000"/>
                  </a:prstClr>
                </a:solidFill>
                <a:latin typeface="微軟正黑體" pitchFamily="34" charset="-120"/>
                <a:ea typeface="微軟正黑體" pitchFamily="34" charset="-120"/>
              </a:rPr>
              <a:t>|</a:t>
            </a:r>
            <a:r>
              <a:rPr kumimoji="0" lang="zh-TW" altLang="en-US" sz="1800" dirty="0">
                <a:solidFill>
                  <a:prstClr val="white">
                    <a:lumMod val="50000"/>
                  </a:prstClr>
                </a:solidFill>
                <a:latin typeface="微軟正黑體" pitchFamily="34" charset="-120"/>
                <a:ea typeface="微軟正黑體" pitchFamily="34" charset="-120"/>
              </a:rPr>
              <a:t>競爭型計畫 </a:t>
            </a:r>
            <a:r>
              <a:rPr kumimoji="0" lang="en-US" altLang="zh-TW" sz="1800" dirty="0">
                <a:solidFill>
                  <a:srgbClr val="0C11F2"/>
                </a:solidFill>
                <a:latin typeface="微軟正黑體" pitchFamily="34" charset="-120"/>
                <a:ea typeface="微軟正黑體" pitchFamily="34" charset="-120"/>
              </a:rPr>
              <a:t>|</a:t>
            </a:r>
            <a:r>
              <a:rPr kumimoji="0" lang="zh-TW" altLang="en-US" sz="1800" dirty="0">
                <a:solidFill>
                  <a:srgbClr val="0C11F2"/>
                </a:solidFill>
                <a:latin typeface="微軟正黑體" pitchFamily="34" charset="-120"/>
                <a:ea typeface="微軟正黑體" pitchFamily="34" charset="-120"/>
              </a:rPr>
              <a:t>核定超勤加班費 </a:t>
            </a:r>
            <a:r>
              <a:rPr kumimoji="0" lang="en-US" altLang="zh-TW" sz="1800" dirty="0">
                <a:solidFill>
                  <a:srgbClr val="0C11F2"/>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市府新增計畫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中央計畫型補助款</a:t>
            </a:r>
            <a:r>
              <a:rPr kumimoji="0" lang="en-US" altLang="zh-TW" sz="1800" dirty="0">
                <a:solidFill>
                  <a:prstClr val="black">
                    <a:lumMod val="50000"/>
                    <a:lumOff val="50000"/>
                  </a:prstClr>
                </a:solidFill>
                <a:latin typeface="微軟正黑體" pitchFamily="34" charset="-120"/>
                <a:ea typeface="微軟正黑體" pitchFamily="34" charset="-120"/>
              </a:rPr>
              <a:t> |</a:t>
            </a:r>
            <a:endParaRPr kumimoji="0" lang="zh-TW" altLang="en-US"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540185051"/>
      </p:ext>
    </p:extLst>
  </p:cSld>
  <p:clrMapOvr>
    <a:masterClrMapping/>
  </p:clrMapOvr>
  <p:transition spd="med">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4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49195"/>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12" name="矩形 14"/>
          <p:cNvSpPr/>
          <p:nvPr userDrawn="1"/>
        </p:nvSpPr>
        <p:spPr>
          <a:xfrm>
            <a:off x="4909668" y="18495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預算新增計畫</a:t>
            </a:r>
          </a:p>
        </p:txBody>
      </p:sp>
      <p:sp>
        <p:nvSpPr>
          <p:cNvPr id="13" name="矩形 16"/>
          <p:cNvSpPr/>
          <p:nvPr userDrawn="1"/>
        </p:nvSpPr>
        <p:spPr>
          <a:xfrm>
            <a:off x="3397333" y="161978"/>
            <a:ext cx="147773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歲出編列情形</a:t>
            </a:r>
          </a:p>
        </p:txBody>
      </p:sp>
      <p:sp>
        <p:nvSpPr>
          <p:cNvPr id="14" name="矩形 17"/>
          <p:cNvSpPr/>
          <p:nvPr userDrawn="1"/>
        </p:nvSpPr>
        <p:spPr>
          <a:xfrm>
            <a:off x="6425351" y="179621"/>
            <a:ext cx="144244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議員關切主題</a:t>
            </a:r>
          </a:p>
        </p:txBody>
      </p:sp>
      <p:sp>
        <p:nvSpPr>
          <p:cNvPr id="15" name="矩形 18"/>
          <p:cNvSpPr/>
          <p:nvPr userDrawn="1"/>
        </p:nvSpPr>
        <p:spPr>
          <a:xfrm>
            <a:off x="7939492" y="179351"/>
            <a:ext cx="1325245"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6" name="矩形 15"/>
          <p:cNvSpPr/>
          <p:nvPr userDrawn="1"/>
        </p:nvSpPr>
        <p:spPr>
          <a:xfrm>
            <a:off x="1827271" y="161978"/>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歲入編列情形</a:t>
            </a:r>
          </a:p>
        </p:txBody>
      </p:sp>
      <p:sp>
        <p:nvSpPr>
          <p:cNvPr id="17" name="矩形 15"/>
          <p:cNvSpPr/>
          <p:nvPr userDrawn="1"/>
        </p:nvSpPr>
        <p:spPr>
          <a:xfrm>
            <a:off x="29902" y="161978"/>
            <a:ext cx="172819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預算籌編過程</a:t>
            </a:r>
          </a:p>
        </p:txBody>
      </p:sp>
      <p:sp>
        <p:nvSpPr>
          <p:cNvPr id="18" name="文字方塊 19"/>
          <p:cNvSpPr txBox="1"/>
          <p:nvPr userDrawn="1"/>
        </p:nvSpPr>
        <p:spPr>
          <a:xfrm>
            <a:off x="125425" y="1022425"/>
            <a:ext cx="8893175" cy="369332"/>
          </a:xfrm>
          <a:prstGeom prst="rect">
            <a:avLst/>
          </a:prstGeom>
          <a:noFill/>
        </p:spPr>
        <p:txBody>
          <a:bodyPr wrap="square">
            <a:spAutoFit/>
          </a:bodyPr>
          <a:lstStyle/>
          <a:p>
            <a:pPr fontAlgn="auto">
              <a:spcBef>
                <a:spcPts val="0"/>
              </a:spcBef>
              <a:spcAft>
                <a:spcPts val="0"/>
              </a:spcAft>
              <a:defRPr/>
            </a:pPr>
            <a:r>
              <a:rPr kumimoji="0" lang="en-US" altLang="zh-TW" sz="1800" dirty="0">
                <a:solidFill>
                  <a:prstClr val="white">
                    <a:lumMod val="50000"/>
                  </a:prstClr>
                </a:solidFill>
                <a:latin typeface="微軟正黑體" pitchFamily="34" charset="-120"/>
                <a:ea typeface="微軟正黑體" pitchFamily="34" charset="-120"/>
              </a:rPr>
              <a:t>|</a:t>
            </a:r>
            <a:r>
              <a:rPr kumimoji="0" lang="zh-TW" altLang="en-US" sz="1800" dirty="0">
                <a:solidFill>
                  <a:prstClr val="white">
                    <a:lumMod val="50000"/>
                  </a:prstClr>
                </a:solidFill>
                <a:latin typeface="微軟正黑體" pitchFamily="34" charset="-120"/>
                <a:ea typeface="微軟正黑體" pitchFamily="34" charset="-120"/>
              </a:rPr>
              <a:t>市府核定基本額度 </a:t>
            </a:r>
            <a:r>
              <a:rPr kumimoji="0" lang="en-US" altLang="zh-TW" sz="1800" dirty="0">
                <a:solidFill>
                  <a:prstClr val="white">
                    <a:lumMod val="50000"/>
                  </a:prstClr>
                </a:solidFill>
                <a:latin typeface="微軟正黑體" pitchFamily="34" charset="-120"/>
                <a:ea typeface="微軟正黑體" pitchFamily="34" charset="-120"/>
              </a:rPr>
              <a:t>|</a:t>
            </a:r>
            <a:r>
              <a:rPr kumimoji="0" lang="zh-TW" altLang="en-US" sz="1800" dirty="0">
                <a:solidFill>
                  <a:prstClr val="white">
                    <a:lumMod val="50000"/>
                  </a:prstClr>
                </a:solidFill>
                <a:latin typeface="微軟正黑體" pitchFamily="34" charset="-120"/>
                <a:ea typeface="微軟正黑體" pitchFamily="34" charset="-120"/>
              </a:rPr>
              <a:t>競爭型計畫 </a:t>
            </a:r>
            <a:r>
              <a:rPr kumimoji="0" lang="en-US" altLang="zh-TW" sz="1800" dirty="0">
                <a:solidFill>
                  <a:prstClr val="white">
                    <a:lumMod val="50000"/>
                  </a:prstClr>
                </a:solidFill>
                <a:latin typeface="微軟正黑體" pitchFamily="34" charset="-120"/>
                <a:ea typeface="微軟正黑體" pitchFamily="34" charset="-120"/>
              </a:rPr>
              <a:t>|</a:t>
            </a:r>
            <a:r>
              <a:rPr kumimoji="0" lang="zh-TW" altLang="en-US" sz="1800" dirty="0">
                <a:solidFill>
                  <a:prstClr val="white">
                    <a:lumMod val="50000"/>
                  </a:prstClr>
                </a:solidFill>
                <a:latin typeface="微軟正黑體" pitchFamily="34" charset="-120"/>
                <a:ea typeface="微軟正黑體" pitchFamily="34" charset="-120"/>
              </a:rPr>
              <a:t>核定超勤加班費 </a:t>
            </a:r>
            <a:r>
              <a:rPr kumimoji="0" lang="en-US" altLang="zh-TW" sz="1800" dirty="0">
                <a:solidFill>
                  <a:srgbClr val="0C11F2"/>
                </a:solidFill>
                <a:latin typeface="微軟正黑體" pitchFamily="34" charset="-120"/>
                <a:ea typeface="微軟正黑體" pitchFamily="34" charset="-120"/>
              </a:rPr>
              <a:t>|</a:t>
            </a:r>
            <a:r>
              <a:rPr kumimoji="0" lang="zh-TW" altLang="en-US" sz="1800" dirty="0">
                <a:solidFill>
                  <a:srgbClr val="0C11F2"/>
                </a:solidFill>
                <a:latin typeface="微軟正黑體" pitchFamily="34" charset="-120"/>
                <a:ea typeface="微軟正黑體" pitchFamily="34" charset="-120"/>
              </a:rPr>
              <a:t>市府新增計畫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中央計畫型補助款</a:t>
            </a:r>
            <a:r>
              <a:rPr kumimoji="0" lang="en-US" altLang="zh-TW" sz="1800" dirty="0">
                <a:solidFill>
                  <a:prstClr val="black">
                    <a:lumMod val="50000"/>
                    <a:lumOff val="50000"/>
                  </a:prstClr>
                </a:solidFill>
                <a:latin typeface="微軟正黑體" pitchFamily="34" charset="-120"/>
                <a:ea typeface="微軟正黑體" pitchFamily="34" charset="-120"/>
              </a:rPr>
              <a:t> |</a:t>
            </a:r>
            <a:endParaRPr kumimoji="0" lang="zh-TW" altLang="en-US"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923253439"/>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ln/>
        </p:spPr>
        <p:txBody>
          <a:bodyPr/>
          <a:lstStyle>
            <a:lvl1pPr>
              <a:defRPr/>
            </a:lvl1pPr>
          </a:lstStyle>
          <a:p>
            <a:pPr>
              <a:defRPr/>
            </a:pPr>
            <a:fld id="{D0A2236C-CDD5-45D5-8897-7F379EF93213}" type="slidenum">
              <a:rPr lang="ja-JP" altLang="en-US"/>
              <a:pPr>
                <a:defRPr/>
              </a:pPr>
              <a:t>‹#›</a:t>
            </a:fld>
            <a:endParaRPr lang="en-US" altLang="ja-JP"/>
          </a:p>
        </p:txBody>
      </p:sp>
    </p:spTree>
    <p:extLst>
      <p:ext uri="{BB962C8B-B14F-4D97-AF65-F5344CB8AC3E}">
        <p14:creationId xmlns:p14="http://schemas.microsoft.com/office/powerpoint/2010/main" val="36502655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5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49195"/>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25445" y="636211"/>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12" name="矩形 14"/>
          <p:cNvSpPr/>
          <p:nvPr userDrawn="1"/>
        </p:nvSpPr>
        <p:spPr>
          <a:xfrm>
            <a:off x="4909668" y="18495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預算新增計畫</a:t>
            </a:r>
          </a:p>
        </p:txBody>
      </p:sp>
      <p:sp>
        <p:nvSpPr>
          <p:cNvPr id="13" name="矩形 16"/>
          <p:cNvSpPr/>
          <p:nvPr userDrawn="1"/>
        </p:nvSpPr>
        <p:spPr>
          <a:xfrm>
            <a:off x="3397333" y="161978"/>
            <a:ext cx="147773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歲出編列情形</a:t>
            </a:r>
          </a:p>
        </p:txBody>
      </p:sp>
      <p:sp>
        <p:nvSpPr>
          <p:cNvPr id="14" name="矩形 17"/>
          <p:cNvSpPr/>
          <p:nvPr userDrawn="1"/>
        </p:nvSpPr>
        <p:spPr>
          <a:xfrm>
            <a:off x="6425351" y="179621"/>
            <a:ext cx="144244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議員關切主題</a:t>
            </a:r>
          </a:p>
        </p:txBody>
      </p:sp>
      <p:sp>
        <p:nvSpPr>
          <p:cNvPr id="15" name="矩形 18"/>
          <p:cNvSpPr/>
          <p:nvPr userDrawn="1"/>
        </p:nvSpPr>
        <p:spPr>
          <a:xfrm>
            <a:off x="7939492" y="179351"/>
            <a:ext cx="1204547"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注意事項</a:t>
            </a:r>
          </a:p>
        </p:txBody>
      </p:sp>
      <p:sp>
        <p:nvSpPr>
          <p:cNvPr id="16" name="矩形 15"/>
          <p:cNvSpPr/>
          <p:nvPr userDrawn="1"/>
        </p:nvSpPr>
        <p:spPr>
          <a:xfrm>
            <a:off x="1827271" y="161978"/>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歲入編列情形</a:t>
            </a:r>
          </a:p>
        </p:txBody>
      </p:sp>
      <p:sp>
        <p:nvSpPr>
          <p:cNvPr id="17" name="矩形 15"/>
          <p:cNvSpPr/>
          <p:nvPr userDrawn="1"/>
        </p:nvSpPr>
        <p:spPr>
          <a:xfrm>
            <a:off x="29902" y="161978"/>
            <a:ext cx="172819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預算籌編過程</a:t>
            </a:r>
          </a:p>
        </p:txBody>
      </p:sp>
      <p:sp>
        <p:nvSpPr>
          <p:cNvPr id="18" name="文字方塊 19"/>
          <p:cNvSpPr txBox="1"/>
          <p:nvPr userDrawn="1"/>
        </p:nvSpPr>
        <p:spPr>
          <a:xfrm>
            <a:off x="125425" y="1022425"/>
            <a:ext cx="8893175" cy="369332"/>
          </a:xfrm>
          <a:prstGeom prst="rect">
            <a:avLst/>
          </a:prstGeom>
          <a:noFill/>
        </p:spPr>
        <p:txBody>
          <a:bodyPr wrap="square">
            <a:spAutoFit/>
          </a:bodyPr>
          <a:lstStyle/>
          <a:p>
            <a:pPr fontAlgn="auto">
              <a:spcBef>
                <a:spcPts val="0"/>
              </a:spcBef>
              <a:spcAft>
                <a:spcPts val="0"/>
              </a:spcAft>
              <a:defRPr/>
            </a:pPr>
            <a:r>
              <a:rPr kumimoji="0" lang="en-US" altLang="zh-TW" sz="1800" dirty="0">
                <a:solidFill>
                  <a:prstClr val="white">
                    <a:lumMod val="50000"/>
                  </a:prstClr>
                </a:solidFill>
                <a:latin typeface="微軟正黑體" pitchFamily="34" charset="-120"/>
                <a:ea typeface="微軟正黑體" pitchFamily="34" charset="-120"/>
              </a:rPr>
              <a:t>|</a:t>
            </a:r>
            <a:r>
              <a:rPr kumimoji="0" lang="zh-TW" altLang="en-US" sz="1800" dirty="0">
                <a:solidFill>
                  <a:prstClr val="white">
                    <a:lumMod val="50000"/>
                  </a:prstClr>
                </a:solidFill>
                <a:latin typeface="微軟正黑體" pitchFamily="34" charset="-120"/>
                <a:ea typeface="微軟正黑體" pitchFamily="34" charset="-120"/>
              </a:rPr>
              <a:t>市府核定基本額度 </a:t>
            </a:r>
            <a:r>
              <a:rPr kumimoji="0" lang="en-US" altLang="zh-TW" sz="1800" dirty="0">
                <a:solidFill>
                  <a:prstClr val="white">
                    <a:lumMod val="50000"/>
                  </a:prstClr>
                </a:solidFill>
                <a:latin typeface="微軟正黑體" pitchFamily="34" charset="-120"/>
                <a:ea typeface="微軟正黑體" pitchFamily="34" charset="-120"/>
              </a:rPr>
              <a:t>|</a:t>
            </a:r>
            <a:r>
              <a:rPr kumimoji="0" lang="zh-TW" altLang="en-US" sz="1800" dirty="0">
                <a:solidFill>
                  <a:prstClr val="white">
                    <a:lumMod val="50000"/>
                  </a:prstClr>
                </a:solidFill>
                <a:latin typeface="微軟正黑體" pitchFamily="34" charset="-120"/>
                <a:ea typeface="微軟正黑體" pitchFamily="34" charset="-120"/>
              </a:rPr>
              <a:t>競爭型計畫 </a:t>
            </a:r>
            <a:r>
              <a:rPr kumimoji="0" lang="en-US" altLang="zh-TW" sz="1800" dirty="0">
                <a:solidFill>
                  <a:prstClr val="white">
                    <a:lumMod val="50000"/>
                  </a:prstClr>
                </a:solidFill>
                <a:latin typeface="微軟正黑體" pitchFamily="34" charset="-120"/>
                <a:ea typeface="微軟正黑體" pitchFamily="34" charset="-120"/>
              </a:rPr>
              <a:t>|</a:t>
            </a:r>
            <a:r>
              <a:rPr kumimoji="0" lang="zh-TW" altLang="en-US" sz="1800" dirty="0">
                <a:solidFill>
                  <a:prstClr val="white">
                    <a:lumMod val="50000"/>
                  </a:prstClr>
                </a:solidFill>
                <a:latin typeface="微軟正黑體" pitchFamily="34" charset="-120"/>
                <a:ea typeface="微軟正黑體" pitchFamily="34" charset="-120"/>
              </a:rPr>
              <a:t>核定超勤加班費 </a:t>
            </a:r>
            <a:r>
              <a:rPr kumimoji="0" lang="en-US" altLang="zh-TW" sz="1800" dirty="0">
                <a:solidFill>
                  <a:prstClr val="white">
                    <a:lumMod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市府新增計畫 </a:t>
            </a:r>
            <a:r>
              <a:rPr kumimoji="0" lang="en-US" altLang="zh-TW" sz="1800" dirty="0">
                <a:solidFill>
                  <a:srgbClr val="0C11F2"/>
                </a:solidFill>
                <a:latin typeface="微軟正黑體" pitchFamily="34" charset="-120"/>
                <a:ea typeface="微軟正黑體" pitchFamily="34" charset="-120"/>
              </a:rPr>
              <a:t>|</a:t>
            </a:r>
            <a:r>
              <a:rPr kumimoji="0" lang="zh-TW" altLang="en-US" sz="1800" dirty="0">
                <a:solidFill>
                  <a:srgbClr val="0C11F2"/>
                </a:solidFill>
                <a:latin typeface="微軟正黑體" pitchFamily="34" charset="-120"/>
                <a:ea typeface="微軟正黑體" pitchFamily="34" charset="-120"/>
              </a:rPr>
              <a:t>中央計畫型補助款</a:t>
            </a:r>
            <a:r>
              <a:rPr kumimoji="0" lang="en-US" altLang="zh-TW" sz="1800" dirty="0">
                <a:solidFill>
                  <a:srgbClr val="0C11F2"/>
                </a:solidFill>
                <a:latin typeface="微軟正黑體" pitchFamily="34" charset="-120"/>
                <a:ea typeface="微軟正黑體" pitchFamily="34" charset="-120"/>
              </a:rPr>
              <a:t> |</a:t>
            </a:r>
            <a:endParaRPr kumimoji="0" lang="zh-TW" altLang="en-US" sz="1800" dirty="0">
              <a:solidFill>
                <a:srgbClr val="0C11F2"/>
              </a:solidFill>
              <a:latin typeface="微軟正黑體" pitchFamily="34" charset="-120"/>
              <a:ea typeface="微軟正黑體" pitchFamily="34" charset="-120"/>
            </a:endParaRPr>
          </a:p>
        </p:txBody>
      </p:sp>
    </p:spTree>
    <p:extLst>
      <p:ext uri="{BB962C8B-B14F-4D97-AF65-F5344CB8AC3E}">
        <p14:creationId xmlns:p14="http://schemas.microsoft.com/office/powerpoint/2010/main" val="997975381"/>
      </p:ext>
    </p:extLst>
  </p:cSld>
  <p:clrMapOvr>
    <a:masterClrMapping/>
  </p:clrMapOvr>
  <p:transition spd="med">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7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49195"/>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400" y="606405"/>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12" name="矩形 14"/>
          <p:cNvSpPr/>
          <p:nvPr userDrawn="1"/>
        </p:nvSpPr>
        <p:spPr>
          <a:xfrm>
            <a:off x="4909668" y="18495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預算新增計畫</a:t>
            </a:r>
          </a:p>
        </p:txBody>
      </p:sp>
      <p:sp>
        <p:nvSpPr>
          <p:cNvPr id="13" name="矩形 16"/>
          <p:cNvSpPr/>
          <p:nvPr userDrawn="1"/>
        </p:nvSpPr>
        <p:spPr>
          <a:xfrm>
            <a:off x="3370290" y="193553"/>
            <a:ext cx="147773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歲出編列情形</a:t>
            </a:r>
          </a:p>
        </p:txBody>
      </p:sp>
      <p:sp>
        <p:nvSpPr>
          <p:cNvPr id="14" name="矩形 17"/>
          <p:cNvSpPr/>
          <p:nvPr userDrawn="1"/>
        </p:nvSpPr>
        <p:spPr>
          <a:xfrm>
            <a:off x="6425351" y="179621"/>
            <a:ext cx="144244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議員關切主題</a:t>
            </a:r>
          </a:p>
        </p:txBody>
      </p:sp>
      <p:sp>
        <p:nvSpPr>
          <p:cNvPr id="15" name="矩形 18"/>
          <p:cNvSpPr/>
          <p:nvPr userDrawn="1"/>
        </p:nvSpPr>
        <p:spPr>
          <a:xfrm>
            <a:off x="7939492" y="179351"/>
            <a:ext cx="1325245"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6" name="矩形 15"/>
          <p:cNvSpPr/>
          <p:nvPr userDrawn="1"/>
        </p:nvSpPr>
        <p:spPr>
          <a:xfrm>
            <a:off x="69884" y="179351"/>
            <a:ext cx="1521193"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預算籌編過程</a:t>
            </a:r>
          </a:p>
        </p:txBody>
      </p:sp>
      <p:sp>
        <p:nvSpPr>
          <p:cNvPr id="17" name="矩形 15"/>
          <p:cNvSpPr/>
          <p:nvPr userDrawn="1"/>
        </p:nvSpPr>
        <p:spPr>
          <a:xfrm>
            <a:off x="1637674" y="193553"/>
            <a:ext cx="172819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歲入編列情形</a:t>
            </a:r>
          </a:p>
        </p:txBody>
      </p:sp>
    </p:spTree>
    <p:extLst>
      <p:ext uri="{BB962C8B-B14F-4D97-AF65-F5344CB8AC3E}">
        <p14:creationId xmlns:p14="http://schemas.microsoft.com/office/powerpoint/2010/main" val="538488556"/>
      </p:ext>
    </p:extLst>
  </p:cSld>
  <p:clrMapOvr>
    <a:masterClrMapping/>
  </p:clrMapOvr>
  <p:transition spd="med">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8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49195"/>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400" y="636211"/>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12" name="矩形 14"/>
          <p:cNvSpPr/>
          <p:nvPr userDrawn="1"/>
        </p:nvSpPr>
        <p:spPr>
          <a:xfrm>
            <a:off x="4909668" y="18495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預算新增計畫</a:t>
            </a:r>
          </a:p>
        </p:txBody>
      </p:sp>
      <p:sp>
        <p:nvSpPr>
          <p:cNvPr id="13" name="矩形 16"/>
          <p:cNvSpPr/>
          <p:nvPr userDrawn="1"/>
        </p:nvSpPr>
        <p:spPr>
          <a:xfrm>
            <a:off x="1650485" y="193553"/>
            <a:ext cx="147773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歲入編列情形</a:t>
            </a:r>
          </a:p>
        </p:txBody>
      </p:sp>
      <p:sp>
        <p:nvSpPr>
          <p:cNvPr id="14" name="矩形 17"/>
          <p:cNvSpPr/>
          <p:nvPr userDrawn="1"/>
        </p:nvSpPr>
        <p:spPr>
          <a:xfrm>
            <a:off x="6425351" y="179621"/>
            <a:ext cx="144244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議員關切主題</a:t>
            </a:r>
          </a:p>
        </p:txBody>
      </p:sp>
      <p:sp>
        <p:nvSpPr>
          <p:cNvPr id="15" name="矩形 18"/>
          <p:cNvSpPr/>
          <p:nvPr userDrawn="1"/>
        </p:nvSpPr>
        <p:spPr>
          <a:xfrm>
            <a:off x="7939492" y="179351"/>
            <a:ext cx="1204547"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注意事項</a:t>
            </a:r>
          </a:p>
        </p:txBody>
      </p:sp>
      <p:sp>
        <p:nvSpPr>
          <p:cNvPr id="16" name="矩形 15"/>
          <p:cNvSpPr/>
          <p:nvPr userDrawn="1"/>
        </p:nvSpPr>
        <p:spPr>
          <a:xfrm>
            <a:off x="69884" y="179351"/>
            <a:ext cx="1521193"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預算籌編過程</a:t>
            </a:r>
          </a:p>
        </p:txBody>
      </p:sp>
      <p:sp>
        <p:nvSpPr>
          <p:cNvPr id="17" name="矩形 15"/>
          <p:cNvSpPr/>
          <p:nvPr userDrawn="1"/>
        </p:nvSpPr>
        <p:spPr>
          <a:xfrm>
            <a:off x="3149889" y="193553"/>
            <a:ext cx="172819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歲出編列情形</a:t>
            </a:r>
          </a:p>
        </p:txBody>
      </p:sp>
    </p:spTree>
    <p:extLst>
      <p:ext uri="{BB962C8B-B14F-4D97-AF65-F5344CB8AC3E}">
        <p14:creationId xmlns:p14="http://schemas.microsoft.com/office/powerpoint/2010/main" val="428007513"/>
      </p:ext>
    </p:extLst>
  </p:cSld>
  <p:clrMapOvr>
    <a:masterClrMapping/>
  </p:clrMapOvr>
  <p:transition spd="med">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9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49195"/>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400" y="636211"/>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12" name="矩形 14"/>
          <p:cNvSpPr/>
          <p:nvPr userDrawn="1"/>
        </p:nvSpPr>
        <p:spPr>
          <a:xfrm>
            <a:off x="3278474" y="179351"/>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歲出編列情形</a:t>
            </a:r>
          </a:p>
        </p:txBody>
      </p:sp>
      <p:sp>
        <p:nvSpPr>
          <p:cNvPr id="13" name="矩形 16"/>
          <p:cNvSpPr/>
          <p:nvPr userDrawn="1"/>
        </p:nvSpPr>
        <p:spPr>
          <a:xfrm>
            <a:off x="1650485" y="193553"/>
            <a:ext cx="147773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歲入編列情形</a:t>
            </a:r>
          </a:p>
        </p:txBody>
      </p:sp>
      <p:sp>
        <p:nvSpPr>
          <p:cNvPr id="14" name="矩形 17"/>
          <p:cNvSpPr/>
          <p:nvPr userDrawn="1"/>
        </p:nvSpPr>
        <p:spPr>
          <a:xfrm>
            <a:off x="6425351" y="179621"/>
            <a:ext cx="144244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議員關切主題</a:t>
            </a:r>
          </a:p>
        </p:txBody>
      </p:sp>
      <p:sp>
        <p:nvSpPr>
          <p:cNvPr id="15" name="矩形 18"/>
          <p:cNvSpPr/>
          <p:nvPr userDrawn="1"/>
        </p:nvSpPr>
        <p:spPr>
          <a:xfrm>
            <a:off x="7939492" y="179351"/>
            <a:ext cx="1204547"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a:solidFill>
                  <a:prstClr val="white"/>
                </a:solidFill>
                <a:latin typeface="微軟正黑體" pitchFamily="34" charset="-120"/>
                <a:ea typeface="微軟正黑體" pitchFamily="34" charset="-120"/>
              </a:rPr>
              <a:t>注意事項</a:t>
            </a:r>
            <a:endParaRPr kumimoji="0" lang="zh-TW" altLang="en-US" sz="1600" b="1" dirty="0">
              <a:solidFill>
                <a:prstClr val="white"/>
              </a:solidFill>
              <a:latin typeface="微軟正黑體" pitchFamily="34" charset="-120"/>
              <a:ea typeface="微軟正黑體" pitchFamily="34" charset="-120"/>
            </a:endParaRPr>
          </a:p>
        </p:txBody>
      </p:sp>
      <p:sp>
        <p:nvSpPr>
          <p:cNvPr id="16" name="矩形 15"/>
          <p:cNvSpPr/>
          <p:nvPr userDrawn="1"/>
        </p:nvSpPr>
        <p:spPr>
          <a:xfrm>
            <a:off x="69884" y="179351"/>
            <a:ext cx="1521193"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預算籌編過程</a:t>
            </a:r>
          </a:p>
        </p:txBody>
      </p:sp>
      <p:sp>
        <p:nvSpPr>
          <p:cNvPr id="17" name="矩形 15"/>
          <p:cNvSpPr/>
          <p:nvPr userDrawn="1"/>
        </p:nvSpPr>
        <p:spPr>
          <a:xfrm>
            <a:off x="4758390" y="175374"/>
            <a:ext cx="1602046"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預算新增計畫</a:t>
            </a:r>
          </a:p>
        </p:txBody>
      </p:sp>
    </p:spTree>
    <p:extLst>
      <p:ext uri="{BB962C8B-B14F-4D97-AF65-F5344CB8AC3E}">
        <p14:creationId xmlns:p14="http://schemas.microsoft.com/office/powerpoint/2010/main" val="3604423794"/>
      </p:ext>
    </p:extLst>
  </p:cSld>
  <p:clrMapOvr>
    <a:masterClrMapping/>
  </p:clrMapOvr>
  <p:transition spd="med">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0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49195"/>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518" y="636211"/>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12" name="矩形 14"/>
          <p:cNvSpPr/>
          <p:nvPr userDrawn="1"/>
        </p:nvSpPr>
        <p:spPr>
          <a:xfrm>
            <a:off x="3278474" y="179351"/>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歲出編列情形</a:t>
            </a:r>
          </a:p>
        </p:txBody>
      </p:sp>
      <p:sp>
        <p:nvSpPr>
          <p:cNvPr id="13" name="矩形 16"/>
          <p:cNvSpPr/>
          <p:nvPr userDrawn="1"/>
        </p:nvSpPr>
        <p:spPr>
          <a:xfrm>
            <a:off x="1650485" y="193553"/>
            <a:ext cx="147773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歲入編列情形</a:t>
            </a:r>
          </a:p>
        </p:txBody>
      </p:sp>
      <p:sp>
        <p:nvSpPr>
          <p:cNvPr id="14" name="矩形 17"/>
          <p:cNvSpPr/>
          <p:nvPr userDrawn="1"/>
        </p:nvSpPr>
        <p:spPr>
          <a:xfrm>
            <a:off x="4801934" y="193553"/>
            <a:ext cx="144244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預算新增計畫</a:t>
            </a:r>
          </a:p>
        </p:txBody>
      </p:sp>
      <p:sp>
        <p:nvSpPr>
          <p:cNvPr id="15" name="矩形 18"/>
          <p:cNvSpPr/>
          <p:nvPr userDrawn="1"/>
        </p:nvSpPr>
        <p:spPr>
          <a:xfrm>
            <a:off x="7939492" y="179351"/>
            <a:ext cx="1204547"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注意事項</a:t>
            </a:r>
          </a:p>
        </p:txBody>
      </p:sp>
      <p:sp>
        <p:nvSpPr>
          <p:cNvPr id="16" name="矩形 15"/>
          <p:cNvSpPr/>
          <p:nvPr userDrawn="1"/>
        </p:nvSpPr>
        <p:spPr>
          <a:xfrm>
            <a:off x="69884" y="179351"/>
            <a:ext cx="1521193"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預算籌編過程</a:t>
            </a:r>
          </a:p>
        </p:txBody>
      </p:sp>
      <p:sp>
        <p:nvSpPr>
          <p:cNvPr id="17" name="矩形 15"/>
          <p:cNvSpPr/>
          <p:nvPr userDrawn="1"/>
        </p:nvSpPr>
        <p:spPr>
          <a:xfrm>
            <a:off x="6300192" y="179351"/>
            <a:ext cx="1602046"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議員關切主題</a:t>
            </a:r>
          </a:p>
        </p:txBody>
      </p:sp>
    </p:spTree>
    <p:extLst>
      <p:ext uri="{BB962C8B-B14F-4D97-AF65-F5344CB8AC3E}">
        <p14:creationId xmlns:p14="http://schemas.microsoft.com/office/powerpoint/2010/main" val="3607962014"/>
      </p:ext>
    </p:extLst>
  </p:cSld>
  <p:clrMapOvr>
    <a:masterClrMapping/>
  </p:clrMapOvr>
  <p:transition spd="med">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2_自訂版面配置">
    <p:bg>
      <p:bgPr>
        <a:solidFill>
          <a:srgbClr val="FF5050">
            <a:alpha val="59999"/>
          </a:srgbClr>
        </a:solidFill>
        <a:effectLst/>
      </p:bgPr>
    </p:bg>
    <p:spTree>
      <p:nvGrpSpPr>
        <p:cNvPr id="1" name=""/>
        <p:cNvGrpSpPr/>
        <p:nvPr/>
      </p:nvGrpSpPr>
      <p:grpSpPr>
        <a:xfrm>
          <a:off x="0" y="0"/>
          <a:ext cx="0" cy="0"/>
          <a:chOff x="0" y="0"/>
          <a:chExt cx="0" cy="0"/>
        </a:xfrm>
      </p:grpSpPr>
      <p:grpSp>
        <p:nvGrpSpPr>
          <p:cNvPr id="3" name="群組 12"/>
          <p:cNvGrpSpPr>
            <a:grpSpLocks/>
          </p:cNvGrpSpPr>
          <p:nvPr userDrawn="1"/>
        </p:nvGrpSpPr>
        <p:grpSpPr bwMode="auto">
          <a:xfrm>
            <a:off x="179400" y="636211"/>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12" name="矩形 14"/>
          <p:cNvSpPr/>
          <p:nvPr userDrawn="1"/>
        </p:nvSpPr>
        <p:spPr>
          <a:xfrm>
            <a:off x="3278474" y="179351"/>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歲出編列情形</a:t>
            </a:r>
          </a:p>
        </p:txBody>
      </p:sp>
      <p:sp>
        <p:nvSpPr>
          <p:cNvPr id="13" name="矩形 16"/>
          <p:cNvSpPr/>
          <p:nvPr userDrawn="1"/>
        </p:nvSpPr>
        <p:spPr>
          <a:xfrm>
            <a:off x="1650485" y="193553"/>
            <a:ext cx="147773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歲入編列情形</a:t>
            </a:r>
          </a:p>
        </p:txBody>
      </p:sp>
      <p:sp>
        <p:nvSpPr>
          <p:cNvPr id="14" name="矩形 17"/>
          <p:cNvSpPr/>
          <p:nvPr userDrawn="1"/>
        </p:nvSpPr>
        <p:spPr>
          <a:xfrm>
            <a:off x="4801934" y="193553"/>
            <a:ext cx="144244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預算新增計畫</a:t>
            </a:r>
          </a:p>
        </p:txBody>
      </p:sp>
      <p:sp>
        <p:nvSpPr>
          <p:cNvPr id="15" name="矩形 18"/>
          <p:cNvSpPr/>
          <p:nvPr userDrawn="1"/>
        </p:nvSpPr>
        <p:spPr>
          <a:xfrm>
            <a:off x="6307673" y="216273"/>
            <a:ext cx="1417256"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議員關切主題</a:t>
            </a:r>
          </a:p>
        </p:txBody>
      </p:sp>
      <p:sp>
        <p:nvSpPr>
          <p:cNvPr id="16" name="矩形 15"/>
          <p:cNvSpPr/>
          <p:nvPr userDrawn="1"/>
        </p:nvSpPr>
        <p:spPr>
          <a:xfrm>
            <a:off x="69884" y="179351"/>
            <a:ext cx="1521193"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預算籌編過程</a:t>
            </a:r>
          </a:p>
        </p:txBody>
      </p:sp>
      <p:sp>
        <p:nvSpPr>
          <p:cNvPr id="17" name="矩形 15"/>
          <p:cNvSpPr/>
          <p:nvPr userDrawn="1"/>
        </p:nvSpPr>
        <p:spPr>
          <a:xfrm>
            <a:off x="7788228" y="223365"/>
            <a:ext cx="135577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注意事項</a:t>
            </a:r>
          </a:p>
        </p:txBody>
      </p:sp>
    </p:spTree>
    <p:extLst>
      <p:ext uri="{BB962C8B-B14F-4D97-AF65-F5344CB8AC3E}">
        <p14:creationId xmlns:p14="http://schemas.microsoft.com/office/powerpoint/2010/main" val="2773472797"/>
      </p:ext>
    </p:extLst>
  </p:cSld>
  <p:clrMapOvr>
    <a:masterClrMapping/>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3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400" y="687094"/>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r>
              <a:rPr kumimoji="0" lang="en-US" altLang="zh-TW" sz="1600" b="1" dirty="0">
                <a:solidFill>
                  <a:prstClr val="white"/>
                </a:solidFill>
                <a:latin typeface="微軟正黑體" pitchFamily="34" charset="-120"/>
                <a:ea typeface="微軟正黑體" pitchFamily="34" charset="-120"/>
              </a:rPr>
              <a:t/>
            </a:r>
            <a:br>
              <a:rPr kumimoji="0" lang="en-US" altLang="zh-TW" sz="1600" b="1" dirty="0">
                <a:solidFill>
                  <a:prstClr val="white"/>
                </a:solidFill>
                <a:latin typeface="微軟正黑體" pitchFamily="34" charset="-120"/>
                <a:ea typeface="微軟正黑體" pitchFamily="34" charset="-120"/>
              </a:rPr>
            </a:b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875293"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1" name="文字方塊 19"/>
          <p:cNvSpPr txBox="1"/>
          <p:nvPr userDrawn="1"/>
        </p:nvSpPr>
        <p:spPr>
          <a:xfrm>
            <a:off x="250858" y="1007631"/>
            <a:ext cx="8497639" cy="646331"/>
          </a:xfrm>
          <a:prstGeom prst="rect">
            <a:avLst/>
          </a:prstGeom>
          <a:noFill/>
        </p:spPr>
        <p:txBody>
          <a:bodyPr wrap="square">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|105</a:t>
            </a:r>
            <a:r>
              <a:rPr kumimoji="0" lang="zh-TW" altLang="en-US" sz="1800" dirty="0">
                <a:solidFill>
                  <a:srgbClr val="0000FF"/>
                </a:solidFill>
                <a:latin typeface="微軟正黑體" pitchFamily="34" charset="-120"/>
                <a:ea typeface="微軟正黑體" pitchFamily="34" charset="-120"/>
              </a:rPr>
              <a:t>年度預算籌編之目標 </a:t>
            </a:r>
            <a:r>
              <a:rPr kumimoji="0" lang="en-US" altLang="zh-TW" sz="1800" dirty="0">
                <a:solidFill>
                  <a:srgbClr val="0000FF"/>
                </a:solidFill>
                <a:latin typeface="微軟正黑體" pitchFamily="34" charset="-120"/>
                <a:ea typeface="微軟正黑體" pitchFamily="34" charset="-120"/>
              </a:rPr>
              <a:t>|</a:t>
            </a:r>
            <a:r>
              <a:rPr kumimoji="0" lang="en-US" altLang="zh-TW" sz="1800" dirty="0">
                <a:solidFill>
                  <a:prstClr val="black">
                    <a:lumMod val="50000"/>
                    <a:lumOff val="50000"/>
                  </a:prstClr>
                </a:solidFill>
                <a:latin typeface="微軟正黑體" pitchFamily="34" charset="-120"/>
                <a:ea typeface="微軟正黑體" pitchFamily="34" charset="-120"/>
              </a:rPr>
              <a:t>105</a:t>
            </a:r>
            <a:r>
              <a:rPr kumimoji="0" lang="zh-TW" altLang="en-US" sz="1800" dirty="0">
                <a:solidFill>
                  <a:prstClr val="black">
                    <a:lumMod val="50000"/>
                    <a:lumOff val="50000"/>
                  </a:prstClr>
                </a:solidFill>
                <a:latin typeface="微軟正黑體" pitchFamily="34" charset="-120"/>
                <a:ea typeface="微軟正黑體" pitchFamily="34" charset="-120"/>
              </a:rPr>
              <a:t>年度概算編列之架構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基本額度核列原則 </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競爭型計畫審查原則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中央計畫型補助款及收支併列</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市款</a:t>
            </a:r>
            <a:r>
              <a:rPr kumimoji="0" lang="en-US" altLang="zh-TW" sz="1800" dirty="0">
                <a:solidFill>
                  <a:prstClr val="black">
                    <a:lumMod val="50000"/>
                    <a:lumOff val="50000"/>
                  </a:prstClr>
                </a:solidFill>
                <a:latin typeface="微軟正黑體" pitchFamily="34" charset="-120"/>
                <a:ea typeface="微軟正黑體" pitchFamily="34" charset="-120"/>
              </a:rPr>
              <a:t>) |</a:t>
            </a:r>
            <a:endParaRPr kumimoji="0" lang="zh-TW" altLang="en-US"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31787086"/>
      </p:ext>
    </p:extLst>
  </p:cSld>
  <p:clrMapOvr>
    <a:masterClrMapping/>
  </p:clrMapOvr>
  <p:transition spd="med">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1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11473"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r>
              <a:rPr kumimoji="0" lang="en-US" altLang="zh-TW" sz="1600" b="1" dirty="0">
                <a:solidFill>
                  <a:prstClr val="white"/>
                </a:solidFill>
                <a:latin typeface="微軟正黑體" pitchFamily="34" charset="-120"/>
                <a:ea typeface="微軟正黑體" pitchFamily="34" charset="-120"/>
              </a:rPr>
              <a:t/>
            </a:r>
            <a:br>
              <a:rPr kumimoji="0" lang="en-US" altLang="zh-TW" sz="1600" b="1" dirty="0">
                <a:solidFill>
                  <a:prstClr val="white"/>
                </a:solidFill>
                <a:latin typeface="微軟正黑體" pitchFamily="34" charset="-120"/>
                <a:ea typeface="微軟正黑體" pitchFamily="34" charset="-120"/>
              </a:rPr>
            </a:b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1" name="文字方塊 19"/>
          <p:cNvSpPr txBox="1"/>
          <p:nvPr userDrawn="1"/>
        </p:nvSpPr>
        <p:spPr>
          <a:xfrm>
            <a:off x="250858" y="995191"/>
            <a:ext cx="8497639" cy="646331"/>
          </a:xfrm>
          <a:prstGeom prst="rect">
            <a:avLst/>
          </a:prstGeom>
          <a:noFill/>
        </p:spPr>
        <p:txBody>
          <a:bodyPr wrap="square">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 105</a:t>
            </a:r>
            <a:r>
              <a:rPr kumimoji="0" lang="zh-TW" altLang="en-US" sz="1800" dirty="0">
                <a:solidFill>
                  <a:prstClr val="black">
                    <a:lumMod val="50000"/>
                    <a:lumOff val="50000"/>
                  </a:prstClr>
                </a:solidFill>
                <a:latin typeface="微軟正黑體" pitchFamily="34" charset="-120"/>
                <a:ea typeface="微軟正黑體" pitchFamily="34" charset="-120"/>
              </a:rPr>
              <a:t>年度預算籌編之目標</a:t>
            </a: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|105</a:t>
            </a:r>
            <a:r>
              <a:rPr kumimoji="0" lang="zh-TW" altLang="en-US" sz="1800" dirty="0">
                <a:solidFill>
                  <a:srgbClr val="0000FF"/>
                </a:solidFill>
                <a:latin typeface="微軟正黑體" pitchFamily="34" charset="-120"/>
                <a:ea typeface="微軟正黑體" pitchFamily="34" charset="-120"/>
              </a:rPr>
              <a:t>年度概算編列之架構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基本額度核列原則 </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競爭型計畫審查原則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中央計畫型補助款及收支併列</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市款</a:t>
            </a:r>
            <a:r>
              <a:rPr kumimoji="0" lang="en-US" altLang="zh-TW" sz="1800" dirty="0">
                <a:solidFill>
                  <a:prstClr val="black">
                    <a:lumMod val="50000"/>
                    <a:lumOff val="50000"/>
                  </a:prstClr>
                </a:solidFill>
                <a:latin typeface="微軟正黑體" pitchFamily="34" charset="-120"/>
                <a:ea typeface="微軟正黑體" pitchFamily="34" charset="-120"/>
              </a:rPr>
              <a:t>) |</a:t>
            </a:r>
            <a:endParaRPr kumimoji="0" lang="zh-TW" altLang="en-US"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778196292"/>
      </p:ext>
    </p:extLst>
  </p:cSld>
  <p:clrMapOvr>
    <a:masterClrMapping/>
  </p:clrMapOvr>
  <p:transition spd="med">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2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r>
              <a:rPr kumimoji="0" lang="en-US" altLang="zh-TW" sz="1600" b="1" dirty="0">
                <a:solidFill>
                  <a:prstClr val="white"/>
                </a:solidFill>
                <a:latin typeface="微軟正黑體" pitchFamily="34" charset="-120"/>
                <a:ea typeface="微軟正黑體" pitchFamily="34" charset="-120"/>
              </a:rPr>
              <a:t/>
            </a:r>
            <a:br>
              <a:rPr kumimoji="0" lang="en-US" altLang="zh-TW" sz="1600" b="1" dirty="0">
                <a:solidFill>
                  <a:prstClr val="white"/>
                </a:solidFill>
                <a:latin typeface="微軟正黑體" pitchFamily="34" charset="-120"/>
                <a:ea typeface="微軟正黑體" pitchFamily="34" charset="-120"/>
              </a:rPr>
            </a:b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1" name="文字方塊 19"/>
          <p:cNvSpPr txBox="1"/>
          <p:nvPr userDrawn="1"/>
        </p:nvSpPr>
        <p:spPr>
          <a:xfrm>
            <a:off x="250858" y="995191"/>
            <a:ext cx="8497639" cy="646331"/>
          </a:xfrm>
          <a:prstGeom prst="rect">
            <a:avLst/>
          </a:prstGeom>
          <a:noFill/>
        </p:spPr>
        <p:txBody>
          <a:bodyPr wrap="square">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 105</a:t>
            </a:r>
            <a:r>
              <a:rPr kumimoji="0" lang="zh-TW" altLang="en-US" sz="1800" dirty="0">
                <a:solidFill>
                  <a:prstClr val="black">
                    <a:lumMod val="50000"/>
                    <a:lumOff val="50000"/>
                  </a:prstClr>
                </a:solidFill>
                <a:latin typeface="微軟正黑體" pitchFamily="34" charset="-120"/>
                <a:ea typeface="微軟正黑體" pitchFamily="34" charset="-120"/>
              </a:rPr>
              <a:t>年度預算籌編之目標</a:t>
            </a: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 105</a:t>
            </a:r>
            <a:r>
              <a:rPr kumimoji="0" lang="zh-TW" altLang="en-US" sz="1800" dirty="0">
                <a:solidFill>
                  <a:prstClr val="black">
                    <a:lumMod val="50000"/>
                    <a:lumOff val="50000"/>
                  </a:prstClr>
                </a:solidFill>
                <a:latin typeface="微軟正黑體" pitchFamily="34" charset="-120"/>
                <a:ea typeface="微軟正黑體" pitchFamily="34" charset="-120"/>
              </a:rPr>
              <a:t>年度概算編列之架構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基本額度核列原則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a:t>
            </a:r>
            <a:endParaRPr kumimoji="0" lang="en-US" altLang="zh-TW" sz="1800" dirty="0">
              <a:solidFill>
                <a:prstClr val="black">
                  <a:lumMod val="50000"/>
                  <a:lumOff val="50000"/>
                </a:prstClr>
              </a:solidFill>
              <a:latin typeface="微軟正黑體" pitchFamily="34" charset="-120"/>
              <a:ea typeface="微軟正黑體" pitchFamily="34" charset="-120"/>
            </a:endParaRP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競爭型計畫審查原則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中央計畫型補助款及收支併列</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市款</a:t>
            </a:r>
            <a:r>
              <a:rPr kumimoji="0" lang="en-US" altLang="zh-TW" sz="1800" dirty="0">
                <a:solidFill>
                  <a:prstClr val="black">
                    <a:lumMod val="50000"/>
                    <a:lumOff val="50000"/>
                  </a:prstClr>
                </a:solidFill>
                <a:latin typeface="微軟正黑體" pitchFamily="34" charset="-120"/>
                <a:ea typeface="微軟正黑體" pitchFamily="34" charset="-120"/>
              </a:rPr>
              <a:t>) |</a:t>
            </a:r>
            <a:endParaRPr kumimoji="0" lang="zh-TW" altLang="en-US"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09121117"/>
      </p:ext>
    </p:extLst>
  </p:cSld>
  <p:clrMapOvr>
    <a:masterClrMapping/>
  </p:clrMapOvr>
  <p:transition spd="med">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3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r>
              <a:rPr kumimoji="0" lang="en-US" altLang="zh-TW" sz="1600" b="1" dirty="0">
                <a:solidFill>
                  <a:prstClr val="white"/>
                </a:solidFill>
                <a:latin typeface="微軟正黑體" pitchFamily="34" charset="-120"/>
                <a:ea typeface="微軟正黑體" pitchFamily="34" charset="-120"/>
              </a:rPr>
              <a:t/>
            </a:r>
            <a:br>
              <a:rPr kumimoji="0" lang="en-US" altLang="zh-TW" sz="1600" b="1" dirty="0">
                <a:solidFill>
                  <a:prstClr val="white"/>
                </a:solidFill>
                <a:latin typeface="微軟正黑體" pitchFamily="34" charset="-120"/>
                <a:ea typeface="微軟正黑體" pitchFamily="34" charset="-120"/>
              </a:rPr>
            </a:b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1" name="文字方塊 19"/>
          <p:cNvSpPr txBox="1"/>
          <p:nvPr userDrawn="1"/>
        </p:nvSpPr>
        <p:spPr>
          <a:xfrm>
            <a:off x="250858" y="995191"/>
            <a:ext cx="8497639" cy="646331"/>
          </a:xfrm>
          <a:prstGeom prst="rect">
            <a:avLst/>
          </a:prstGeom>
          <a:noFill/>
        </p:spPr>
        <p:txBody>
          <a:bodyPr wrap="square">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 105</a:t>
            </a:r>
            <a:r>
              <a:rPr kumimoji="0" lang="zh-TW" altLang="en-US" sz="1800" dirty="0">
                <a:solidFill>
                  <a:prstClr val="black">
                    <a:lumMod val="50000"/>
                    <a:lumOff val="50000"/>
                  </a:prstClr>
                </a:solidFill>
                <a:latin typeface="微軟正黑體" pitchFamily="34" charset="-120"/>
                <a:ea typeface="微軟正黑體" pitchFamily="34" charset="-120"/>
              </a:rPr>
              <a:t>年度預算籌編之目標</a:t>
            </a: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 105</a:t>
            </a:r>
            <a:r>
              <a:rPr kumimoji="0" lang="zh-TW" altLang="en-US" sz="1800" dirty="0">
                <a:solidFill>
                  <a:prstClr val="black">
                    <a:lumMod val="50000"/>
                    <a:lumOff val="50000"/>
                  </a:prstClr>
                </a:solidFill>
                <a:latin typeface="微軟正黑體" pitchFamily="34" charset="-120"/>
                <a:ea typeface="微軟正黑體" pitchFamily="34" charset="-120"/>
              </a:rPr>
              <a:t>年度概算編列之架構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基本額度核列原則</a:t>
            </a:r>
            <a:r>
              <a:rPr kumimoji="0" lang="en-US" altLang="zh-TW" sz="1800" dirty="0">
                <a:solidFill>
                  <a:prstClr val="black">
                    <a:lumMod val="50000"/>
                    <a:lumOff val="50000"/>
                  </a:prstClr>
                </a:solidFill>
                <a:latin typeface="微軟正黑體" pitchFamily="34" charset="-120"/>
                <a:ea typeface="微軟正黑體" pitchFamily="34" charset="-120"/>
              </a:rPr>
              <a:t/>
            </a:r>
            <a:br>
              <a:rPr kumimoji="0" lang="en-US" altLang="zh-TW" sz="1800" dirty="0">
                <a:solidFill>
                  <a:prstClr val="black">
                    <a:lumMod val="50000"/>
                    <a:lumOff val="50000"/>
                  </a:prstClr>
                </a:solidFill>
                <a:latin typeface="微軟正黑體" pitchFamily="34" charset="-120"/>
                <a:ea typeface="微軟正黑體" pitchFamily="34" charset="-120"/>
              </a:rPr>
            </a:br>
            <a:r>
              <a:rPr kumimoji="0" lang="zh-TW" altLang="en-US" sz="1800" dirty="0">
                <a:solidFill>
                  <a:prstClr val="black">
                    <a:lumMod val="50000"/>
                    <a:lumOff val="50000"/>
                  </a:prstClr>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競爭型計畫審查原則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中央計畫型補助款及收支併列</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市款</a:t>
            </a:r>
            <a:r>
              <a:rPr kumimoji="0" lang="en-US" altLang="zh-TW" sz="1800" dirty="0">
                <a:solidFill>
                  <a:prstClr val="black">
                    <a:lumMod val="50000"/>
                    <a:lumOff val="50000"/>
                  </a:prstClr>
                </a:solidFill>
                <a:latin typeface="微軟正黑體" pitchFamily="34" charset="-120"/>
                <a:ea typeface="微軟正黑體" pitchFamily="34" charset="-120"/>
              </a:rPr>
              <a:t>) |</a:t>
            </a:r>
            <a:endParaRPr kumimoji="0" lang="zh-TW" altLang="en-US"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286870011"/>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19" y="260350"/>
            <a:ext cx="3008313" cy="11112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60360"/>
            <a:ext cx="5111750" cy="5592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19" y="1371621"/>
            <a:ext cx="3008313" cy="44815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FC1218F0-93D1-4404-860B-078CEE91D6DA}" type="slidenum">
              <a:rPr lang="ja-JP" altLang="en-US"/>
              <a:pPr>
                <a:defRPr/>
              </a:pPr>
              <a:t>‹#›</a:t>
            </a:fld>
            <a:endParaRPr lang="en-US" altLang="ja-JP"/>
          </a:p>
        </p:txBody>
      </p:sp>
    </p:spTree>
    <p:extLst>
      <p:ext uri="{BB962C8B-B14F-4D97-AF65-F5344CB8AC3E}">
        <p14:creationId xmlns:p14="http://schemas.microsoft.com/office/powerpoint/2010/main" val="37950011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4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r>
              <a:rPr kumimoji="0" lang="en-US" altLang="zh-TW" sz="1600" b="1" dirty="0">
                <a:solidFill>
                  <a:prstClr val="white"/>
                </a:solidFill>
                <a:latin typeface="微軟正黑體" pitchFamily="34" charset="-120"/>
                <a:ea typeface="微軟正黑體" pitchFamily="34" charset="-120"/>
              </a:rPr>
              <a:t/>
            </a:r>
            <a:br>
              <a:rPr kumimoji="0" lang="en-US" altLang="zh-TW" sz="1600" b="1" dirty="0">
                <a:solidFill>
                  <a:prstClr val="white"/>
                </a:solidFill>
                <a:latin typeface="微軟正黑體" pitchFamily="34" charset="-120"/>
                <a:ea typeface="微軟正黑體" pitchFamily="34" charset="-120"/>
              </a:rPr>
            </a:b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1" name="文字方塊 19"/>
          <p:cNvSpPr txBox="1"/>
          <p:nvPr userDrawn="1"/>
        </p:nvSpPr>
        <p:spPr>
          <a:xfrm>
            <a:off x="250858" y="995191"/>
            <a:ext cx="8497639" cy="646331"/>
          </a:xfrm>
          <a:prstGeom prst="rect">
            <a:avLst/>
          </a:prstGeom>
          <a:noFill/>
        </p:spPr>
        <p:txBody>
          <a:bodyPr wrap="square">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 105</a:t>
            </a:r>
            <a:r>
              <a:rPr kumimoji="0" lang="zh-TW" altLang="en-US" sz="1800" dirty="0">
                <a:solidFill>
                  <a:prstClr val="black">
                    <a:lumMod val="50000"/>
                    <a:lumOff val="50000"/>
                  </a:prstClr>
                </a:solidFill>
                <a:latin typeface="微軟正黑體" pitchFamily="34" charset="-120"/>
                <a:ea typeface="微軟正黑體" pitchFamily="34" charset="-120"/>
              </a:rPr>
              <a:t>年度預算籌編之目標</a:t>
            </a: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 105</a:t>
            </a:r>
            <a:r>
              <a:rPr kumimoji="0" lang="zh-TW" altLang="en-US" sz="1800" dirty="0">
                <a:solidFill>
                  <a:prstClr val="black">
                    <a:lumMod val="50000"/>
                    <a:lumOff val="50000"/>
                  </a:prstClr>
                </a:solidFill>
                <a:latin typeface="微軟正黑體" pitchFamily="34" charset="-120"/>
                <a:ea typeface="微軟正黑體" pitchFamily="34" charset="-120"/>
              </a:rPr>
              <a:t>年度概算編列之架構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基本額度核列原則</a:t>
            </a:r>
            <a:r>
              <a:rPr kumimoji="0" lang="en-US" altLang="zh-TW" sz="1800" dirty="0">
                <a:solidFill>
                  <a:prstClr val="black">
                    <a:lumMod val="50000"/>
                    <a:lumOff val="50000"/>
                  </a:prstClr>
                </a:solidFill>
                <a:latin typeface="微軟正黑體" pitchFamily="34" charset="-120"/>
                <a:ea typeface="微軟正黑體" pitchFamily="34" charset="-120"/>
              </a:rPr>
              <a:t/>
            </a:r>
            <a:br>
              <a:rPr kumimoji="0" lang="en-US" altLang="zh-TW" sz="1800" dirty="0">
                <a:solidFill>
                  <a:prstClr val="black">
                    <a:lumMod val="50000"/>
                    <a:lumOff val="50000"/>
                  </a:prstClr>
                </a:solidFill>
                <a:latin typeface="微軟正黑體" pitchFamily="34" charset="-120"/>
                <a:ea typeface="微軟正黑體" pitchFamily="34" charset="-120"/>
              </a:rPr>
            </a:br>
            <a:r>
              <a:rPr kumimoji="0" lang="zh-TW" altLang="en-US" sz="1800" dirty="0">
                <a:solidFill>
                  <a:prstClr val="black">
                    <a:lumMod val="50000"/>
                    <a:lumOff val="50000"/>
                  </a:prstClr>
                </a:solidFill>
                <a:latin typeface="微軟正黑體" pitchFamily="34" charset="-120"/>
                <a:ea typeface="微軟正黑體" pitchFamily="34" charset="-120"/>
              </a:rPr>
              <a:t>                     競爭型計畫審查原則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中央計畫型補助款及收支併列</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市款</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a:t>
            </a:r>
            <a:endParaRPr kumimoji="0" lang="zh-TW" altLang="en-US"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305992011"/>
      </p:ext>
    </p:extLst>
  </p:cSld>
  <p:clrMapOvr>
    <a:masterClrMapping/>
  </p:clrMapOvr>
  <p:transition spd="med">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研究方法與步驟</a:t>
            </a:r>
          </a:p>
        </p:txBody>
      </p:sp>
      <p:sp>
        <p:nvSpPr>
          <p:cNvPr id="7" name="矩形 15"/>
          <p:cNvSpPr/>
          <p:nvPr userDrawn="1"/>
        </p:nvSpPr>
        <p:spPr>
          <a:xfrm>
            <a:off x="107504" y="161978"/>
            <a:ext cx="172819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緒論</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文獻探討</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結果與討論</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1" name="文字方塊 19"/>
          <p:cNvSpPr txBox="1"/>
          <p:nvPr userDrawn="1"/>
        </p:nvSpPr>
        <p:spPr>
          <a:xfrm>
            <a:off x="250825" y="1075514"/>
            <a:ext cx="8281988" cy="369332"/>
          </a:xfrm>
          <a:prstGeom prst="rect">
            <a:avLst/>
          </a:prstGeom>
          <a:noFill/>
        </p:spPr>
        <p:txBody>
          <a:bodyPr>
            <a:spAutoFit/>
          </a:bodyPr>
          <a:lstStyle/>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紫南宮相片花絮</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研究背景與動機</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研究目的</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研究問題</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研究範圍與限制</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名詞解釋</a:t>
            </a:r>
            <a:r>
              <a:rPr kumimoji="0" lang="en-US" altLang="zh-TW" sz="1800" dirty="0">
                <a:solidFill>
                  <a:prstClr val="black">
                    <a:lumMod val="50000"/>
                    <a:lumOff val="50000"/>
                  </a:prstClr>
                </a:solidFill>
                <a:latin typeface="微軟正黑體" pitchFamily="34" charset="-120"/>
                <a:ea typeface="微軟正黑體" pitchFamily="34" charset="-120"/>
              </a:rPr>
              <a:t>|</a:t>
            </a:r>
            <a:endParaRPr kumimoji="0" lang="zh-TW" altLang="en-US"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99680246"/>
      </p:ext>
    </p:extLst>
  </p:cSld>
  <p:clrMapOvr>
    <a:masterClrMapping/>
  </p:clrMapOvr>
  <p:transition spd="med">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4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研究方法與步驟</a:t>
            </a:r>
          </a:p>
        </p:txBody>
      </p:sp>
      <p:sp>
        <p:nvSpPr>
          <p:cNvPr id="7" name="矩形 15"/>
          <p:cNvSpPr/>
          <p:nvPr userDrawn="1"/>
        </p:nvSpPr>
        <p:spPr>
          <a:xfrm>
            <a:off x="107504" y="161978"/>
            <a:ext cx="172819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緒論</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文獻探討</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結果與討論</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Tree>
    <p:extLst>
      <p:ext uri="{BB962C8B-B14F-4D97-AF65-F5344CB8AC3E}">
        <p14:creationId xmlns:p14="http://schemas.microsoft.com/office/powerpoint/2010/main" val="2425353180"/>
      </p:ext>
    </p:extLst>
  </p:cSld>
  <p:clrMapOvr>
    <a:masterClrMapping/>
  </p:clrMapOvr>
  <p:transition spd="med">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自訂版面配置">
    <p:bg>
      <p:bgPr>
        <a:solidFill>
          <a:srgbClr val="FF5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2"/>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684323"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研究方法與步驟</a:t>
            </a:r>
          </a:p>
        </p:txBody>
      </p:sp>
      <p:sp>
        <p:nvSpPr>
          <p:cNvPr id="7" name="矩形 15"/>
          <p:cNvSpPr/>
          <p:nvPr userDrawn="1"/>
        </p:nvSpPr>
        <p:spPr>
          <a:xfrm>
            <a:off x="107504" y="161978"/>
            <a:ext cx="1728192" cy="412846"/>
          </a:xfrm>
          <a:prstGeom prst="rect">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緒論</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文獻探討</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結果與討論</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1" name="文字方塊 19"/>
          <p:cNvSpPr txBox="1"/>
          <p:nvPr userDrawn="1"/>
        </p:nvSpPr>
        <p:spPr>
          <a:xfrm>
            <a:off x="250825" y="1075514"/>
            <a:ext cx="8497888" cy="369332"/>
          </a:xfrm>
          <a:prstGeom prst="rect">
            <a:avLst/>
          </a:prstGeom>
          <a:noFill/>
        </p:spPr>
        <p:txBody>
          <a:bodyPr>
            <a:spAutoFit/>
          </a:bodyPr>
          <a:lstStyle/>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紫南宮相片花絮</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研究背景與動機</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研究目的</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研究問題研究範圍與限制</a:t>
            </a:r>
            <a:r>
              <a:rPr kumimoji="0" lang="en-US" altLang="zh-TW" sz="1800" dirty="0">
                <a:solidFill>
                  <a:prstClr val="black">
                    <a:lumMod val="50000"/>
                    <a:lumOff val="50000"/>
                  </a:prstClr>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名詞解釋</a:t>
            </a:r>
            <a:r>
              <a:rPr kumimoji="0" lang="en-US" altLang="zh-TW" sz="1800" dirty="0">
                <a:solidFill>
                  <a:srgbClr val="0000FF"/>
                </a:solidFill>
                <a:latin typeface="微軟正黑體" pitchFamily="34" charset="-120"/>
                <a:ea typeface="微軟正黑體" pitchFamily="34" charset="-120"/>
              </a:rPr>
              <a:t>|</a:t>
            </a:r>
            <a:endParaRPr kumimoji="0" lang="zh-TW" altLang="en-US" sz="1800" dirty="0">
              <a:solidFill>
                <a:srgbClr val="0000FF"/>
              </a:solidFill>
              <a:latin typeface="微軟正黑體" pitchFamily="34" charset="-120"/>
              <a:ea typeface="微軟正黑體" pitchFamily="34" charset="-120"/>
            </a:endParaRPr>
          </a:p>
        </p:txBody>
      </p:sp>
    </p:spTree>
    <p:extLst>
      <p:ext uri="{BB962C8B-B14F-4D97-AF65-F5344CB8AC3E}">
        <p14:creationId xmlns:p14="http://schemas.microsoft.com/office/powerpoint/2010/main" val="3244518324"/>
      </p:ext>
    </p:extLst>
  </p:cSld>
  <p:clrMapOvr>
    <a:masterClrMapping/>
  </p:clrMapOvr>
  <p:transition spd="med">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自訂版面配置">
    <p:bg>
      <p:bgPr>
        <a:solidFill>
          <a:schemeClr val="accent6">
            <a:lumMod val="75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2555932"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7" name="矩形 15"/>
          <p:cNvSpPr/>
          <p:nvPr userDrawn="1"/>
        </p:nvSpPr>
        <p:spPr>
          <a:xfrm>
            <a:off x="107504" y="161978"/>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研究背景動機</a:t>
            </a:r>
          </a:p>
        </p:txBody>
      </p:sp>
      <p:sp>
        <p:nvSpPr>
          <p:cNvPr id="8" name="矩形 16"/>
          <p:cNvSpPr/>
          <p:nvPr userDrawn="1"/>
        </p:nvSpPr>
        <p:spPr>
          <a:xfrm>
            <a:off x="1643042" y="161978"/>
            <a:ext cx="1071570" cy="41284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法規探討</a:t>
            </a:r>
          </a:p>
        </p:txBody>
      </p:sp>
      <p:sp>
        <p:nvSpPr>
          <p:cNvPr id="11" name="文字方塊 13"/>
          <p:cNvSpPr txBox="1"/>
          <p:nvPr userDrawn="1"/>
        </p:nvSpPr>
        <p:spPr>
          <a:xfrm>
            <a:off x="250860" y="1009318"/>
            <a:ext cx="8353425" cy="369332"/>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我國現行法律對基金之定義</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r>
              <a:rPr kumimoji="0" lang="zh-TW" altLang="en-US" sz="1800" dirty="0">
                <a:solidFill>
                  <a:prstClr val="black">
                    <a:lumMod val="50000"/>
                    <a:lumOff val="50000"/>
                  </a:prstClr>
                </a:solidFill>
                <a:latin typeface="微軟正黑體" pitchFamily="34" charset="-120"/>
                <a:ea typeface="微軟正黑體" pitchFamily="34" charset="-120"/>
              </a:rPr>
              <a:t>政府會計公報對基金之定義</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作業基金 </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
        <p:nvSpPr>
          <p:cNvPr id="13" name="矩形 14"/>
          <p:cNvSpPr/>
          <p:nvPr userDrawn="1"/>
        </p:nvSpPr>
        <p:spPr>
          <a:xfrm>
            <a:off x="2786050" y="15180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個案組織簡介</a:t>
            </a:r>
          </a:p>
        </p:txBody>
      </p:sp>
      <p:sp>
        <p:nvSpPr>
          <p:cNvPr id="14" name="矩形 17"/>
          <p:cNvSpPr/>
          <p:nvPr userDrawn="1"/>
        </p:nvSpPr>
        <p:spPr>
          <a:xfrm>
            <a:off x="4286248" y="148739"/>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國道公路建設管理基金會計制度</a:t>
            </a:r>
          </a:p>
        </p:txBody>
      </p:sp>
      <p:sp>
        <p:nvSpPr>
          <p:cNvPr id="15" name="矩形 18"/>
          <p:cNvSpPr/>
          <p:nvPr userDrawn="1"/>
        </p:nvSpPr>
        <p:spPr>
          <a:xfrm>
            <a:off x="6072198" y="148739"/>
            <a:ext cx="1857388"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新舊會計制度轉換</a:t>
            </a:r>
          </a:p>
        </p:txBody>
      </p:sp>
      <p:sp>
        <p:nvSpPr>
          <p:cNvPr id="16" name="矩形 18"/>
          <p:cNvSpPr/>
          <p:nvPr userDrawn="1"/>
        </p:nvSpPr>
        <p:spPr>
          <a:xfrm>
            <a:off x="8001056" y="135302"/>
            <a:ext cx="1214414"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Tree>
    <p:extLst>
      <p:ext uri="{BB962C8B-B14F-4D97-AF65-F5344CB8AC3E}">
        <p14:creationId xmlns:p14="http://schemas.microsoft.com/office/powerpoint/2010/main" val="223506917"/>
      </p:ext>
    </p:extLst>
  </p:cSld>
  <p:clrMapOvr>
    <a:masterClrMapping/>
  </p:clrMapOvr>
  <p:transition spd="med">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4_自訂版面配置">
    <p:bg>
      <p:bgPr>
        <a:solidFill>
          <a:schemeClr val="accent6">
            <a:lumMod val="75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2555932"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7" name="矩形 15"/>
          <p:cNvSpPr/>
          <p:nvPr userDrawn="1"/>
        </p:nvSpPr>
        <p:spPr>
          <a:xfrm>
            <a:off x="107504" y="161978"/>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研究背景動機</a:t>
            </a:r>
          </a:p>
        </p:txBody>
      </p:sp>
      <p:sp>
        <p:nvSpPr>
          <p:cNvPr id="8" name="矩形 16"/>
          <p:cNvSpPr/>
          <p:nvPr userDrawn="1"/>
        </p:nvSpPr>
        <p:spPr>
          <a:xfrm>
            <a:off x="1643042" y="161978"/>
            <a:ext cx="1071570" cy="41284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法規探討</a:t>
            </a:r>
          </a:p>
        </p:txBody>
      </p:sp>
      <p:sp>
        <p:nvSpPr>
          <p:cNvPr id="11" name="文字方塊 13"/>
          <p:cNvSpPr txBox="1"/>
          <p:nvPr userDrawn="1"/>
        </p:nvSpPr>
        <p:spPr>
          <a:xfrm>
            <a:off x="250860" y="1075514"/>
            <a:ext cx="8353425" cy="369332"/>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我國現行法律對基金之定義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政府會計公報對基金之定義</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r>
              <a:rPr kumimoji="0" lang="zh-TW" altLang="en-US" sz="1800" dirty="0">
                <a:solidFill>
                  <a:prstClr val="black">
                    <a:lumMod val="50000"/>
                    <a:lumOff val="50000"/>
                  </a:prstClr>
                </a:solidFill>
                <a:latin typeface="微軟正黑體" pitchFamily="34" charset="-120"/>
                <a:ea typeface="微軟正黑體" pitchFamily="34" charset="-120"/>
              </a:rPr>
              <a:t>作業基金 </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
        <p:nvSpPr>
          <p:cNvPr id="13" name="矩形 14"/>
          <p:cNvSpPr/>
          <p:nvPr userDrawn="1"/>
        </p:nvSpPr>
        <p:spPr>
          <a:xfrm>
            <a:off x="2786050" y="15180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個案組織簡介</a:t>
            </a:r>
          </a:p>
        </p:txBody>
      </p:sp>
      <p:sp>
        <p:nvSpPr>
          <p:cNvPr id="14" name="矩形 17"/>
          <p:cNvSpPr/>
          <p:nvPr userDrawn="1"/>
        </p:nvSpPr>
        <p:spPr>
          <a:xfrm>
            <a:off x="4286248" y="148739"/>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國道公路建設管理基金會計制度</a:t>
            </a:r>
          </a:p>
        </p:txBody>
      </p:sp>
      <p:sp>
        <p:nvSpPr>
          <p:cNvPr id="15" name="矩形 18"/>
          <p:cNvSpPr/>
          <p:nvPr userDrawn="1"/>
        </p:nvSpPr>
        <p:spPr>
          <a:xfrm>
            <a:off x="6072198" y="148739"/>
            <a:ext cx="1857388"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新舊會計制度轉換</a:t>
            </a:r>
          </a:p>
        </p:txBody>
      </p:sp>
      <p:sp>
        <p:nvSpPr>
          <p:cNvPr id="16" name="矩形 18"/>
          <p:cNvSpPr/>
          <p:nvPr userDrawn="1"/>
        </p:nvSpPr>
        <p:spPr>
          <a:xfrm>
            <a:off x="8001056" y="135302"/>
            <a:ext cx="1214414"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Tree>
    <p:extLst>
      <p:ext uri="{BB962C8B-B14F-4D97-AF65-F5344CB8AC3E}">
        <p14:creationId xmlns:p14="http://schemas.microsoft.com/office/powerpoint/2010/main" val="2030935086"/>
      </p:ext>
    </p:extLst>
  </p:cSld>
  <p:clrMapOvr>
    <a:masterClrMapping/>
  </p:clrMapOvr>
  <p:transition spd="med">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5_自訂版面配置">
    <p:bg>
      <p:bgPr>
        <a:solidFill>
          <a:schemeClr val="accent6">
            <a:lumMod val="75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36" y="772127"/>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2555932"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7" name="矩形 15"/>
          <p:cNvSpPr/>
          <p:nvPr userDrawn="1"/>
        </p:nvSpPr>
        <p:spPr>
          <a:xfrm>
            <a:off x="107504" y="161978"/>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研究背景動機</a:t>
            </a:r>
          </a:p>
        </p:txBody>
      </p:sp>
      <p:sp>
        <p:nvSpPr>
          <p:cNvPr id="8" name="矩形 16"/>
          <p:cNvSpPr/>
          <p:nvPr userDrawn="1"/>
        </p:nvSpPr>
        <p:spPr>
          <a:xfrm>
            <a:off x="1643042" y="161978"/>
            <a:ext cx="1071570" cy="41284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法規探討</a:t>
            </a:r>
          </a:p>
        </p:txBody>
      </p:sp>
      <p:sp>
        <p:nvSpPr>
          <p:cNvPr id="11" name="文字方塊 13"/>
          <p:cNvSpPr txBox="1"/>
          <p:nvPr userDrawn="1"/>
        </p:nvSpPr>
        <p:spPr>
          <a:xfrm>
            <a:off x="250860" y="1154951"/>
            <a:ext cx="8353425" cy="369332"/>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我國現行法律對基金之定義 </a:t>
            </a:r>
            <a:r>
              <a:rPr kumimoji="0" lang="en-US" altLang="zh-TW" sz="1800" dirty="0">
                <a:solidFill>
                  <a:prstClr val="black">
                    <a:lumMod val="50000"/>
                    <a:lumOff val="50000"/>
                  </a:prstClr>
                </a:solidFill>
                <a:latin typeface="微軟正黑體" pitchFamily="34" charset="-120"/>
                <a:ea typeface="微軟正黑體" pitchFamily="34" charset="-120"/>
              </a:rPr>
              <a:t>| </a:t>
            </a:r>
            <a:r>
              <a:rPr kumimoji="0" lang="zh-TW" altLang="en-US" sz="1800" dirty="0">
                <a:solidFill>
                  <a:prstClr val="black">
                    <a:lumMod val="50000"/>
                    <a:lumOff val="50000"/>
                  </a:prstClr>
                </a:solidFill>
                <a:latin typeface="微軟正黑體" pitchFamily="34" charset="-120"/>
                <a:ea typeface="微軟正黑體" pitchFamily="34" charset="-120"/>
              </a:rPr>
              <a:t>政府會計公報對基金之定義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作業基金</a:t>
            </a:r>
            <a:r>
              <a:rPr kumimoji="0" lang="en-US" altLang="zh-TW" sz="1800" dirty="0">
                <a:solidFill>
                  <a:srgbClr val="0000FF"/>
                </a:solidFill>
                <a:latin typeface="微軟正黑體" pitchFamily="34" charset="-120"/>
                <a:ea typeface="微軟正黑體" pitchFamily="34" charset="-120"/>
              </a:rPr>
              <a:t>|</a:t>
            </a:r>
            <a:endParaRPr kumimoji="0" lang="en-US" altLang="zh-TW" sz="1800" dirty="0">
              <a:solidFill>
                <a:prstClr val="black">
                  <a:lumMod val="50000"/>
                  <a:lumOff val="50000"/>
                </a:prstClr>
              </a:solidFill>
              <a:latin typeface="微軟正黑體" pitchFamily="34" charset="-120"/>
              <a:ea typeface="微軟正黑體" pitchFamily="34" charset="-120"/>
            </a:endParaRPr>
          </a:p>
        </p:txBody>
      </p:sp>
      <p:sp>
        <p:nvSpPr>
          <p:cNvPr id="13" name="矩形 14"/>
          <p:cNvSpPr/>
          <p:nvPr userDrawn="1"/>
        </p:nvSpPr>
        <p:spPr>
          <a:xfrm>
            <a:off x="2786050" y="151809"/>
            <a:ext cx="142876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個案組織簡介</a:t>
            </a:r>
          </a:p>
        </p:txBody>
      </p:sp>
      <p:sp>
        <p:nvSpPr>
          <p:cNvPr id="14" name="矩形 17"/>
          <p:cNvSpPr/>
          <p:nvPr userDrawn="1"/>
        </p:nvSpPr>
        <p:spPr>
          <a:xfrm>
            <a:off x="4286248" y="148739"/>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國道公路建設管理基金會計制度</a:t>
            </a:r>
          </a:p>
        </p:txBody>
      </p:sp>
      <p:sp>
        <p:nvSpPr>
          <p:cNvPr id="15" name="矩形 18"/>
          <p:cNvSpPr/>
          <p:nvPr userDrawn="1"/>
        </p:nvSpPr>
        <p:spPr>
          <a:xfrm>
            <a:off x="6072198" y="148739"/>
            <a:ext cx="1857388"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新舊會計制度轉換</a:t>
            </a:r>
          </a:p>
        </p:txBody>
      </p:sp>
      <p:sp>
        <p:nvSpPr>
          <p:cNvPr id="16" name="矩形 18"/>
          <p:cNvSpPr/>
          <p:nvPr userDrawn="1"/>
        </p:nvSpPr>
        <p:spPr>
          <a:xfrm>
            <a:off x="8001056" y="135302"/>
            <a:ext cx="1214414"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Tree>
    <p:extLst>
      <p:ext uri="{BB962C8B-B14F-4D97-AF65-F5344CB8AC3E}">
        <p14:creationId xmlns:p14="http://schemas.microsoft.com/office/powerpoint/2010/main" val="3241528564"/>
      </p:ext>
    </p:extLst>
  </p:cSld>
  <p:clrMapOvr>
    <a:masterClrMapping/>
  </p:clrMapOvr>
  <p:transition spd="med">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_自訂版面配置">
    <p:bg>
      <p:bgPr>
        <a:solidFill>
          <a:schemeClr val="accent6">
            <a:lumMod val="75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2555932"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1" name="文字方塊 13"/>
          <p:cNvSpPr txBox="1"/>
          <p:nvPr userDrawn="1"/>
        </p:nvSpPr>
        <p:spPr>
          <a:xfrm>
            <a:off x="250860" y="995171"/>
            <a:ext cx="8353425" cy="923330"/>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|105</a:t>
            </a:r>
            <a:r>
              <a:rPr kumimoji="0" lang="zh-TW" altLang="en-US" sz="1800" dirty="0">
                <a:solidFill>
                  <a:srgbClr val="0000FF"/>
                </a:solidFill>
                <a:latin typeface="微軟正黑體" pitchFamily="34" charset="-120"/>
                <a:ea typeface="微軟正黑體" pitchFamily="34" charset="-120"/>
              </a:rPr>
              <a:t>年度整體預算收支結構規模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歲入按來源別分析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歲出按政事別分析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a:t>
            </a:r>
            <a:endParaRPr kumimoji="0" lang="en-US" altLang="zh-TW" sz="1800" dirty="0">
              <a:solidFill>
                <a:prstClr val="black">
                  <a:lumMod val="50000"/>
                  <a:lumOff val="50000"/>
                </a:prstClr>
              </a:solidFill>
              <a:latin typeface="微軟正黑體" pitchFamily="34" charset="-120"/>
              <a:ea typeface="微軟正黑體" pitchFamily="34" charset="-120"/>
            </a:endParaRP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歲出按機關別分析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附屬單位預算分析</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endParaRPr kumimoji="0" lang="en-US" altLang="zh-TW"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964397729"/>
      </p:ext>
    </p:extLst>
  </p:cSld>
  <p:clrMapOvr>
    <a:masterClrMapping/>
  </p:clrMapOvr>
  <p:transition spd="med">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6_自訂版面配置">
    <p:bg>
      <p:bgPr>
        <a:solidFill>
          <a:schemeClr val="accent6">
            <a:lumMod val="75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2555932"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1" name="文字方塊 13"/>
          <p:cNvSpPr txBox="1"/>
          <p:nvPr userDrawn="1"/>
        </p:nvSpPr>
        <p:spPr>
          <a:xfrm>
            <a:off x="250860" y="995191"/>
            <a:ext cx="8353425" cy="1200329"/>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105</a:t>
            </a:r>
            <a:r>
              <a:rPr kumimoji="0" lang="zh-TW" altLang="en-US" sz="1800" dirty="0">
                <a:solidFill>
                  <a:prstClr val="black">
                    <a:lumMod val="50000"/>
                    <a:lumOff val="50000"/>
                  </a:prstClr>
                </a:solidFill>
                <a:latin typeface="微軟正黑體" pitchFamily="34" charset="-120"/>
                <a:ea typeface="微軟正黑體" pitchFamily="34" charset="-120"/>
              </a:rPr>
              <a:t>年度整體預算收支結構規模</a:t>
            </a:r>
            <a:r>
              <a:rPr kumimoji="0" lang="en-US" altLang="zh-TW" sz="1800" dirty="0">
                <a:solidFill>
                  <a:srgbClr val="0000FF"/>
                </a:solidFill>
                <a:latin typeface="微軟正黑體" pitchFamily="34" charset="-120"/>
                <a:ea typeface="微軟正黑體" pitchFamily="34" charset="-120"/>
              </a:rPr>
              <a:t> |</a:t>
            </a:r>
            <a:r>
              <a:rPr kumimoji="0" lang="zh-TW" altLang="en-US" sz="1800" dirty="0">
                <a:solidFill>
                  <a:srgbClr val="0000FF"/>
                </a:solidFill>
                <a:latin typeface="微軟正黑體" pitchFamily="34" charset="-120"/>
                <a:ea typeface="微軟正黑體" pitchFamily="34" charset="-120"/>
              </a:rPr>
              <a:t>歲入按來源別分析</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歲出按政事別分析</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歲出按機關別分析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附屬單位預算分析</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endParaRPr kumimoji="0" lang="en-US" altLang="zh-TW" sz="1800" dirty="0">
              <a:solidFill>
                <a:prstClr val="black">
                  <a:lumMod val="50000"/>
                  <a:lumOff val="50000"/>
                </a:prstClr>
              </a:solidFill>
              <a:latin typeface="微軟正黑體" pitchFamily="34" charset="-120"/>
              <a:ea typeface="微軟正黑體" pitchFamily="34" charset="-120"/>
            </a:endParaRPr>
          </a:p>
          <a:p>
            <a:pPr fontAlgn="auto">
              <a:spcBef>
                <a:spcPts val="0"/>
              </a:spcBef>
              <a:spcAft>
                <a:spcPts val="0"/>
              </a:spcAft>
              <a:defRPr/>
            </a:pPr>
            <a:endParaRPr kumimoji="0" lang="en-US" altLang="zh-TW"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415554570"/>
      </p:ext>
    </p:extLst>
  </p:cSld>
  <p:clrMapOvr>
    <a:masterClrMapping/>
  </p:clrMapOvr>
  <p:transition spd="med">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7_自訂版面配置">
    <p:bg>
      <p:bgPr>
        <a:solidFill>
          <a:schemeClr val="accent6">
            <a:lumMod val="75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2555932"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1" name="文字方塊 13"/>
          <p:cNvSpPr txBox="1"/>
          <p:nvPr userDrawn="1"/>
        </p:nvSpPr>
        <p:spPr>
          <a:xfrm>
            <a:off x="250860" y="977503"/>
            <a:ext cx="8353425" cy="1200329"/>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105</a:t>
            </a:r>
            <a:r>
              <a:rPr kumimoji="0" lang="zh-TW" altLang="en-US" sz="1800" dirty="0">
                <a:solidFill>
                  <a:prstClr val="black">
                    <a:lumMod val="50000"/>
                    <a:lumOff val="50000"/>
                  </a:prstClr>
                </a:solidFill>
                <a:latin typeface="微軟正黑體" pitchFamily="34" charset="-120"/>
                <a:ea typeface="微軟正黑體" pitchFamily="34" charset="-120"/>
              </a:rPr>
              <a:t>年度整體預算收支結構規模</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歲入按來源別分析</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歲出按政事別分析</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a:t>
            </a:r>
            <a:endParaRPr kumimoji="0" lang="en-US" altLang="zh-TW" sz="1800" dirty="0">
              <a:solidFill>
                <a:prstClr val="black">
                  <a:lumMod val="50000"/>
                  <a:lumOff val="50000"/>
                </a:prstClr>
              </a:solidFill>
              <a:latin typeface="微軟正黑體" pitchFamily="34" charset="-120"/>
              <a:ea typeface="微軟正黑體" pitchFamily="34" charset="-120"/>
            </a:endParaRP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歲出按機關別分析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附屬單位預算分析</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endParaRPr kumimoji="0" lang="en-US" altLang="zh-TW" sz="1800" dirty="0">
              <a:solidFill>
                <a:prstClr val="black">
                  <a:lumMod val="50000"/>
                  <a:lumOff val="50000"/>
                </a:prstClr>
              </a:solidFill>
              <a:latin typeface="微軟正黑體" pitchFamily="34" charset="-120"/>
              <a:ea typeface="微軟正黑體" pitchFamily="34" charset="-120"/>
            </a:endParaRPr>
          </a:p>
          <a:p>
            <a:pPr fontAlgn="auto">
              <a:spcBef>
                <a:spcPts val="0"/>
              </a:spcBef>
              <a:spcAft>
                <a:spcPts val="0"/>
              </a:spcAft>
              <a:defRPr/>
            </a:pPr>
            <a:endParaRPr kumimoji="0" lang="en-US" altLang="zh-TW"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72800228"/>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587875"/>
            <a:ext cx="5486400" cy="5413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85788"/>
            <a:ext cx="5486400" cy="39322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129213"/>
            <a:ext cx="5486400" cy="768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EF4BDE6A-511D-452E-9C68-67062BD43C16}" type="slidenum">
              <a:rPr lang="ja-JP" altLang="en-US"/>
              <a:pPr>
                <a:defRPr/>
              </a:pPr>
              <a:t>‹#›</a:t>
            </a:fld>
            <a:endParaRPr lang="en-US" altLang="ja-JP"/>
          </a:p>
        </p:txBody>
      </p:sp>
    </p:spTree>
    <p:extLst>
      <p:ext uri="{BB962C8B-B14F-4D97-AF65-F5344CB8AC3E}">
        <p14:creationId xmlns:p14="http://schemas.microsoft.com/office/powerpoint/2010/main" val="40154876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8_自訂版面配置">
    <p:bg>
      <p:bgPr>
        <a:solidFill>
          <a:schemeClr val="accent6">
            <a:lumMod val="75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2555932"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1" name="文字方塊 13"/>
          <p:cNvSpPr txBox="1"/>
          <p:nvPr userDrawn="1"/>
        </p:nvSpPr>
        <p:spPr>
          <a:xfrm>
            <a:off x="250860" y="965064"/>
            <a:ext cx="8353425" cy="1200329"/>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105</a:t>
            </a:r>
            <a:r>
              <a:rPr kumimoji="0" lang="zh-TW" altLang="en-US" sz="1800" dirty="0">
                <a:solidFill>
                  <a:prstClr val="black">
                    <a:lumMod val="50000"/>
                    <a:lumOff val="50000"/>
                  </a:prstClr>
                </a:solidFill>
                <a:latin typeface="微軟正黑體" pitchFamily="34" charset="-120"/>
                <a:ea typeface="微軟正黑體" pitchFamily="34" charset="-120"/>
              </a:rPr>
              <a:t>年度整體預算收支結構規模</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歲入按來源別分析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歲出按政事別分析 </a:t>
            </a:r>
            <a:endParaRPr kumimoji="0" lang="en-US" altLang="zh-TW" sz="1800" dirty="0">
              <a:solidFill>
                <a:prstClr val="black">
                  <a:lumMod val="50000"/>
                  <a:lumOff val="50000"/>
                </a:prstClr>
              </a:solidFill>
              <a:latin typeface="微軟正黑體" pitchFamily="34" charset="-120"/>
              <a:ea typeface="微軟正黑體" pitchFamily="34" charset="-120"/>
            </a:endParaRP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歲出按機關別分析</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附屬單位預算分析</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endParaRPr kumimoji="0" lang="en-US" altLang="zh-TW" sz="1800" dirty="0">
              <a:solidFill>
                <a:prstClr val="black">
                  <a:lumMod val="50000"/>
                  <a:lumOff val="50000"/>
                </a:prstClr>
              </a:solidFill>
              <a:latin typeface="微軟正黑體" pitchFamily="34" charset="-120"/>
              <a:ea typeface="微軟正黑體" pitchFamily="34" charset="-120"/>
            </a:endParaRPr>
          </a:p>
          <a:p>
            <a:pPr fontAlgn="auto">
              <a:spcBef>
                <a:spcPts val="0"/>
              </a:spcBef>
              <a:spcAft>
                <a:spcPts val="0"/>
              </a:spcAft>
              <a:defRPr/>
            </a:pPr>
            <a:endParaRPr kumimoji="0" lang="en-US" altLang="zh-TW"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230347821"/>
      </p:ext>
    </p:extLst>
  </p:cSld>
  <p:clrMapOvr>
    <a:masterClrMapping/>
  </p:clrMapOvr>
  <p:transition spd="med">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9_自訂版面配置">
    <p:bg>
      <p:bgPr>
        <a:solidFill>
          <a:schemeClr val="accent6">
            <a:lumMod val="75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2555932"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1" name="文字方塊 13"/>
          <p:cNvSpPr txBox="1"/>
          <p:nvPr userDrawn="1"/>
        </p:nvSpPr>
        <p:spPr>
          <a:xfrm>
            <a:off x="250860" y="985128"/>
            <a:ext cx="8353425" cy="923330"/>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105</a:t>
            </a:r>
            <a:r>
              <a:rPr kumimoji="0" lang="zh-TW" altLang="en-US" sz="1800" dirty="0">
                <a:solidFill>
                  <a:prstClr val="black">
                    <a:lumMod val="50000"/>
                    <a:lumOff val="50000"/>
                  </a:prstClr>
                </a:solidFill>
                <a:latin typeface="微軟正黑體" pitchFamily="34" charset="-120"/>
                <a:ea typeface="微軟正黑體" pitchFamily="34" charset="-120"/>
              </a:rPr>
              <a:t>年度整體預算收支結構規模</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歲入按來源別分析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歲出按政事別分析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
            </a:r>
            <a:br>
              <a:rPr kumimoji="0" lang="en-US" altLang="zh-TW" sz="1800" dirty="0">
                <a:solidFill>
                  <a:prstClr val="black">
                    <a:lumMod val="50000"/>
                    <a:lumOff val="50000"/>
                  </a:prstClr>
                </a:solidFill>
                <a:latin typeface="微軟正黑體" pitchFamily="34" charset="-120"/>
                <a:ea typeface="微軟正黑體" pitchFamily="34" charset="-120"/>
              </a:rPr>
            </a:br>
            <a:r>
              <a:rPr kumimoji="0" lang="zh-TW" altLang="en-US" sz="1800" dirty="0">
                <a:solidFill>
                  <a:prstClr val="black">
                    <a:lumMod val="50000"/>
                    <a:lumOff val="50000"/>
                  </a:prstClr>
                </a:solidFill>
                <a:latin typeface="微軟正黑體" pitchFamily="34" charset="-120"/>
                <a:ea typeface="微軟正黑體" pitchFamily="34" charset="-120"/>
              </a:rPr>
              <a:t>                                         歲出按機關別分析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附屬單位預算分析</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 </a:t>
            </a:r>
            <a:r>
              <a:rPr kumimoji="0" lang="zh-TW" altLang="en-US" sz="1800" dirty="0">
                <a:solidFill>
                  <a:prstClr val="black">
                    <a:lumMod val="50000"/>
                    <a:lumOff val="50000"/>
                  </a:prstClr>
                </a:solidFill>
                <a:latin typeface="微軟正黑體" pitchFamily="34" charset="-120"/>
                <a:ea typeface="微軟正黑體" pitchFamily="34" charset="-120"/>
              </a:rPr>
              <a:t> </a:t>
            </a:r>
            <a:endParaRPr kumimoji="0" lang="en-US" altLang="zh-TW"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952229071"/>
      </p:ext>
    </p:extLst>
  </p:cSld>
  <p:clrMapOvr>
    <a:masterClrMapping/>
  </p:clrMapOvr>
  <p:transition spd="med">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7_自訂版面配置">
    <p:bg>
      <p:bgPr>
        <a:solidFill>
          <a:schemeClr val="accent6">
            <a:lumMod val="75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2555932"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1" name="文字方塊 13"/>
          <p:cNvSpPr txBox="1"/>
          <p:nvPr userDrawn="1"/>
        </p:nvSpPr>
        <p:spPr>
          <a:xfrm>
            <a:off x="250860" y="985148"/>
            <a:ext cx="8353425" cy="646331"/>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105</a:t>
            </a:r>
            <a:r>
              <a:rPr kumimoji="0" lang="zh-TW" altLang="en-US" sz="1800" dirty="0">
                <a:solidFill>
                  <a:prstClr val="black">
                    <a:lumMod val="50000"/>
                    <a:lumOff val="50000"/>
                  </a:prstClr>
                </a:solidFill>
                <a:latin typeface="微軟正黑體" pitchFamily="34" charset="-120"/>
                <a:ea typeface="微軟正黑體" pitchFamily="34" charset="-120"/>
              </a:rPr>
              <a:t>年度整體預算收支結構規模</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歲入按來源別分析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歲出按政事別分析</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
            </a:r>
            <a:br>
              <a:rPr kumimoji="0" lang="en-US" altLang="zh-TW" sz="1800" dirty="0">
                <a:solidFill>
                  <a:prstClr val="black">
                    <a:lumMod val="50000"/>
                    <a:lumOff val="50000"/>
                  </a:prstClr>
                </a:solidFill>
                <a:latin typeface="微軟正黑體" pitchFamily="34" charset="-120"/>
                <a:ea typeface="微軟正黑體" pitchFamily="34" charset="-120"/>
              </a:rPr>
            </a:br>
            <a:r>
              <a:rPr kumimoji="0" lang="zh-TW" altLang="en-US" sz="1800" dirty="0">
                <a:solidFill>
                  <a:prstClr val="black">
                    <a:lumMod val="50000"/>
                    <a:lumOff val="50000"/>
                  </a:prstClr>
                </a:solidFill>
                <a:latin typeface="微軟正黑體" pitchFamily="34" charset="-120"/>
                <a:ea typeface="微軟正黑體" pitchFamily="34" charset="-120"/>
              </a:rPr>
              <a:t>                                         歲出按機關別分析</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附屬單位預算分析</a:t>
            </a:r>
            <a:r>
              <a:rPr kumimoji="0" lang="en-US" altLang="zh-TW" sz="1800" dirty="0">
                <a:solidFill>
                  <a:srgbClr val="0000FF"/>
                </a:solidFill>
                <a:latin typeface="微軟正黑體" pitchFamily="34" charset="-120"/>
                <a:ea typeface="微軟正黑體" pitchFamily="34" charset="-120"/>
              </a:rPr>
              <a:t>|</a:t>
            </a:r>
            <a:endParaRPr kumimoji="0" lang="en-US" altLang="zh-TW" sz="1800" dirty="0">
              <a:solidFill>
                <a:prstClr val="black">
                  <a:lumMod val="50000"/>
                  <a:lumOff val="50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4180201999"/>
      </p:ext>
    </p:extLst>
  </p:cSld>
  <p:clrMapOvr>
    <a:masterClrMapping/>
  </p:clrMapOvr>
  <p:transition spd="med">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_自訂版面配置">
    <p:bg>
      <p:bgPr>
        <a:solidFill>
          <a:schemeClr val="accent6">
            <a:lumMod val="75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2555932"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研究方法與步驟</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緒論</a:t>
            </a:r>
          </a:p>
        </p:txBody>
      </p:sp>
      <p:sp>
        <p:nvSpPr>
          <p:cNvPr id="8" name="矩形 16"/>
          <p:cNvSpPr/>
          <p:nvPr userDrawn="1"/>
        </p:nvSpPr>
        <p:spPr>
          <a:xfrm>
            <a:off x="1907704" y="161978"/>
            <a:ext cx="1728192" cy="41284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文獻探討</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結果與討論</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1" name="文字方塊 13"/>
          <p:cNvSpPr txBox="1"/>
          <p:nvPr userDrawn="1"/>
        </p:nvSpPr>
        <p:spPr>
          <a:xfrm>
            <a:off x="250860" y="1075533"/>
            <a:ext cx="8353425" cy="646331"/>
          </a:xfrm>
          <a:prstGeom prst="rect">
            <a:avLst/>
          </a:prstGeom>
          <a:noFill/>
        </p:spPr>
        <p:txBody>
          <a:bodyPr>
            <a:spAutoFit/>
          </a:bodyPr>
          <a:lstStyle/>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宗教觀光之相關定義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竹山紫南宮之宗教觀光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動機的理論及相關研究</a:t>
            </a:r>
            <a:r>
              <a:rPr kumimoji="0" lang="en-US" altLang="zh-TW" sz="1800" dirty="0">
                <a:solidFill>
                  <a:srgbClr val="0000FF"/>
                </a:solidFill>
                <a:latin typeface="微軟正黑體" pitchFamily="34" charset="-120"/>
                <a:ea typeface="微軟正黑體" pitchFamily="34" charset="-120"/>
              </a:rPr>
              <a:t>|</a:t>
            </a:r>
          </a:p>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體驗的理論及相關研究</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滿意度的理論及相關研究</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動機、體驗及滿意度相關研究</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1977154368"/>
      </p:ext>
    </p:extLst>
  </p:cSld>
  <p:clrMapOvr>
    <a:masterClrMapping/>
  </p:clrMapOvr>
  <p:transition spd="med">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0_自訂版面配置">
    <p:bg>
      <p:bgPr>
        <a:solidFill>
          <a:schemeClr val="accent6">
            <a:lumMod val="75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2555932"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研究方法與步驟</a:t>
            </a:r>
          </a:p>
        </p:txBody>
      </p:sp>
      <p:sp>
        <p:nvSpPr>
          <p:cNvPr id="7" name="矩形 15"/>
          <p:cNvSpPr/>
          <p:nvPr userDrawn="1"/>
        </p:nvSpPr>
        <p:spPr>
          <a:xfrm>
            <a:off x="107504" y="136279"/>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緒論</a:t>
            </a:r>
          </a:p>
        </p:txBody>
      </p:sp>
      <p:sp>
        <p:nvSpPr>
          <p:cNvPr id="8" name="矩形 16"/>
          <p:cNvSpPr/>
          <p:nvPr userDrawn="1"/>
        </p:nvSpPr>
        <p:spPr>
          <a:xfrm>
            <a:off x="1907704" y="161978"/>
            <a:ext cx="1728192" cy="41284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文獻探討</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結果與討論</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1" name="文字方塊 13"/>
          <p:cNvSpPr txBox="1"/>
          <p:nvPr userDrawn="1"/>
        </p:nvSpPr>
        <p:spPr>
          <a:xfrm>
            <a:off x="250860" y="1075533"/>
            <a:ext cx="8353425" cy="646331"/>
          </a:xfrm>
          <a:prstGeom prst="rect">
            <a:avLst/>
          </a:prstGeom>
          <a:noFill/>
        </p:spPr>
        <p:txBody>
          <a:bodyPr>
            <a:spAutoFit/>
          </a:bodyPr>
          <a:lstStyle/>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宗教觀光之相關定義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竹山紫南宮之宗教觀光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動機的理論及相關研究</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體驗的理論及相關研究</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滿意度的理論及相關研究</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動機、體驗及滿意度相關研究</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2848638940"/>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1_自訂版面配置">
    <p:bg>
      <p:bgPr>
        <a:solidFill>
          <a:schemeClr val="accent6">
            <a:lumMod val="75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2555932"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研究方法與步驟</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緒論</a:t>
            </a:r>
          </a:p>
        </p:txBody>
      </p:sp>
      <p:sp>
        <p:nvSpPr>
          <p:cNvPr id="8" name="矩形 16"/>
          <p:cNvSpPr/>
          <p:nvPr userDrawn="1"/>
        </p:nvSpPr>
        <p:spPr>
          <a:xfrm>
            <a:off x="1907704" y="161978"/>
            <a:ext cx="1728192" cy="41284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文獻探討</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結果與討論</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1" name="文字方塊 13"/>
          <p:cNvSpPr txBox="1"/>
          <p:nvPr userDrawn="1"/>
        </p:nvSpPr>
        <p:spPr>
          <a:xfrm>
            <a:off x="250860" y="1075533"/>
            <a:ext cx="8353425" cy="646331"/>
          </a:xfrm>
          <a:prstGeom prst="rect">
            <a:avLst/>
          </a:prstGeom>
          <a:noFill/>
        </p:spPr>
        <p:txBody>
          <a:bodyPr>
            <a:spAutoFit/>
          </a:bodyPr>
          <a:lstStyle/>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宗教觀光之相關定義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竹山紫南宮之宗教觀光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動機的理論及相關研究</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體驗的理論及相關研究</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滿意度的理論及相關研究</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動機、體驗及滿意度相關研究</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2351029670"/>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2_自訂版面配置">
    <p:bg>
      <p:bgPr>
        <a:solidFill>
          <a:schemeClr val="accent6">
            <a:lumMod val="75000"/>
            <a:alpha val="60000"/>
          </a:scheme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1"/>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2555932"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研究方法與步驟</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緒論</a:t>
            </a:r>
          </a:p>
        </p:txBody>
      </p:sp>
      <p:sp>
        <p:nvSpPr>
          <p:cNvPr id="8" name="矩形 16"/>
          <p:cNvSpPr/>
          <p:nvPr userDrawn="1"/>
        </p:nvSpPr>
        <p:spPr>
          <a:xfrm>
            <a:off x="1907704" y="161978"/>
            <a:ext cx="1728192" cy="412846"/>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文獻探討</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結果與討論</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1" name="文字方塊 13"/>
          <p:cNvSpPr txBox="1"/>
          <p:nvPr userDrawn="1"/>
        </p:nvSpPr>
        <p:spPr>
          <a:xfrm>
            <a:off x="250860" y="1075533"/>
            <a:ext cx="8353425" cy="646331"/>
          </a:xfrm>
          <a:prstGeom prst="rect">
            <a:avLst/>
          </a:prstGeom>
          <a:noFill/>
        </p:spPr>
        <p:txBody>
          <a:bodyPr>
            <a:spAutoFit/>
          </a:bodyPr>
          <a:lstStyle/>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宗教觀光之相關定義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竹山紫南宮之宗教觀光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動機的理論及相關研究</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體驗的理論及相關研究</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滿意度的理論及相關研究</a:t>
            </a:r>
            <a:r>
              <a:rPr kumimoji="0" lang="en-US" altLang="zh-TW" sz="1800" dirty="0">
                <a:solidFill>
                  <a:prstClr val="black"/>
                </a:solidFill>
                <a:latin typeface="微軟正黑體" pitchFamily="34" charset="-120"/>
                <a:ea typeface="微軟正黑體" pitchFamily="34" charset="-120"/>
              </a:rPr>
              <a:t>|</a:t>
            </a:r>
            <a:r>
              <a:rPr kumimoji="0" lang="zh-TW" altLang="en-US" sz="1800" dirty="0">
                <a:solidFill>
                  <a:prstClr val="black"/>
                </a:solidFill>
                <a:latin typeface="微軟正黑體" pitchFamily="34" charset="-120"/>
                <a:ea typeface="微軟正黑體" pitchFamily="34" charset="-120"/>
              </a:rPr>
              <a:t>動機、體驗及滿意度相關研究</a:t>
            </a:r>
            <a:r>
              <a:rPr kumimoji="0" lang="en-US" altLang="zh-TW" sz="1800" dirty="0">
                <a:solidFill>
                  <a:prstClr val="black"/>
                </a:solidFill>
                <a:latin typeface="微軟正黑體" pitchFamily="34" charset="-120"/>
                <a:ea typeface="微軟正黑體" pitchFamily="34" charset="-120"/>
              </a:rPr>
              <a:t>|</a:t>
            </a:r>
          </a:p>
        </p:txBody>
      </p:sp>
    </p:spTree>
    <p:extLst>
      <p:ext uri="{BB962C8B-B14F-4D97-AF65-F5344CB8AC3E}">
        <p14:creationId xmlns:p14="http://schemas.microsoft.com/office/powerpoint/2010/main" val="3532245079"/>
      </p:ext>
    </p:extLst>
  </p:cSld>
  <p:clrMapOvr>
    <a:masterClrMapping/>
  </p:clrMapOvr>
  <p:transition spd="med">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自訂版面配置">
    <p:bg>
      <p:bgPr>
        <a:solidFill>
          <a:srgbClr val="92D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4356106"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2730630" y="158871"/>
            <a:ext cx="1412742" cy="412846"/>
          </a:xfrm>
          <a:prstGeom prst="rect">
            <a:avLst/>
          </a:prstGeom>
          <a:solidFill>
            <a:srgbClr val="6EA9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個案組織簡介</a:t>
            </a:r>
          </a:p>
        </p:txBody>
      </p:sp>
      <p:sp>
        <p:nvSpPr>
          <p:cNvPr id="11" name="文字方塊 12"/>
          <p:cNvSpPr txBox="1"/>
          <p:nvPr userDrawn="1"/>
        </p:nvSpPr>
        <p:spPr>
          <a:xfrm>
            <a:off x="250860" y="1075514"/>
            <a:ext cx="8353425" cy="369332"/>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組織沿革及業務職掌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r>
              <a:rPr kumimoji="0" lang="zh-TW" altLang="en-US" sz="1800" dirty="0">
                <a:solidFill>
                  <a:prstClr val="black">
                    <a:lumMod val="50000"/>
                    <a:lumOff val="50000"/>
                  </a:prstClr>
                </a:solidFill>
                <a:latin typeface="微軟正黑體" pitchFamily="34" charset="-120"/>
                <a:ea typeface="微軟正黑體" pitchFamily="34" charset="-120"/>
              </a:rPr>
              <a:t>業務重點 </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
        <p:nvSpPr>
          <p:cNvPr id="12" name="矩形 15"/>
          <p:cNvSpPr/>
          <p:nvPr userDrawn="1"/>
        </p:nvSpPr>
        <p:spPr>
          <a:xfrm>
            <a:off x="36034" y="160077"/>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研究背景動機</a:t>
            </a:r>
          </a:p>
        </p:txBody>
      </p:sp>
      <p:sp>
        <p:nvSpPr>
          <p:cNvPr id="13" name="矩形 17"/>
          <p:cNvSpPr/>
          <p:nvPr userDrawn="1"/>
        </p:nvSpPr>
        <p:spPr>
          <a:xfrm>
            <a:off x="4214778" y="146837"/>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國道公路建設管理基金會計制度</a:t>
            </a:r>
          </a:p>
        </p:txBody>
      </p:sp>
      <p:sp>
        <p:nvSpPr>
          <p:cNvPr id="14" name="矩形 18"/>
          <p:cNvSpPr/>
          <p:nvPr userDrawn="1"/>
        </p:nvSpPr>
        <p:spPr>
          <a:xfrm>
            <a:off x="6000728" y="146837"/>
            <a:ext cx="1857388"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新舊會計制度轉換</a:t>
            </a:r>
          </a:p>
        </p:txBody>
      </p:sp>
      <p:sp>
        <p:nvSpPr>
          <p:cNvPr id="15" name="矩形 18"/>
          <p:cNvSpPr/>
          <p:nvPr userDrawn="1"/>
        </p:nvSpPr>
        <p:spPr>
          <a:xfrm>
            <a:off x="7929586" y="146639"/>
            <a:ext cx="1214414"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6" name="矩形 16"/>
          <p:cNvSpPr/>
          <p:nvPr userDrawn="1"/>
        </p:nvSpPr>
        <p:spPr>
          <a:xfrm>
            <a:off x="1573767" y="161978"/>
            <a:ext cx="107157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法規探討</a:t>
            </a:r>
          </a:p>
        </p:txBody>
      </p:sp>
    </p:spTree>
    <p:extLst>
      <p:ext uri="{BB962C8B-B14F-4D97-AF65-F5344CB8AC3E}">
        <p14:creationId xmlns:p14="http://schemas.microsoft.com/office/powerpoint/2010/main" val="4092267824"/>
      </p:ext>
    </p:extLst>
  </p:cSld>
  <p:clrMapOvr>
    <a:masterClrMapping/>
  </p:clrMapOvr>
  <p:transition spd="med">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3_自訂版面配置">
    <p:bg>
      <p:bgPr>
        <a:solidFill>
          <a:srgbClr val="92D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4356106"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2730630" y="158871"/>
            <a:ext cx="1412742" cy="412846"/>
          </a:xfrm>
          <a:prstGeom prst="rect">
            <a:avLst/>
          </a:prstGeom>
          <a:solidFill>
            <a:srgbClr val="6EA9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個案組織簡介</a:t>
            </a:r>
          </a:p>
        </p:txBody>
      </p:sp>
      <p:sp>
        <p:nvSpPr>
          <p:cNvPr id="11" name="文字方塊 12"/>
          <p:cNvSpPr txBox="1"/>
          <p:nvPr userDrawn="1"/>
        </p:nvSpPr>
        <p:spPr>
          <a:xfrm>
            <a:off x="250860" y="1075514"/>
            <a:ext cx="8353425" cy="369332"/>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組織沿革及業務職掌</a:t>
            </a: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業務重點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 </a:t>
            </a:r>
            <a:endParaRPr kumimoji="0" lang="en-US" altLang="zh-TW" sz="1800" dirty="0">
              <a:solidFill>
                <a:srgbClr val="0000FF"/>
              </a:solidFill>
              <a:latin typeface="微軟正黑體" pitchFamily="34" charset="-120"/>
              <a:ea typeface="微軟正黑體" pitchFamily="34" charset="-120"/>
            </a:endParaRPr>
          </a:p>
        </p:txBody>
      </p:sp>
      <p:sp>
        <p:nvSpPr>
          <p:cNvPr id="12" name="矩形 15"/>
          <p:cNvSpPr/>
          <p:nvPr userDrawn="1"/>
        </p:nvSpPr>
        <p:spPr>
          <a:xfrm>
            <a:off x="36034" y="160077"/>
            <a:ext cx="146410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研究背景動機</a:t>
            </a:r>
          </a:p>
        </p:txBody>
      </p:sp>
      <p:sp>
        <p:nvSpPr>
          <p:cNvPr id="13" name="矩形 17"/>
          <p:cNvSpPr/>
          <p:nvPr userDrawn="1"/>
        </p:nvSpPr>
        <p:spPr>
          <a:xfrm>
            <a:off x="4214778" y="146837"/>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國道公路建設管理基金會計制度</a:t>
            </a:r>
          </a:p>
        </p:txBody>
      </p:sp>
      <p:sp>
        <p:nvSpPr>
          <p:cNvPr id="14" name="矩形 18"/>
          <p:cNvSpPr/>
          <p:nvPr userDrawn="1"/>
        </p:nvSpPr>
        <p:spPr>
          <a:xfrm>
            <a:off x="6000728" y="146837"/>
            <a:ext cx="1857388"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新舊會計制度轉換</a:t>
            </a:r>
          </a:p>
        </p:txBody>
      </p:sp>
      <p:sp>
        <p:nvSpPr>
          <p:cNvPr id="15" name="矩形 18"/>
          <p:cNvSpPr/>
          <p:nvPr userDrawn="1"/>
        </p:nvSpPr>
        <p:spPr>
          <a:xfrm>
            <a:off x="7929586" y="146639"/>
            <a:ext cx="1214414"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結論與建議</a:t>
            </a:r>
          </a:p>
        </p:txBody>
      </p:sp>
      <p:sp>
        <p:nvSpPr>
          <p:cNvPr id="16" name="矩形 16"/>
          <p:cNvSpPr/>
          <p:nvPr userDrawn="1"/>
        </p:nvSpPr>
        <p:spPr>
          <a:xfrm>
            <a:off x="1573767" y="161978"/>
            <a:ext cx="1071570"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法規探討</a:t>
            </a:r>
          </a:p>
        </p:txBody>
      </p:sp>
    </p:spTree>
    <p:extLst>
      <p:ext uri="{BB962C8B-B14F-4D97-AF65-F5344CB8AC3E}">
        <p14:creationId xmlns:p14="http://schemas.microsoft.com/office/powerpoint/2010/main" val="2573495677"/>
      </p:ext>
    </p:extLst>
  </p:cSld>
  <p:clrMapOvr>
    <a:masterClrMapping/>
  </p:clrMapOvr>
  <p:transition spd="med">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3_自訂版面配置">
    <p:bg>
      <p:bgPr>
        <a:solidFill>
          <a:srgbClr val="92D050">
            <a:alpha val="59999"/>
          </a:srgbClr>
        </a:solidFill>
        <a:effectLst/>
      </p:bgPr>
    </p:bg>
    <p:spTree>
      <p:nvGrpSpPr>
        <p:cNvPr id="1" name=""/>
        <p:cNvGrpSpPr/>
        <p:nvPr/>
      </p:nvGrpSpPr>
      <p:grpSpPr>
        <a:xfrm>
          <a:off x="0" y="0"/>
          <a:ext cx="0" cy="0"/>
          <a:chOff x="0" y="0"/>
          <a:chExt cx="0" cy="0"/>
        </a:xfrm>
      </p:grpSpPr>
      <p:sp>
        <p:nvSpPr>
          <p:cNvPr id="2" name="圓角矩形 9"/>
          <p:cNvSpPr/>
          <p:nvPr userDrawn="1"/>
        </p:nvSpPr>
        <p:spPr>
          <a:xfrm>
            <a:off x="-216532" y="74894"/>
            <a:ext cx="9577064" cy="587016"/>
          </a:xfrm>
          <a:prstGeom prst="roundRect">
            <a:avLst>
              <a:gd name="adj" fmla="val 50000"/>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3" name="群組 7"/>
          <p:cNvGrpSpPr>
            <a:grpSpLocks/>
          </p:cNvGrpSpPr>
          <p:nvPr userDrawn="1"/>
        </p:nvGrpSpPr>
        <p:grpSpPr bwMode="auto">
          <a:xfrm>
            <a:off x="179400" y="661388"/>
            <a:ext cx="8785225" cy="5781076"/>
            <a:chOff x="179512" y="692696"/>
            <a:chExt cx="8784976" cy="6048672"/>
          </a:xfrm>
        </p:grpSpPr>
        <p:sp>
          <p:nvSpPr>
            <p:cNvPr id="4" name="圓角矩形 5"/>
            <p:cNvSpPr/>
            <p:nvPr userDrawn="1"/>
          </p:nvSpPr>
          <p:spPr>
            <a:xfrm>
              <a:off x="179512" y="1070440"/>
              <a:ext cx="8784976" cy="5670928"/>
            </a:xfrm>
            <a:prstGeom prst="roundRect">
              <a:avLst>
                <a:gd name="adj" fmla="val 51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5" name="等腰三角形 11"/>
            <p:cNvSpPr/>
            <p:nvPr userDrawn="1"/>
          </p:nvSpPr>
          <p:spPr>
            <a:xfrm>
              <a:off x="4356106" y="692696"/>
              <a:ext cx="431788" cy="37774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6" name="矩形 14"/>
          <p:cNvSpPr/>
          <p:nvPr userDrawn="1"/>
        </p:nvSpPr>
        <p:spPr>
          <a:xfrm>
            <a:off x="3707904" y="161978"/>
            <a:ext cx="1728192" cy="412846"/>
          </a:xfrm>
          <a:prstGeom prst="rect">
            <a:avLst/>
          </a:prstGeom>
          <a:solidFill>
            <a:srgbClr val="6EA92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預算編列</a:t>
            </a:r>
            <a:endParaRPr kumimoji="0" lang="en-US" altLang="zh-TW" sz="1600" b="1" dirty="0">
              <a:solidFill>
                <a:prstClr val="white"/>
              </a:solidFill>
              <a:latin typeface="微軟正黑體" pitchFamily="34" charset="-120"/>
              <a:ea typeface="微軟正黑體" pitchFamily="34" charset="-120"/>
            </a:endParaRPr>
          </a:p>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特色重點</a:t>
            </a:r>
          </a:p>
        </p:txBody>
      </p:sp>
      <p:sp>
        <p:nvSpPr>
          <p:cNvPr id="7" name="矩形 15"/>
          <p:cNvSpPr/>
          <p:nvPr userDrawn="1"/>
        </p:nvSpPr>
        <p:spPr>
          <a:xfrm>
            <a:off x="1075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預算籌編原則</a:t>
            </a:r>
          </a:p>
        </p:txBody>
      </p:sp>
      <p:sp>
        <p:nvSpPr>
          <p:cNvPr id="8" name="矩形 16"/>
          <p:cNvSpPr/>
          <p:nvPr userDrawn="1"/>
        </p:nvSpPr>
        <p:spPr>
          <a:xfrm>
            <a:off x="19077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預算籌編結果</a:t>
            </a:r>
          </a:p>
        </p:txBody>
      </p:sp>
      <p:sp>
        <p:nvSpPr>
          <p:cNvPr id="9" name="矩形 17"/>
          <p:cNvSpPr/>
          <p:nvPr userDrawn="1"/>
        </p:nvSpPr>
        <p:spPr>
          <a:xfrm>
            <a:off x="55081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歷年預算編列及舉債情形分析</a:t>
            </a:r>
          </a:p>
        </p:txBody>
      </p:sp>
      <p:sp>
        <p:nvSpPr>
          <p:cNvPr id="10" name="矩形 18"/>
          <p:cNvSpPr/>
          <p:nvPr userDrawn="1"/>
        </p:nvSpPr>
        <p:spPr>
          <a:xfrm>
            <a:off x="7308304" y="161978"/>
            <a:ext cx="1728192" cy="412846"/>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600" b="1" dirty="0">
                <a:solidFill>
                  <a:prstClr val="white"/>
                </a:solidFill>
                <a:latin typeface="微軟正黑體" pitchFamily="34" charset="-120"/>
                <a:ea typeface="微軟正黑體" pitchFamily="34" charset="-120"/>
              </a:rPr>
              <a:t>結語</a:t>
            </a:r>
          </a:p>
        </p:txBody>
      </p:sp>
      <p:sp>
        <p:nvSpPr>
          <p:cNvPr id="12" name="文字方塊 11"/>
          <p:cNvSpPr txBox="1"/>
          <p:nvPr userDrawn="1"/>
        </p:nvSpPr>
        <p:spPr>
          <a:xfrm>
            <a:off x="90934" y="987545"/>
            <a:ext cx="8945562" cy="646331"/>
          </a:xfrm>
          <a:prstGeom prst="rect">
            <a:avLst/>
          </a:prstGeom>
          <a:noFill/>
        </p:spPr>
        <p:txBody>
          <a:bodyPr>
            <a:spAutoFit/>
          </a:bodyPr>
          <a:lstStyle/>
          <a:p>
            <a:pPr fontAlgn="auto">
              <a:spcBef>
                <a:spcPts val="0"/>
              </a:spcBef>
              <a:spcAft>
                <a:spcPts val="0"/>
              </a:spcAft>
              <a:defRPr/>
            </a:pPr>
            <a:r>
              <a:rPr kumimoji="0" lang="zh-TW" altLang="en-US" sz="1800" dirty="0">
                <a:solidFill>
                  <a:srgbClr val="0000FF"/>
                </a:solidFill>
                <a:latin typeface="微軟正黑體" pitchFamily="34" charset="-120"/>
                <a:ea typeface="微軟正黑體" pitchFamily="34" charset="-120"/>
              </a:rPr>
              <a:t>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srgbClr val="0000FF"/>
                </a:solidFill>
                <a:latin typeface="微軟正黑體" pitchFamily="34" charset="-120"/>
                <a:ea typeface="微軟正黑體" pitchFamily="34" charset="-120"/>
              </a:rPr>
              <a:t>交通方面 </a:t>
            </a:r>
            <a:r>
              <a:rPr kumimoji="0" lang="en-US" altLang="zh-TW" sz="1800" dirty="0">
                <a:solidFill>
                  <a:srgbClr val="0000FF"/>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公共安全方面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社會福利方面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食安防老方面 </a:t>
            </a:r>
            <a:r>
              <a:rPr kumimoji="0" lang="en-US" altLang="zh-TW" sz="1800" dirty="0">
                <a:solidFill>
                  <a:prstClr val="black">
                    <a:lumMod val="50000"/>
                    <a:lumOff val="50000"/>
                  </a:prstClr>
                </a:solidFill>
                <a:latin typeface="微軟正黑體" pitchFamily="34" charset="-120"/>
                <a:ea typeface="微軟正黑體" pitchFamily="34" charset="-120"/>
              </a:rPr>
              <a:t>|</a:t>
            </a:r>
          </a:p>
          <a:p>
            <a:pPr fontAlgn="auto">
              <a:spcBef>
                <a:spcPts val="0"/>
              </a:spcBef>
              <a:spcAft>
                <a:spcPts val="0"/>
              </a:spcAft>
              <a:defRPr/>
            </a:pPr>
            <a:r>
              <a:rPr kumimoji="0" lang="zh-TW" altLang="en-US" sz="1800" dirty="0">
                <a:solidFill>
                  <a:prstClr val="black">
                    <a:lumMod val="50000"/>
                    <a:lumOff val="50000"/>
                  </a:prstClr>
                </a:solidFill>
                <a:latin typeface="微軟正黑體" pitchFamily="34" charset="-120"/>
                <a:ea typeface="微軟正黑體" pitchFamily="34" charset="-120"/>
              </a:rPr>
              <a:t>                                            教育方面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 觀光文化方面 </a:t>
            </a:r>
            <a:r>
              <a:rPr kumimoji="0" lang="en-US" altLang="zh-TW" sz="1800" dirty="0">
                <a:solidFill>
                  <a:prstClr val="black">
                    <a:lumMod val="50000"/>
                    <a:lumOff val="50000"/>
                  </a:prstClr>
                </a:solidFill>
                <a:latin typeface="微軟正黑體" pitchFamily="34" charset="-120"/>
                <a:ea typeface="微軟正黑體" pitchFamily="34" charset="-120"/>
              </a:rPr>
              <a:t>|</a:t>
            </a:r>
            <a:r>
              <a:rPr kumimoji="0" lang="zh-TW" altLang="en-US" sz="1800" dirty="0">
                <a:solidFill>
                  <a:prstClr val="black">
                    <a:lumMod val="50000"/>
                    <a:lumOff val="50000"/>
                  </a:prstClr>
                </a:solidFill>
                <a:latin typeface="微軟正黑體" pitchFamily="34" charset="-120"/>
                <a:ea typeface="微軟正黑體" pitchFamily="34" charset="-120"/>
              </a:rPr>
              <a:t>城都發展方面 </a:t>
            </a:r>
            <a:r>
              <a:rPr kumimoji="0" lang="en-US" altLang="zh-TW" sz="1800" dirty="0">
                <a:solidFill>
                  <a:prstClr val="black">
                    <a:lumMod val="50000"/>
                    <a:lumOff val="50000"/>
                  </a:prstClr>
                </a:solidFill>
                <a:latin typeface="微軟正黑體" pitchFamily="34" charset="-120"/>
                <a:ea typeface="微軟正黑體" pitchFamily="34" charset="-120"/>
              </a:rPr>
              <a:t>|</a:t>
            </a:r>
          </a:p>
        </p:txBody>
      </p:sp>
    </p:spTree>
    <p:extLst>
      <p:ext uri="{BB962C8B-B14F-4D97-AF65-F5344CB8AC3E}">
        <p14:creationId xmlns:p14="http://schemas.microsoft.com/office/powerpoint/2010/main" val="1697592781"/>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slideLayout" Target="../slideLayouts/slideLayout105.xml"/><Relationship Id="rId47" Type="http://schemas.openxmlformats.org/officeDocument/2006/relationships/slideLayout" Target="../slideLayouts/slideLayout110.xml"/><Relationship Id="rId50" Type="http://schemas.openxmlformats.org/officeDocument/2006/relationships/slideLayout" Target="../slideLayouts/slideLayout113.xml"/><Relationship Id="rId55" Type="http://schemas.openxmlformats.org/officeDocument/2006/relationships/slideLayout" Target="../slideLayouts/slideLayout118.xml"/><Relationship Id="rId63" Type="http://schemas.openxmlformats.org/officeDocument/2006/relationships/slideLayout" Target="../slideLayouts/slideLayout126.xml"/><Relationship Id="rId68" Type="http://schemas.openxmlformats.org/officeDocument/2006/relationships/slideLayout" Target="../slideLayouts/slideLayout131.xml"/><Relationship Id="rId76" Type="http://schemas.openxmlformats.org/officeDocument/2006/relationships/theme" Target="../theme/theme6.xml"/><Relationship Id="rId7" Type="http://schemas.openxmlformats.org/officeDocument/2006/relationships/slideLayout" Target="../slideLayouts/slideLayout70.xml"/><Relationship Id="rId71" Type="http://schemas.openxmlformats.org/officeDocument/2006/relationships/slideLayout" Target="../slideLayouts/slideLayout134.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9" Type="http://schemas.openxmlformats.org/officeDocument/2006/relationships/slideLayout" Target="../slideLayouts/slideLayout92.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45" Type="http://schemas.openxmlformats.org/officeDocument/2006/relationships/slideLayout" Target="../slideLayouts/slideLayout108.xml"/><Relationship Id="rId53" Type="http://schemas.openxmlformats.org/officeDocument/2006/relationships/slideLayout" Target="../slideLayouts/slideLayout116.xml"/><Relationship Id="rId58" Type="http://schemas.openxmlformats.org/officeDocument/2006/relationships/slideLayout" Target="../slideLayouts/slideLayout121.xml"/><Relationship Id="rId66" Type="http://schemas.openxmlformats.org/officeDocument/2006/relationships/slideLayout" Target="../slideLayouts/slideLayout129.xml"/><Relationship Id="rId74" Type="http://schemas.openxmlformats.org/officeDocument/2006/relationships/slideLayout" Target="../slideLayouts/slideLayout13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49" Type="http://schemas.openxmlformats.org/officeDocument/2006/relationships/slideLayout" Target="../slideLayouts/slideLayout112.xml"/><Relationship Id="rId57" Type="http://schemas.openxmlformats.org/officeDocument/2006/relationships/slideLayout" Target="../slideLayouts/slideLayout120.xml"/><Relationship Id="rId61" Type="http://schemas.openxmlformats.org/officeDocument/2006/relationships/slideLayout" Target="../slideLayouts/slideLayout124.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4" Type="http://schemas.openxmlformats.org/officeDocument/2006/relationships/slideLayout" Target="../slideLayouts/slideLayout107.xml"/><Relationship Id="rId52" Type="http://schemas.openxmlformats.org/officeDocument/2006/relationships/slideLayout" Target="../slideLayouts/slideLayout115.xml"/><Relationship Id="rId60" Type="http://schemas.openxmlformats.org/officeDocument/2006/relationships/slideLayout" Target="../slideLayouts/slideLayout123.xml"/><Relationship Id="rId65" Type="http://schemas.openxmlformats.org/officeDocument/2006/relationships/slideLayout" Target="../slideLayouts/slideLayout128.xml"/><Relationship Id="rId73" Type="http://schemas.openxmlformats.org/officeDocument/2006/relationships/slideLayout" Target="../slideLayouts/slideLayout136.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48" Type="http://schemas.openxmlformats.org/officeDocument/2006/relationships/slideLayout" Target="../slideLayouts/slideLayout111.xml"/><Relationship Id="rId56" Type="http://schemas.openxmlformats.org/officeDocument/2006/relationships/slideLayout" Target="../slideLayouts/slideLayout119.xml"/><Relationship Id="rId64" Type="http://schemas.openxmlformats.org/officeDocument/2006/relationships/slideLayout" Target="../slideLayouts/slideLayout127.xml"/><Relationship Id="rId69" Type="http://schemas.openxmlformats.org/officeDocument/2006/relationships/slideLayout" Target="../slideLayouts/slideLayout132.xml"/><Relationship Id="rId8" Type="http://schemas.openxmlformats.org/officeDocument/2006/relationships/slideLayout" Target="../slideLayouts/slideLayout71.xml"/><Relationship Id="rId51" Type="http://schemas.openxmlformats.org/officeDocument/2006/relationships/slideLayout" Target="../slideLayouts/slideLayout114.xml"/><Relationship Id="rId72" Type="http://schemas.openxmlformats.org/officeDocument/2006/relationships/slideLayout" Target="../slideLayouts/slideLayout135.xml"/><Relationship Id="rId3" Type="http://schemas.openxmlformats.org/officeDocument/2006/relationships/slideLayout" Target="../slideLayouts/slideLayout66.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slideLayout" Target="../slideLayouts/slideLayout109.xml"/><Relationship Id="rId59" Type="http://schemas.openxmlformats.org/officeDocument/2006/relationships/slideLayout" Target="../slideLayouts/slideLayout122.xml"/><Relationship Id="rId67" Type="http://schemas.openxmlformats.org/officeDocument/2006/relationships/slideLayout" Target="../slideLayouts/slideLayout130.xml"/><Relationship Id="rId20" Type="http://schemas.openxmlformats.org/officeDocument/2006/relationships/slideLayout" Target="../slideLayouts/slideLayout83.xml"/><Relationship Id="rId41" Type="http://schemas.openxmlformats.org/officeDocument/2006/relationships/slideLayout" Target="../slideLayouts/slideLayout104.xml"/><Relationship Id="rId54" Type="http://schemas.openxmlformats.org/officeDocument/2006/relationships/slideLayout" Target="../slideLayouts/slideLayout117.xml"/><Relationship Id="rId62" Type="http://schemas.openxmlformats.org/officeDocument/2006/relationships/slideLayout" Target="../slideLayouts/slideLayout125.xml"/><Relationship Id="rId70" Type="http://schemas.openxmlformats.org/officeDocument/2006/relationships/slideLayout" Target="../slideLayouts/slideLayout133.xml"/><Relationship Id="rId75" Type="http://schemas.openxmlformats.org/officeDocument/2006/relationships/slideLayout" Target="../slideLayouts/slideLayout138.xml"/><Relationship Id="rId1" Type="http://schemas.openxmlformats.org/officeDocument/2006/relationships/slideLayout" Target="../slideLayouts/slideLayout64.xml"/><Relationship Id="rId6"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781203" y="261938"/>
            <a:ext cx="69056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Rectangle 4"/>
          <p:cNvSpPr>
            <a:spLocks noGrp="1" noChangeArrowheads="1"/>
          </p:cNvSpPr>
          <p:nvPr>
            <p:ph type="body" idx="1"/>
          </p:nvPr>
        </p:nvSpPr>
        <p:spPr bwMode="auto">
          <a:xfrm>
            <a:off x="1781203" y="1528763"/>
            <a:ext cx="690562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125" name="Rectangle 5"/>
          <p:cNvSpPr>
            <a:spLocks noGrp="1" noChangeArrowheads="1"/>
          </p:cNvSpPr>
          <p:nvPr>
            <p:ph type="dt" sz="half" idx="2"/>
          </p:nvPr>
        </p:nvSpPr>
        <p:spPr bwMode="auto">
          <a:xfrm>
            <a:off x="1781175" y="5967413"/>
            <a:ext cx="2133600" cy="455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ltLang="ja-JP"/>
          </a:p>
        </p:txBody>
      </p:sp>
      <p:sp>
        <p:nvSpPr>
          <p:cNvPr id="5126" name="Rectangle 6"/>
          <p:cNvSpPr>
            <a:spLocks noGrp="1" noChangeArrowheads="1"/>
          </p:cNvSpPr>
          <p:nvPr>
            <p:ph type="ftr" sz="quarter" idx="3"/>
          </p:nvPr>
        </p:nvSpPr>
        <p:spPr bwMode="auto">
          <a:xfrm>
            <a:off x="3973513" y="5967413"/>
            <a:ext cx="2895600" cy="455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ltLang="ja-JP"/>
          </a:p>
        </p:txBody>
      </p:sp>
      <p:sp>
        <p:nvSpPr>
          <p:cNvPr id="5127" name="Rectangle 7"/>
          <p:cNvSpPr>
            <a:spLocks noGrp="1" noChangeArrowheads="1"/>
          </p:cNvSpPr>
          <p:nvPr>
            <p:ph type="sldNum" sz="quarter" idx="4"/>
          </p:nvPr>
        </p:nvSpPr>
        <p:spPr bwMode="auto">
          <a:xfrm>
            <a:off x="6964383" y="5967413"/>
            <a:ext cx="1722437" cy="455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mn-ea"/>
              </a:defRPr>
            </a:lvl1pPr>
          </a:lstStyle>
          <a:p>
            <a:pPr>
              <a:defRPr/>
            </a:pPr>
            <a:fld id="{F66D34B5-2854-41B9-93C9-2B805FF3B252}"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323"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Arial" charset="0"/>
          <a:ea typeface="ＭＳ Ｐゴシック" pitchFamily="34" charset="-128"/>
        </a:defRPr>
      </a:lvl2pPr>
      <a:lvl3pPr algn="l" rtl="0" eaLnBrk="0" fontAlgn="base" hangingPunct="0">
        <a:spcBef>
          <a:spcPct val="0"/>
        </a:spcBef>
        <a:spcAft>
          <a:spcPct val="0"/>
        </a:spcAft>
        <a:defRPr kumimoji="1" sz="4400">
          <a:solidFill>
            <a:schemeClr val="tx2"/>
          </a:solidFill>
          <a:latin typeface="Arial" charset="0"/>
          <a:ea typeface="ＭＳ Ｐゴシック" pitchFamily="34" charset="-128"/>
        </a:defRPr>
      </a:lvl3pPr>
      <a:lvl4pPr algn="l" rtl="0" eaLnBrk="0" fontAlgn="base" hangingPunct="0">
        <a:spcBef>
          <a:spcPct val="0"/>
        </a:spcBef>
        <a:spcAft>
          <a:spcPct val="0"/>
        </a:spcAft>
        <a:defRPr kumimoji="1" sz="4400">
          <a:solidFill>
            <a:schemeClr val="tx2"/>
          </a:solidFill>
          <a:latin typeface="Arial" charset="0"/>
          <a:ea typeface="ＭＳ Ｐゴシック" pitchFamily="34" charset="-128"/>
        </a:defRPr>
      </a:lvl4pPr>
      <a:lvl5pPr algn="l" rtl="0" eaLnBrk="0" fontAlgn="base" hangingPunct="0">
        <a:spcBef>
          <a:spcPct val="0"/>
        </a:spcBef>
        <a:spcAft>
          <a:spcPct val="0"/>
        </a:spcAft>
        <a:defRPr kumimoji="1" sz="4400">
          <a:solidFill>
            <a:schemeClr val="tx2"/>
          </a:solidFill>
          <a:latin typeface="Arial" charset="0"/>
          <a:ea typeface="ＭＳ Ｐゴシック" pitchFamily="34" charset="-128"/>
        </a:defRPr>
      </a:lvl5pPr>
      <a:lvl6pPr marL="457200" algn="l" rtl="0" fontAlgn="base">
        <a:spcBef>
          <a:spcPct val="0"/>
        </a:spcBef>
        <a:spcAft>
          <a:spcPct val="0"/>
        </a:spcAft>
        <a:defRPr kumimoji="1" sz="4400">
          <a:solidFill>
            <a:schemeClr val="tx2"/>
          </a:solidFill>
          <a:latin typeface="Arial" charset="0"/>
          <a:ea typeface="ＭＳ Ｐゴシック" pitchFamily="34" charset="-128"/>
        </a:defRPr>
      </a:lvl6pPr>
      <a:lvl7pPr marL="914400" algn="l" rtl="0" fontAlgn="base">
        <a:spcBef>
          <a:spcPct val="0"/>
        </a:spcBef>
        <a:spcAft>
          <a:spcPct val="0"/>
        </a:spcAft>
        <a:defRPr kumimoji="1" sz="4400">
          <a:solidFill>
            <a:schemeClr val="tx2"/>
          </a:solidFill>
          <a:latin typeface="Arial" charset="0"/>
          <a:ea typeface="ＭＳ Ｐゴシック" pitchFamily="34" charset="-128"/>
        </a:defRPr>
      </a:lvl7pPr>
      <a:lvl8pPr marL="1371600" algn="l" rtl="0" fontAlgn="base">
        <a:spcBef>
          <a:spcPct val="0"/>
        </a:spcBef>
        <a:spcAft>
          <a:spcPct val="0"/>
        </a:spcAft>
        <a:defRPr kumimoji="1" sz="4400">
          <a:solidFill>
            <a:schemeClr val="tx2"/>
          </a:solidFill>
          <a:latin typeface="Arial" charset="0"/>
          <a:ea typeface="ＭＳ Ｐゴシック" pitchFamily="34" charset="-128"/>
        </a:defRPr>
      </a:lvl8pPr>
      <a:lvl9pPr marL="1828800" algn="l" rtl="0" fontAlgn="base">
        <a:spcBef>
          <a:spcPct val="0"/>
        </a:spcBef>
        <a:spcAft>
          <a:spcPct val="0"/>
        </a:spcAft>
        <a:defRPr kumimoji="1" sz="4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Blip>
          <a:blip r:embed="rId16"/>
        </a:buBlip>
        <a:defRPr kumimoji="1" sz="2400">
          <a:solidFill>
            <a:schemeClr val="tx1"/>
          </a:solidFill>
          <a:latin typeface="+mn-lt"/>
          <a:ea typeface="+mn-ea"/>
        </a:defRPr>
      </a:lvl3pPr>
      <a:lvl4pPr marL="1600200" indent="-228600" algn="l" rtl="0" eaLnBrk="0" fontAlgn="base" hangingPunct="0">
        <a:spcBef>
          <a:spcPct val="20000"/>
        </a:spcBef>
        <a:spcAft>
          <a:spcPct val="0"/>
        </a:spcAft>
        <a:buClr>
          <a:srgbClr val="6699FF"/>
        </a:buClr>
        <a:buFont typeface="Arial" pitchFamily="34"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6699FF"/>
        </a:buClr>
        <a:buFont typeface="Arial" pitchFamily="34" charset="0"/>
        <a:buChar char="▪"/>
        <a:defRPr kumimoji="1" sz="2000">
          <a:solidFill>
            <a:schemeClr val="tx1"/>
          </a:solidFill>
          <a:latin typeface="+mn-lt"/>
          <a:ea typeface="+mn-ea"/>
        </a:defRPr>
      </a:lvl5pPr>
      <a:lvl6pPr marL="2514600" indent="-228600" algn="l" rtl="0" fontAlgn="base">
        <a:spcBef>
          <a:spcPct val="20000"/>
        </a:spcBef>
        <a:spcAft>
          <a:spcPct val="0"/>
        </a:spcAft>
        <a:buClr>
          <a:srgbClr val="6699FF"/>
        </a:buClr>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Clr>
          <a:srgbClr val="6699FF"/>
        </a:buClr>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Clr>
          <a:srgbClr val="6699FF"/>
        </a:buClr>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Clr>
          <a:srgbClr val="6699FF"/>
        </a:buClr>
        <a:buFont typeface="Arial" charset="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238500" y="3"/>
            <a:ext cx="11925300" cy="3640138"/>
            <a:chOff x="-2040" y="0"/>
            <a:chExt cx="7512" cy="2400"/>
          </a:xfrm>
        </p:grpSpPr>
        <p:sp>
          <p:nvSpPr>
            <p:cNvPr id="2056"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057"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058"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2051" name="Rectangle 6"/>
          <p:cNvSpPr>
            <a:spLocks noGrp="1" noChangeArrowheads="1"/>
          </p:cNvSpPr>
          <p:nvPr>
            <p:ph type="title"/>
          </p:nvPr>
        </p:nvSpPr>
        <p:spPr bwMode="auto">
          <a:xfrm>
            <a:off x="1370013" y="288925"/>
            <a:ext cx="731361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2052" name="Rectangle 7"/>
          <p:cNvSpPr>
            <a:spLocks noGrp="1" noChangeArrowheads="1"/>
          </p:cNvSpPr>
          <p:nvPr>
            <p:ph type="body" idx="1"/>
          </p:nvPr>
        </p:nvSpPr>
        <p:spPr bwMode="auto">
          <a:xfrm>
            <a:off x="1370013" y="1746254"/>
            <a:ext cx="7313612"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72744" name="Rectangle 8"/>
          <p:cNvSpPr>
            <a:spLocks noGrp="1" noChangeArrowheads="1"/>
          </p:cNvSpPr>
          <p:nvPr>
            <p:ph type="dt" sz="half" idx="2"/>
          </p:nvPr>
        </p:nvSpPr>
        <p:spPr bwMode="auto">
          <a:xfrm>
            <a:off x="457200" y="5970591"/>
            <a:ext cx="2133600" cy="4365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mn-lt"/>
                <a:ea typeface="+mn-ea"/>
              </a:defRPr>
            </a:lvl1pPr>
          </a:lstStyle>
          <a:p>
            <a:pPr>
              <a:defRPr/>
            </a:pPr>
            <a:endParaRPr lang="en-US" altLang="zh-TW"/>
          </a:p>
        </p:txBody>
      </p:sp>
      <p:sp>
        <p:nvSpPr>
          <p:cNvPr id="372745" name="Rectangle 9"/>
          <p:cNvSpPr>
            <a:spLocks noGrp="1" noChangeArrowheads="1"/>
          </p:cNvSpPr>
          <p:nvPr>
            <p:ph type="ftr" sz="quarter" idx="3"/>
          </p:nvPr>
        </p:nvSpPr>
        <p:spPr bwMode="auto">
          <a:xfrm>
            <a:off x="3124200" y="5970591"/>
            <a:ext cx="2895600" cy="4365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mn-lt"/>
                <a:ea typeface="+mn-ea"/>
              </a:defRPr>
            </a:lvl1pPr>
          </a:lstStyle>
          <a:p>
            <a:pPr>
              <a:defRPr/>
            </a:pPr>
            <a:endParaRPr lang="en-US" altLang="zh-TW"/>
          </a:p>
        </p:txBody>
      </p:sp>
      <p:sp>
        <p:nvSpPr>
          <p:cNvPr id="372746" name="Rectangle 10"/>
          <p:cNvSpPr>
            <a:spLocks noGrp="1" noChangeArrowheads="1"/>
          </p:cNvSpPr>
          <p:nvPr>
            <p:ph type="sldNum" sz="quarter" idx="4"/>
          </p:nvPr>
        </p:nvSpPr>
        <p:spPr bwMode="auto">
          <a:xfrm>
            <a:off x="6553200" y="5970591"/>
            <a:ext cx="2133600" cy="4365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mn-lt"/>
                <a:ea typeface="+mn-ea"/>
              </a:defRPr>
            </a:lvl1pPr>
          </a:lstStyle>
          <a:p>
            <a:pPr>
              <a:defRPr/>
            </a:pPr>
            <a:fld id="{16635D8B-42AB-4B23-B251-05328B1BF353}"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324"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新細明體" pitchFamily="18" charset="-120"/>
        </a:defRPr>
      </a:lvl2pPr>
      <a:lvl3pPr algn="l" rtl="0" eaLnBrk="0" fontAlgn="base" hangingPunct="0">
        <a:spcBef>
          <a:spcPct val="0"/>
        </a:spcBef>
        <a:spcAft>
          <a:spcPct val="0"/>
        </a:spcAft>
        <a:defRPr kumimoji="1" sz="3600">
          <a:solidFill>
            <a:schemeClr val="tx2"/>
          </a:solidFill>
          <a:latin typeface="Arial" charset="0"/>
          <a:ea typeface="新細明體" pitchFamily="18" charset="-120"/>
        </a:defRPr>
      </a:lvl3pPr>
      <a:lvl4pPr algn="l" rtl="0" eaLnBrk="0" fontAlgn="base" hangingPunct="0">
        <a:spcBef>
          <a:spcPct val="0"/>
        </a:spcBef>
        <a:spcAft>
          <a:spcPct val="0"/>
        </a:spcAft>
        <a:defRPr kumimoji="1" sz="3600">
          <a:solidFill>
            <a:schemeClr val="tx2"/>
          </a:solidFill>
          <a:latin typeface="Arial" charset="0"/>
          <a:ea typeface="新細明體" pitchFamily="18" charset="-120"/>
        </a:defRPr>
      </a:lvl4pPr>
      <a:lvl5pPr algn="l" rtl="0" eaLnBrk="0" fontAlgn="base" hangingPunct="0">
        <a:spcBef>
          <a:spcPct val="0"/>
        </a:spcBef>
        <a:spcAft>
          <a:spcPct val="0"/>
        </a:spcAft>
        <a:defRPr kumimoji="1" sz="3600">
          <a:solidFill>
            <a:schemeClr val="tx2"/>
          </a:solidFill>
          <a:latin typeface="Arial" charset="0"/>
          <a:ea typeface="新細明體" pitchFamily="18" charset="-120"/>
        </a:defRPr>
      </a:lvl5pPr>
      <a:lvl6pPr marL="457200" algn="l" rtl="0" fontAlgn="base">
        <a:spcBef>
          <a:spcPct val="0"/>
        </a:spcBef>
        <a:spcAft>
          <a:spcPct val="0"/>
        </a:spcAft>
        <a:defRPr kumimoji="1" sz="3600">
          <a:solidFill>
            <a:schemeClr val="tx2"/>
          </a:solidFill>
          <a:latin typeface="Arial" charset="0"/>
          <a:ea typeface="新細明體" pitchFamily="18" charset="-120"/>
        </a:defRPr>
      </a:lvl6pPr>
      <a:lvl7pPr marL="914400" algn="l" rtl="0" fontAlgn="base">
        <a:spcBef>
          <a:spcPct val="0"/>
        </a:spcBef>
        <a:spcAft>
          <a:spcPct val="0"/>
        </a:spcAft>
        <a:defRPr kumimoji="1" sz="3600">
          <a:solidFill>
            <a:schemeClr val="tx2"/>
          </a:solidFill>
          <a:latin typeface="Arial" charset="0"/>
          <a:ea typeface="新細明體" pitchFamily="18" charset="-120"/>
        </a:defRPr>
      </a:lvl7pPr>
      <a:lvl8pPr marL="1371600" algn="l" rtl="0" fontAlgn="base">
        <a:spcBef>
          <a:spcPct val="0"/>
        </a:spcBef>
        <a:spcAft>
          <a:spcPct val="0"/>
        </a:spcAft>
        <a:defRPr kumimoji="1" sz="3600">
          <a:solidFill>
            <a:schemeClr val="tx2"/>
          </a:solidFill>
          <a:latin typeface="Arial" charset="0"/>
          <a:ea typeface="新細明體" pitchFamily="18" charset="-120"/>
        </a:defRPr>
      </a:lvl8pPr>
      <a:lvl9pPr marL="1828800" algn="l" rtl="0" fontAlgn="base">
        <a:spcBef>
          <a:spcPct val="0"/>
        </a:spcBef>
        <a:spcAft>
          <a:spcPct val="0"/>
        </a:spcAft>
        <a:defRPr kumimoji="1" sz="36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5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9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62000" y="111125"/>
            <a:ext cx="7772400" cy="10922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   Click to edit Master title style</a:t>
            </a:r>
          </a:p>
        </p:txBody>
      </p:sp>
      <p:sp>
        <p:nvSpPr>
          <p:cNvPr id="3075" name="Rectangle 3"/>
          <p:cNvSpPr>
            <a:spLocks noGrp="1" noChangeArrowheads="1"/>
          </p:cNvSpPr>
          <p:nvPr>
            <p:ph type="body" idx="1"/>
          </p:nvPr>
        </p:nvSpPr>
        <p:spPr bwMode="auto">
          <a:xfrm>
            <a:off x="685800" y="1893893"/>
            <a:ext cx="7772400" cy="393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Click</a:t>
            </a:r>
          </a:p>
          <a:p>
            <a:pPr lvl="2"/>
            <a:endParaRPr lang="en-US" altLang="zh-TW" smtClean="0"/>
          </a:p>
          <a:p>
            <a:pPr lvl="3"/>
            <a:endParaRPr lang="en-US" altLang="zh-TW" smtClean="0"/>
          </a:p>
        </p:txBody>
      </p:sp>
      <p:sp>
        <p:nvSpPr>
          <p:cNvPr id="2052" name="Text Box 4"/>
          <p:cNvSpPr txBox="1">
            <a:spLocks noChangeArrowheads="1"/>
          </p:cNvSpPr>
          <p:nvPr/>
        </p:nvSpPr>
        <p:spPr bwMode="auto">
          <a:xfrm>
            <a:off x="7772400" y="6116661"/>
            <a:ext cx="1143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defRPr/>
            </a:pPr>
            <a:fld id="{18C823DB-3DB5-48D9-A14E-3DF648694A37}" type="slidenum">
              <a:rPr kumimoji="0" lang="en-US" altLang="zh-TW" sz="1400">
                <a:solidFill>
                  <a:srgbClr val="FFFFFF"/>
                </a:solidFill>
                <a:latin typeface="Tahoma" panose="020B0604030504040204" pitchFamily="34" charset="0"/>
              </a:rPr>
              <a:pPr algn="ctr" eaLnBrk="1" hangingPunct="1">
                <a:spcBef>
                  <a:spcPct val="50000"/>
                </a:spcBef>
                <a:defRPr/>
              </a:pPr>
              <a:t>‹#›</a:t>
            </a:fld>
            <a:endParaRPr kumimoji="0" lang="en-US" altLang="zh-TW" sz="1400" dirty="0">
              <a:solidFill>
                <a:srgbClr val="FFFFFF"/>
              </a:solidFill>
              <a:latin typeface="Tahoma" panose="020B0604030504040204" pitchFamily="34" charset="0"/>
            </a:endParaRPr>
          </a:p>
        </p:txBody>
      </p:sp>
      <p:sp>
        <p:nvSpPr>
          <p:cNvPr id="2053" name="AutoShape 5"/>
          <p:cNvSpPr>
            <a:spLocks noChangeArrowheads="1"/>
          </p:cNvSpPr>
          <p:nvPr/>
        </p:nvSpPr>
        <p:spPr bwMode="auto">
          <a:xfrm>
            <a:off x="152400" y="5824538"/>
            <a:ext cx="685800" cy="582612"/>
          </a:xfrm>
          <a:prstGeom prst="flowChart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2054" name="Rectangle 6"/>
          <p:cNvSpPr>
            <a:spLocks noChangeArrowheads="1"/>
          </p:cNvSpPr>
          <p:nvPr/>
        </p:nvSpPr>
        <p:spPr bwMode="auto">
          <a:xfrm>
            <a:off x="0" y="5751534"/>
            <a:ext cx="9906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2055" name="Rectangle 7"/>
          <p:cNvSpPr>
            <a:spLocks noChangeArrowheads="1"/>
          </p:cNvSpPr>
          <p:nvPr/>
        </p:nvSpPr>
        <p:spPr bwMode="auto">
          <a:xfrm>
            <a:off x="0" y="5970590"/>
            <a:ext cx="83820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2056" name="Rectangle 8"/>
          <p:cNvSpPr>
            <a:spLocks noChangeArrowheads="1"/>
          </p:cNvSpPr>
          <p:nvPr/>
        </p:nvSpPr>
        <p:spPr bwMode="auto">
          <a:xfrm>
            <a:off x="0" y="6043613"/>
            <a:ext cx="99060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2057" name="Rectangle 9"/>
          <p:cNvSpPr>
            <a:spLocks noChangeArrowheads="1"/>
          </p:cNvSpPr>
          <p:nvPr/>
        </p:nvSpPr>
        <p:spPr bwMode="auto">
          <a:xfrm>
            <a:off x="0" y="5970609"/>
            <a:ext cx="9144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2058" name="Rectangle 10"/>
          <p:cNvSpPr>
            <a:spLocks noChangeArrowheads="1"/>
          </p:cNvSpPr>
          <p:nvPr/>
        </p:nvSpPr>
        <p:spPr bwMode="auto">
          <a:xfrm>
            <a:off x="0" y="5970609"/>
            <a:ext cx="9906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2059" name="Rectangle 11"/>
          <p:cNvSpPr>
            <a:spLocks noChangeArrowheads="1"/>
          </p:cNvSpPr>
          <p:nvPr/>
        </p:nvSpPr>
        <p:spPr bwMode="auto">
          <a:xfrm>
            <a:off x="0" y="5970590"/>
            <a:ext cx="91440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2060" name="Rectangle 12"/>
          <p:cNvSpPr>
            <a:spLocks noChangeArrowheads="1"/>
          </p:cNvSpPr>
          <p:nvPr/>
        </p:nvSpPr>
        <p:spPr bwMode="auto">
          <a:xfrm>
            <a:off x="0" y="5970609"/>
            <a:ext cx="9906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2061" name="Text Box 13"/>
          <p:cNvSpPr txBox="1">
            <a:spLocks noChangeArrowheads="1"/>
          </p:cNvSpPr>
          <p:nvPr/>
        </p:nvSpPr>
        <p:spPr bwMode="auto">
          <a:xfrm>
            <a:off x="7772400" y="6116661"/>
            <a:ext cx="1143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defRPr/>
            </a:pPr>
            <a:fld id="{4BFB5985-A19F-4392-B5CF-D2C9C9EC9BB8}" type="slidenum">
              <a:rPr kumimoji="0" lang="en-US" altLang="zh-TW" sz="1400">
                <a:solidFill>
                  <a:srgbClr val="FFFFFF"/>
                </a:solidFill>
                <a:latin typeface="Tahoma" panose="020B0604030504040204" pitchFamily="34" charset="0"/>
              </a:rPr>
              <a:pPr algn="ctr" eaLnBrk="1" hangingPunct="1">
                <a:spcBef>
                  <a:spcPct val="50000"/>
                </a:spcBef>
                <a:defRPr/>
              </a:pPr>
              <a:t>‹#›</a:t>
            </a:fld>
            <a:endParaRPr kumimoji="0" lang="en-US" altLang="zh-TW" sz="1400" dirty="0">
              <a:solidFill>
                <a:srgbClr val="FFFFFF"/>
              </a:solidFill>
              <a:latin typeface="Tahoma" panose="020B0604030504040204" pitchFamily="34" charset="0"/>
            </a:endParaRPr>
          </a:p>
        </p:txBody>
      </p:sp>
      <p:sp>
        <p:nvSpPr>
          <p:cNvPr id="2062" name="AutoShape 14"/>
          <p:cNvSpPr>
            <a:spLocks noChangeArrowheads="1"/>
          </p:cNvSpPr>
          <p:nvPr/>
        </p:nvSpPr>
        <p:spPr bwMode="auto">
          <a:xfrm>
            <a:off x="152400" y="5824538"/>
            <a:ext cx="685800" cy="582612"/>
          </a:xfrm>
          <a:prstGeom prst="flowChartProcess">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2063" name="Rectangle 15"/>
          <p:cNvSpPr>
            <a:spLocks noChangeArrowheads="1"/>
          </p:cNvSpPr>
          <p:nvPr/>
        </p:nvSpPr>
        <p:spPr bwMode="auto">
          <a:xfrm>
            <a:off x="0" y="5751534"/>
            <a:ext cx="9906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2064" name="Rectangle 16"/>
          <p:cNvSpPr>
            <a:spLocks noChangeArrowheads="1"/>
          </p:cNvSpPr>
          <p:nvPr/>
        </p:nvSpPr>
        <p:spPr bwMode="auto">
          <a:xfrm>
            <a:off x="0" y="5970590"/>
            <a:ext cx="83820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2065" name="Rectangle 17"/>
          <p:cNvSpPr>
            <a:spLocks noChangeArrowheads="1"/>
          </p:cNvSpPr>
          <p:nvPr/>
        </p:nvSpPr>
        <p:spPr bwMode="auto">
          <a:xfrm>
            <a:off x="0" y="6043613"/>
            <a:ext cx="99060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2066" name="Rectangle 18"/>
          <p:cNvSpPr>
            <a:spLocks noChangeArrowheads="1"/>
          </p:cNvSpPr>
          <p:nvPr/>
        </p:nvSpPr>
        <p:spPr bwMode="auto">
          <a:xfrm>
            <a:off x="0" y="5970609"/>
            <a:ext cx="9144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2067" name="Rectangle 19"/>
          <p:cNvSpPr>
            <a:spLocks noChangeArrowheads="1"/>
          </p:cNvSpPr>
          <p:nvPr/>
        </p:nvSpPr>
        <p:spPr bwMode="auto">
          <a:xfrm>
            <a:off x="0" y="5970609"/>
            <a:ext cx="9906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2068" name="Rectangle 20"/>
          <p:cNvSpPr>
            <a:spLocks noChangeArrowheads="1"/>
          </p:cNvSpPr>
          <p:nvPr/>
        </p:nvSpPr>
        <p:spPr bwMode="auto">
          <a:xfrm>
            <a:off x="0" y="5970590"/>
            <a:ext cx="914400"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2069" name="Rectangle 21"/>
          <p:cNvSpPr>
            <a:spLocks noChangeArrowheads="1"/>
          </p:cNvSpPr>
          <p:nvPr/>
        </p:nvSpPr>
        <p:spPr bwMode="auto">
          <a:xfrm>
            <a:off x="0" y="5970609"/>
            <a:ext cx="99060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endParaRPr lang="zh-TW" altLang="en-US" sz="1800" smtClean="0">
              <a:solidFill>
                <a:srgbClr val="000000"/>
              </a:solidFill>
            </a:endParaRPr>
          </a:p>
        </p:txBody>
      </p:sp>
      <p:sp>
        <p:nvSpPr>
          <p:cNvPr id="3094" name="Line 23"/>
          <p:cNvSpPr>
            <a:spLocks noChangeShapeType="1"/>
          </p:cNvSpPr>
          <p:nvPr/>
        </p:nvSpPr>
        <p:spPr bwMode="auto">
          <a:xfrm>
            <a:off x="838200" y="1006475"/>
            <a:ext cx="7772400" cy="0"/>
          </a:xfrm>
          <a:prstGeom prst="line">
            <a:avLst/>
          </a:prstGeom>
          <a:noFill/>
          <a:ln w="38100">
            <a:solidFill>
              <a:srgbClr val="99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095" name="Line 24"/>
          <p:cNvSpPr>
            <a:spLocks noChangeShapeType="1"/>
          </p:cNvSpPr>
          <p:nvPr/>
        </p:nvSpPr>
        <p:spPr bwMode="auto">
          <a:xfrm>
            <a:off x="838200" y="1150938"/>
            <a:ext cx="7772400" cy="0"/>
          </a:xfrm>
          <a:prstGeom prst="line">
            <a:avLst/>
          </a:prstGeom>
          <a:noFill/>
          <a:ln w="38100">
            <a:solidFill>
              <a:srgbClr val="3399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56697" name="Rectangle 25"/>
          <p:cNvSpPr>
            <a:spLocks noGrp="1" noChangeArrowheads="1"/>
          </p:cNvSpPr>
          <p:nvPr>
            <p:ph type="sldNum" sz="quarter" idx="4"/>
          </p:nvPr>
        </p:nvSpPr>
        <p:spPr bwMode="auto">
          <a:xfrm>
            <a:off x="6553200" y="5967413"/>
            <a:ext cx="21336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solidFill>
                  <a:srgbClr val="000000"/>
                </a:solidFill>
                <a:latin typeface="Times New Roman" panose="02020603050405020304" pitchFamily="18" charset="0"/>
                <a:ea typeface="新細明體" panose="02020500000000000000" pitchFamily="18" charset="-120"/>
              </a:defRPr>
            </a:lvl1pPr>
          </a:lstStyle>
          <a:p>
            <a:pPr>
              <a:defRPr/>
            </a:pPr>
            <a:fld id="{6AF88ABF-5F48-4896-BDFC-D9BB56B4F491}" type="slidenum">
              <a:rPr lang="en-US" altLang="zh-TW"/>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 id="2147484337" r:id="rId13"/>
    <p:sldLayoutId id="2147484338" r:id="rId14"/>
    <p:sldLayoutId id="2147484339" r:id="rId15"/>
    <p:sldLayoutId id="2147484340" r:id="rId16"/>
  </p:sldLayoutIdLst>
  <p:transition spd="med">
    <p:wipe dir="r"/>
  </p:transition>
  <p:timing>
    <p:tnLst>
      <p:par>
        <p:cTn id="1" dur="indefinite" restart="never" nodeType="tmRoot"/>
      </p:par>
    </p:tnLst>
  </p:timing>
  <p:txStyles>
    <p:titleStyle>
      <a:lvl1pPr algn="ctr" rtl="0" eaLnBrk="0" fontAlgn="base" hangingPunct="0">
        <a:spcBef>
          <a:spcPct val="0"/>
        </a:spcBef>
        <a:spcAft>
          <a:spcPct val="0"/>
        </a:spcAft>
        <a:defRPr kumimoji="1" sz="3600" b="1">
          <a:solidFill>
            <a:srgbClr val="0A0A9C"/>
          </a:solidFill>
          <a:latin typeface="+mj-lt"/>
          <a:ea typeface="+mj-ea"/>
          <a:cs typeface="+mj-cs"/>
        </a:defRPr>
      </a:lvl1pPr>
      <a:lvl2pPr algn="ctr" rtl="0" eaLnBrk="0" fontAlgn="base" hangingPunct="0">
        <a:spcBef>
          <a:spcPct val="0"/>
        </a:spcBef>
        <a:spcAft>
          <a:spcPct val="0"/>
        </a:spcAft>
        <a:defRPr kumimoji="1" sz="3600" b="1">
          <a:solidFill>
            <a:srgbClr val="0A0A9C"/>
          </a:solidFill>
          <a:latin typeface="Times New Roman" pitchFamily="18" charset="0"/>
          <a:ea typeface="新細明體" pitchFamily="18" charset="-120"/>
        </a:defRPr>
      </a:lvl2pPr>
      <a:lvl3pPr algn="ctr" rtl="0" eaLnBrk="0" fontAlgn="base" hangingPunct="0">
        <a:spcBef>
          <a:spcPct val="0"/>
        </a:spcBef>
        <a:spcAft>
          <a:spcPct val="0"/>
        </a:spcAft>
        <a:defRPr kumimoji="1" sz="3600" b="1">
          <a:solidFill>
            <a:srgbClr val="0A0A9C"/>
          </a:solidFill>
          <a:latin typeface="Times New Roman" pitchFamily="18" charset="0"/>
          <a:ea typeface="新細明體" pitchFamily="18" charset="-120"/>
        </a:defRPr>
      </a:lvl3pPr>
      <a:lvl4pPr algn="ctr" rtl="0" eaLnBrk="0" fontAlgn="base" hangingPunct="0">
        <a:spcBef>
          <a:spcPct val="0"/>
        </a:spcBef>
        <a:spcAft>
          <a:spcPct val="0"/>
        </a:spcAft>
        <a:defRPr kumimoji="1" sz="3600" b="1">
          <a:solidFill>
            <a:srgbClr val="0A0A9C"/>
          </a:solidFill>
          <a:latin typeface="Times New Roman" pitchFamily="18" charset="0"/>
          <a:ea typeface="新細明體" pitchFamily="18" charset="-120"/>
        </a:defRPr>
      </a:lvl4pPr>
      <a:lvl5pPr algn="ctr" rtl="0" eaLnBrk="0" fontAlgn="base" hangingPunct="0">
        <a:spcBef>
          <a:spcPct val="0"/>
        </a:spcBef>
        <a:spcAft>
          <a:spcPct val="0"/>
        </a:spcAft>
        <a:defRPr kumimoji="1" sz="3600" b="1">
          <a:solidFill>
            <a:srgbClr val="0A0A9C"/>
          </a:solidFill>
          <a:latin typeface="Times New Roman" pitchFamily="18" charset="0"/>
          <a:ea typeface="新細明體" pitchFamily="18" charset="-120"/>
        </a:defRPr>
      </a:lvl5pPr>
      <a:lvl6pPr marL="457200" algn="ctr" rtl="0" fontAlgn="base">
        <a:spcBef>
          <a:spcPct val="0"/>
        </a:spcBef>
        <a:spcAft>
          <a:spcPct val="0"/>
        </a:spcAft>
        <a:defRPr kumimoji="1" sz="3600" b="1">
          <a:solidFill>
            <a:srgbClr val="0A0A9C"/>
          </a:solidFill>
          <a:latin typeface="Times New Roman" pitchFamily="18" charset="0"/>
          <a:ea typeface="新細明體" pitchFamily="18" charset="-120"/>
        </a:defRPr>
      </a:lvl6pPr>
      <a:lvl7pPr marL="914400" algn="ctr" rtl="0" fontAlgn="base">
        <a:spcBef>
          <a:spcPct val="0"/>
        </a:spcBef>
        <a:spcAft>
          <a:spcPct val="0"/>
        </a:spcAft>
        <a:defRPr kumimoji="1" sz="3600" b="1">
          <a:solidFill>
            <a:srgbClr val="0A0A9C"/>
          </a:solidFill>
          <a:latin typeface="Times New Roman" pitchFamily="18" charset="0"/>
          <a:ea typeface="新細明體" pitchFamily="18" charset="-120"/>
        </a:defRPr>
      </a:lvl7pPr>
      <a:lvl8pPr marL="1371600" algn="ctr" rtl="0" fontAlgn="base">
        <a:spcBef>
          <a:spcPct val="0"/>
        </a:spcBef>
        <a:spcAft>
          <a:spcPct val="0"/>
        </a:spcAft>
        <a:defRPr kumimoji="1" sz="3600" b="1">
          <a:solidFill>
            <a:srgbClr val="0A0A9C"/>
          </a:solidFill>
          <a:latin typeface="Times New Roman" pitchFamily="18" charset="0"/>
          <a:ea typeface="新細明體" pitchFamily="18" charset="-120"/>
        </a:defRPr>
      </a:lvl8pPr>
      <a:lvl9pPr marL="1828800" algn="ctr" rtl="0" fontAlgn="base">
        <a:spcBef>
          <a:spcPct val="0"/>
        </a:spcBef>
        <a:spcAft>
          <a:spcPct val="0"/>
        </a:spcAft>
        <a:defRPr kumimoji="1" sz="3600" b="1">
          <a:solidFill>
            <a:srgbClr val="0A0A9C"/>
          </a:solidFill>
          <a:latin typeface="Times New Roman" pitchFamily="18" charset="0"/>
          <a:ea typeface="新細明體" pitchFamily="18" charset="-120"/>
        </a:defRPr>
      </a:lvl9pPr>
    </p:titleStyle>
    <p:bodyStyle>
      <a:lvl1pPr marL="342900" indent="-342900" algn="l" rtl="0" eaLnBrk="0" fontAlgn="base" hangingPunct="0">
        <a:spcBef>
          <a:spcPct val="30000"/>
        </a:spcBef>
        <a:spcAft>
          <a:spcPct val="0"/>
        </a:spcAft>
        <a:buClr>
          <a:srgbClr val="FF9900"/>
        </a:buClr>
        <a:buSzPct val="55000"/>
        <a:buFont typeface="Wingdings" pitchFamily="2" charset="2"/>
        <a:buChar char="n"/>
        <a:defRPr kumimoji="1" sz="2400" b="1">
          <a:solidFill>
            <a:srgbClr val="0A0A9C"/>
          </a:solidFill>
          <a:latin typeface="+mn-lt"/>
          <a:ea typeface="+mn-ea"/>
          <a:cs typeface="+mn-cs"/>
        </a:defRPr>
      </a:lvl1pPr>
      <a:lvl2pPr marL="742950" indent="-285750" algn="l" rtl="0" eaLnBrk="0" fontAlgn="base" hangingPunct="0">
        <a:spcBef>
          <a:spcPct val="20000"/>
        </a:spcBef>
        <a:spcAft>
          <a:spcPct val="0"/>
        </a:spcAft>
        <a:buClr>
          <a:srgbClr val="191399"/>
        </a:buClr>
        <a:buSzPct val="55000"/>
        <a:buFont typeface="Wingdings" pitchFamily="2" charset="2"/>
        <a:buChar char="Ø"/>
        <a:defRPr kumimoji="1" sz="2000" b="1">
          <a:solidFill>
            <a:srgbClr val="0D9F0D"/>
          </a:solidFill>
          <a:latin typeface="+mn-lt"/>
          <a:ea typeface="+mn-ea"/>
        </a:defRPr>
      </a:lvl2pPr>
      <a:lvl3pPr marL="1265238" indent="-228600" algn="l" rtl="0" eaLnBrk="0" fontAlgn="base" hangingPunct="0">
        <a:spcBef>
          <a:spcPct val="20000"/>
        </a:spcBef>
        <a:spcAft>
          <a:spcPct val="0"/>
        </a:spcAft>
        <a:buClr>
          <a:srgbClr val="191399"/>
        </a:buClr>
        <a:buSzPct val="55000"/>
        <a:buFont typeface="Wingdings" pitchFamily="2" charset="2"/>
        <a:buChar char="n"/>
        <a:defRPr kumimoji="1" sz="2000" b="1">
          <a:solidFill>
            <a:srgbClr val="0D9F0D"/>
          </a:solidFill>
          <a:latin typeface="+mn-lt"/>
          <a:ea typeface="+mn-ea"/>
        </a:defRPr>
      </a:lvl3pPr>
      <a:lvl4pPr marL="1608138" indent="-228600" algn="l" rtl="0" eaLnBrk="0" fontAlgn="base" hangingPunct="0">
        <a:spcBef>
          <a:spcPct val="20000"/>
        </a:spcBef>
        <a:spcAft>
          <a:spcPct val="0"/>
        </a:spcAft>
        <a:buClr>
          <a:srgbClr val="191399"/>
        </a:buClr>
        <a:buSzPct val="55000"/>
        <a:buFont typeface="Wingdings" pitchFamily="2" charset="2"/>
        <a:buChar char="n"/>
        <a:defRPr kumimoji="1" sz="2000">
          <a:solidFill>
            <a:srgbClr val="0A0A9C"/>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j-lt"/>
          <a:ea typeface="+mn-ea"/>
        </a:defRPr>
      </a:lvl5pPr>
      <a:lvl6pPr marL="2514600" indent="-228600" algn="l" rtl="0" fontAlgn="base">
        <a:spcBef>
          <a:spcPct val="20000"/>
        </a:spcBef>
        <a:spcAft>
          <a:spcPct val="0"/>
        </a:spcAft>
        <a:buChar char="»"/>
        <a:defRPr kumimoji="1" sz="2000">
          <a:solidFill>
            <a:schemeClr val="tx1"/>
          </a:solidFill>
          <a:latin typeface="+mj-lt"/>
          <a:ea typeface="+mn-ea"/>
        </a:defRPr>
      </a:lvl6pPr>
      <a:lvl7pPr marL="2971800" indent="-228600" algn="l" rtl="0" fontAlgn="base">
        <a:spcBef>
          <a:spcPct val="20000"/>
        </a:spcBef>
        <a:spcAft>
          <a:spcPct val="0"/>
        </a:spcAft>
        <a:buChar char="»"/>
        <a:defRPr kumimoji="1" sz="2000">
          <a:solidFill>
            <a:schemeClr val="tx1"/>
          </a:solidFill>
          <a:latin typeface="+mj-lt"/>
          <a:ea typeface="+mn-ea"/>
        </a:defRPr>
      </a:lvl7pPr>
      <a:lvl8pPr marL="3429000" indent="-228600" algn="l" rtl="0" fontAlgn="base">
        <a:spcBef>
          <a:spcPct val="20000"/>
        </a:spcBef>
        <a:spcAft>
          <a:spcPct val="0"/>
        </a:spcAft>
        <a:buChar char="»"/>
        <a:defRPr kumimoji="1" sz="2000">
          <a:solidFill>
            <a:schemeClr val="tx1"/>
          </a:solidFill>
          <a:latin typeface="+mj-lt"/>
          <a:ea typeface="+mn-ea"/>
        </a:defRPr>
      </a:lvl8pPr>
      <a:lvl9pPr marL="3886200" indent="-228600" algn="l" rtl="0" fontAlgn="base">
        <a:spcBef>
          <a:spcPct val="20000"/>
        </a:spcBef>
        <a:spcAft>
          <a:spcPct val="0"/>
        </a:spcAft>
        <a:buChar char="»"/>
        <a:defRPr kumimoji="1" sz="2000">
          <a:solidFill>
            <a:schemeClr val="tx1"/>
          </a:solidFill>
          <a:latin typeface="+mj-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3238500" y="3"/>
            <a:ext cx="11925300" cy="3640138"/>
            <a:chOff x="-2040" y="0"/>
            <a:chExt cx="7512" cy="2400"/>
          </a:xfrm>
        </p:grpSpPr>
        <p:sp>
          <p:nvSpPr>
            <p:cNvPr id="5128" name="AutoShape 3"/>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129" name="AutoShape 4"/>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130"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5123" name="Rectangle 6"/>
          <p:cNvSpPr>
            <a:spLocks noGrp="1" noChangeArrowheads="1"/>
          </p:cNvSpPr>
          <p:nvPr>
            <p:ph type="title"/>
          </p:nvPr>
        </p:nvSpPr>
        <p:spPr bwMode="auto">
          <a:xfrm>
            <a:off x="1370013" y="288925"/>
            <a:ext cx="731361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5124" name="Rectangle 7"/>
          <p:cNvSpPr>
            <a:spLocks noGrp="1" noChangeArrowheads="1"/>
          </p:cNvSpPr>
          <p:nvPr>
            <p:ph type="body" idx="1"/>
          </p:nvPr>
        </p:nvSpPr>
        <p:spPr bwMode="auto">
          <a:xfrm>
            <a:off x="1370013" y="1746254"/>
            <a:ext cx="7313612"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72744" name="Rectangle 8"/>
          <p:cNvSpPr>
            <a:spLocks noGrp="1" noChangeArrowheads="1"/>
          </p:cNvSpPr>
          <p:nvPr>
            <p:ph type="dt" sz="half" idx="2"/>
          </p:nvPr>
        </p:nvSpPr>
        <p:spPr bwMode="auto">
          <a:xfrm>
            <a:off x="457200" y="5970591"/>
            <a:ext cx="2133600" cy="4365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solidFill>
                  <a:srgbClr val="000000"/>
                </a:solidFill>
                <a:latin typeface="+mn-lt"/>
                <a:ea typeface="+mn-ea"/>
              </a:defRPr>
            </a:lvl1pPr>
          </a:lstStyle>
          <a:p>
            <a:pPr>
              <a:defRPr/>
            </a:pPr>
            <a:endParaRPr lang="en-US" altLang="zh-TW"/>
          </a:p>
        </p:txBody>
      </p:sp>
      <p:sp>
        <p:nvSpPr>
          <p:cNvPr id="372745" name="Rectangle 9"/>
          <p:cNvSpPr>
            <a:spLocks noGrp="1" noChangeArrowheads="1"/>
          </p:cNvSpPr>
          <p:nvPr>
            <p:ph type="ftr" sz="quarter" idx="3"/>
          </p:nvPr>
        </p:nvSpPr>
        <p:spPr bwMode="auto">
          <a:xfrm>
            <a:off x="3124200" y="5970591"/>
            <a:ext cx="2895600" cy="4365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solidFill>
                  <a:srgbClr val="000000"/>
                </a:solidFill>
                <a:latin typeface="+mn-lt"/>
                <a:ea typeface="+mn-ea"/>
              </a:defRPr>
            </a:lvl1pPr>
          </a:lstStyle>
          <a:p>
            <a:pPr>
              <a:defRPr/>
            </a:pPr>
            <a:endParaRPr lang="en-US" altLang="zh-TW"/>
          </a:p>
        </p:txBody>
      </p:sp>
      <p:sp>
        <p:nvSpPr>
          <p:cNvPr id="372746" name="Rectangle 10"/>
          <p:cNvSpPr>
            <a:spLocks noGrp="1" noChangeArrowheads="1"/>
          </p:cNvSpPr>
          <p:nvPr>
            <p:ph type="sldNum" sz="quarter" idx="4"/>
          </p:nvPr>
        </p:nvSpPr>
        <p:spPr bwMode="auto">
          <a:xfrm>
            <a:off x="6553200" y="5970591"/>
            <a:ext cx="2133600" cy="4365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solidFill>
                  <a:srgbClr val="000000"/>
                </a:solidFill>
                <a:latin typeface="+mn-lt"/>
                <a:ea typeface="+mn-ea"/>
              </a:defRPr>
            </a:lvl1pPr>
          </a:lstStyle>
          <a:p>
            <a:pPr>
              <a:defRPr/>
            </a:pPr>
            <a:fld id="{328185E9-33CD-47F0-B479-56F01CA4623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354"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新細明體" pitchFamily="18" charset="-120"/>
        </a:defRPr>
      </a:lvl2pPr>
      <a:lvl3pPr algn="l" rtl="0" eaLnBrk="0" fontAlgn="base" hangingPunct="0">
        <a:spcBef>
          <a:spcPct val="0"/>
        </a:spcBef>
        <a:spcAft>
          <a:spcPct val="0"/>
        </a:spcAft>
        <a:defRPr kumimoji="1" sz="3600">
          <a:solidFill>
            <a:schemeClr val="tx2"/>
          </a:solidFill>
          <a:latin typeface="Arial" charset="0"/>
          <a:ea typeface="新細明體" pitchFamily="18" charset="-120"/>
        </a:defRPr>
      </a:lvl3pPr>
      <a:lvl4pPr algn="l" rtl="0" eaLnBrk="0" fontAlgn="base" hangingPunct="0">
        <a:spcBef>
          <a:spcPct val="0"/>
        </a:spcBef>
        <a:spcAft>
          <a:spcPct val="0"/>
        </a:spcAft>
        <a:defRPr kumimoji="1" sz="3600">
          <a:solidFill>
            <a:schemeClr val="tx2"/>
          </a:solidFill>
          <a:latin typeface="Arial" charset="0"/>
          <a:ea typeface="新細明體" pitchFamily="18" charset="-120"/>
        </a:defRPr>
      </a:lvl4pPr>
      <a:lvl5pPr algn="l" rtl="0" eaLnBrk="0" fontAlgn="base" hangingPunct="0">
        <a:spcBef>
          <a:spcPct val="0"/>
        </a:spcBef>
        <a:spcAft>
          <a:spcPct val="0"/>
        </a:spcAft>
        <a:defRPr kumimoji="1" sz="3600">
          <a:solidFill>
            <a:schemeClr val="tx2"/>
          </a:solidFill>
          <a:latin typeface="Arial" charset="0"/>
          <a:ea typeface="新細明體" pitchFamily="18" charset="-120"/>
        </a:defRPr>
      </a:lvl5pPr>
      <a:lvl6pPr marL="457200" algn="l" rtl="0" fontAlgn="base">
        <a:spcBef>
          <a:spcPct val="0"/>
        </a:spcBef>
        <a:spcAft>
          <a:spcPct val="0"/>
        </a:spcAft>
        <a:defRPr kumimoji="1" sz="3600">
          <a:solidFill>
            <a:schemeClr val="tx2"/>
          </a:solidFill>
          <a:latin typeface="Arial" charset="0"/>
          <a:ea typeface="新細明體" pitchFamily="18" charset="-120"/>
        </a:defRPr>
      </a:lvl6pPr>
      <a:lvl7pPr marL="914400" algn="l" rtl="0" fontAlgn="base">
        <a:spcBef>
          <a:spcPct val="0"/>
        </a:spcBef>
        <a:spcAft>
          <a:spcPct val="0"/>
        </a:spcAft>
        <a:defRPr kumimoji="1" sz="3600">
          <a:solidFill>
            <a:schemeClr val="tx2"/>
          </a:solidFill>
          <a:latin typeface="Arial" charset="0"/>
          <a:ea typeface="新細明體" pitchFamily="18" charset="-120"/>
        </a:defRPr>
      </a:lvl7pPr>
      <a:lvl8pPr marL="1371600" algn="l" rtl="0" fontAlgn="base">
        <a:spcBef>
          <a:spcPct val="0"/>
        </a:spcBef>
        <a:spcAft>
          <a:spcPct val="0"/>
        </a:spcAft>
        <a:defRPr kumimoji="1" sz="3600">
          <a:solidFill>
            <a:schemeClr val="tx2"/>
          </a:solidFill>
          <a:latin typeface="Arial" charset="0"/>
          <a:ea typeface="新細明體" pitchFamily="18" charset="-120"/>
        </a:defRPr>
      </a:lvl8pPr>
      <a:lvl9pPr marL="1828800" algn="l" rtl="0" fontAlgn="base">
        <a:spcBef>
          <a:spcPct val="0"/>
        </a:spcBef>
        <a:spcAft>
          <a:spcPct val="0"/>
        </a:spcAft>
        <a:defRPr kumimoji="1" sz="36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kumimoji="1"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kumimoji="1" sz="2500">
          <a:solidFill>
            <a:schemeClr val="tx1"/>
          </a:solidFill>
          <a:latin typeface="+mn-lt"/>
          <a:ea typeface="+mn-ea"/>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kumimoji="1" sz="22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kumimoji="1" sz="19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5pPr>
      <a:lvl6pPr marL="25146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pitchFamily="2" charset="2"/>
        <a:buChar char="¡"/>
        <a:defRPr kumimoji="1" sz="19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標題版面配置區 1"/>
          <p:cNvSpPr>
            <a:spLocks noGrp="1"/>
          </p:cNvSpPr>
          <p:nvPr>
            <p:ph type="title"/>
          </p:nvPr>
        </p:nvSpPr>
        <p:spPr bwMode="auto">
          <a:xfrm>
            <a:off x="457200" y="261938"/>
            <a:ext cx="8229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147" name="文字版面配置區 2"/>
          <p:cNvSpPr>
            <a:spLocks noGrp="1"/>
          </p:cNvSpPr>
          <p:nvPr>
            <p:ph type="body" idx="1"/>
          </p:nvPr>
        </p:nvSpPr>
        <p:spPr bwMode="auto">
          <a:xfrm>
            <a:off x="457200" y="1528763"/>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 name="頁尾版面配置區 4"/>
          <p:cNvSpPr>
            <a:spLocks noGrp="1"/>
          </p:cNvSpPr>
          <p:nvPr>
            <p:ph type="ftr" sz="quarter" idx="3"/>
          </p:nvPr>
        </p:nvSpPr>
        <p:spPr>
          <a:xfrm>
            <a:off x="141288" y="6073775"/>
            <a:ext cx="2895600" cy="349250"/>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Arial"/>
                <a:ea typeface="微軟正黑體"/>
              </a:defRPr>
            </a:lvl1pPr>
          </a:lstStyle>
          <a:p>
            <a:pPr>
              <a:defRPr/>
            </a:pPr>
            <a:r>
              <a:rPr lang="zh-TW" altLang="en-US"/>
              <a:t>商業簡報網 </a:t>
            </a:r>
            <a:r>
              <a:rPr lang="en-US" altLang="zh-TW"/>
              <a:t>X Matter Lab</a:t>
            </a:r>
            <a:endParaRPr lang="zh-TW" altLang="en-US" dirty="0"/>
          </a:p>
        </p:txBody>
      </p:sp>
      <p:sp>
        <p:nvSpPr>
          <p:cNvPr id="6" name="投影片編號版面配置區 5"/>
          <p:cNvSpPr>
            <a:spLocks noGrp="1"/>
          </p:cNvSpPr>
          <p:nvPr>
            <p:ph type="sldNum" sz="quarter" idx="4"/>
          </p:nvPr>
        </p:nvSpPr>
        <p:spPr>
          <a:xfrm>
            <a:off x="6553200" y="6073775"/>
            <a:ext cx="2133600" cy="349250"/>
          </a:xfrm>
          <a:prstGeom prst="rect">
            <a:avLst/>
          </a:prstGeom>
        </p:spPr>
        <p:txBody>
          <a:bodyPr vert="horz" lIns="91440" tIns="45720" rIns="91440" bIns="45720" rtlCol="0" anchor="ctr"/>
          <a:lstStyle>
            <a:lvl1pPr algn="r" fontAlgn="auto">
              <a:spcBef>
                <a:spcPts val="0"/>
              </a:spcBef>
              <a:spcAft>
                <a:spcPts val="0"/>
              </a:spcAft>
              <a:defRPr kumimoji="0" sz="1200">
                <a:solidFill>
                  <a:prstClr val="black">
                    <a:tint val="75000"/>
                  </a:prstClr>
                </a:solidFill>
                <a:latin typeface="Arial"/>
                <a:ea typeface="微軟正黑體"/>
              </a:defRPr>
            </a:lvl1pPr>
          </a:lstStyle>
          <a:p>
            <a:pPr>
              <a:defRPr/>
            </a:pPr>
            <a:fld id="{000BF06B-DACC-4ADE-856B-330220BA618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 id="2147484366" r:id="rId12"/>
    <p:sldLayoutId id="2147484367" r:id="rId13"/>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ea typeface="微軟正黑體" pitchFamily="34" charset="-120"/>
        </a:defRPr>
      </a:lvl2pPr>
      <a:lvl3pPr algn="ctr" rtl="0" eaLnBrk="0" fontAlgn="base" hangingPunct="0">
        <a:spcBef>
          <a:spcPct val="0"/>
        </a:spcBef>
        <a:spcAft>
          <a:spcPct val="0"/>
        </a:spcAft>
        <a:defRPr sz="4400">
          <a:solidFill>
            <a:schemeClr val="tx1"/>
          </a:solidFill>
          <a:latin typeface="Arial" pitchFamily="34" charset="0"/>
          <a:ea typeface="微軟正黑體" pitchFamily="34" charset="-120"/>
        </a:defRPr>
      </a:lvl3pPr>
      <a:lvl4pPr algn="ctr" rtl="0" eaLnBrk="0" fontAlgn="base" hangingPunct="0">
        <a:spcBef>
          <a:spcPct val="0"/>
        </a:spcBef>
        <a:spcAft>
          <a:spcPct val="0"/>
        </a:spcAft>
        <a:defRPr sz="4400">
          <a:solidFill>
            <a:schemeClr val="tx1"/>
          </a:solidFill>
          <a:latin typeface="Arial" pitchFamily="34" charset="0"/>
          <a:ea typeface="微軟正黑體" pitchFamily="34" charset="-120"/>
        </a:defRPr>
      </a:lvl4pPr>
      <a:lvl5pPr algn="ctr" rtl="0" eaLnBrk="0" fontAlgn="base" hangingPunct="0">
        <a:spcBef>
          <a:spcPct val="0"/>
        </a:spcBef>
        <a:spcAft>
          <a:spcPct val="0"/>
        </a:spcAft>
        <a:defRPr sz="4400">
          <a:solidFill>
            <a:schemeClr val="tx1"/>
          </a:solidFill>
          <a:latin typeface="Arial" pitchFamily="34" charset="0"/>
          <a:ea typeface="微軟正黑體" pitchFamily="34" charset="-120"/>
        </a:defRPr>
      </a:lvl5pPr>
      <a:lvl6pPr marL="457200" algn="ctr" rtl="0" fontAlgn="base">
        <a:spcBef>
          <a:spcPct val="0"/>
        </a:spcBef>
        <a:spcAft>
          <a:spcPct val="0"/>
        </a:spcAft>
        <a:defRPr sz="4400">
          <a:solidFill>
            <a:schemeClr val="tx1"/>
          </a:solidFill>
          <a:latin typeface="Arial" pitchFamily="34" charset="0"/>
          <a:ea typeface="微軟正黑體" pitchFamily="34" charset="-120"/>
        </a:defRPr>
      </a:lvl6pPr>
      <a:lvl7pPr marL="914400" algn="ctr" rtl="0" fontAlgn="base">
        <a:spcBef>
          <a:spcPct val="0"/>
        </a:spcBef>
        <a:spcAft>
          <a:spcPct val="0"/>
        </a:spcAft>
        <a:defRPr sz="4400">
          <a:solidFill>
            <a:schemeClr val="tx1"/>
          </a:solidFill>
          <a:latin typeface="Arial" pitchFamily="34" charset="0"/>
          <a:ea typeface="微軟正黑體" pitchFamily="34" charset="-120"/>
        </a:defRPr>
      </a:lvl7pPr>
      <a:lvl8pPr marL="1371600" algn="ctr" rtl="0" fontAlgn="base">
        <a:spcBef>
          <a:spcPct val="0"/>
        </a:spcBef>
        <a:spcAft>
          <a:spcPct val="0"/>
        </a:spcAft>
        <a:defRPr sz="4400">
          <a:solidFill>
            <a:schemeClr val="tx1"/>
          </a:solidFill>
          <a:latin typeface="Arial" pitchFamily="34" charset="0"/>
          <a:ea typeface="微軟正黑體" pitchFamily="34" charset="-120"/>
        </a:defRPr>
      </a:lvl8pPr>
      <a:lvl9pPr marL="1828800" algn="ctr" rtl="0" fontAlgn="base">
        <a:spcBef>
          <a:spcPct val="0"/>
        </a:spcBef>
        <a:spcAft>
          <a:spcPct val="0"/>
        </a:spcAft>
        <a:defRPr sz="4400">
          <a:solidFill>
            <a:schemeClr val="tx1"/>
          </a:solidFill>
          <a:latin typeface="Arial" pitchFamily="34" charset="0"/>
          <a:ea typeface="微軟正黑體" pitchFamily="34"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457200" y="262432"/>
            <a:ext cx="8229600" cy="1092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文字版面配置區 2"/>
          <p:cNvSpPr>
            <a:spLocks noGrp="1"/>
          </p:cNvSpPr>
          <p:nvPr>
            <p:ph type="body" idx="1"/>
          </p:nvPr>
        </p:nvSpPr>
        <p:spPr bwMode="auto">
          <a:xfrm>
            <a:off x="457200" y="1529100"/>
            <a:ext cx="8229600" cy="43248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073865"/>
            <a:ext cx="2133600" cy="348897"/>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562F3390-5DB2-4B0C-A23A-197E8CAB8A96}" type="datetimeFigureOut">
              <a:rPr lang="zh-TW" altLang="en-US">
                <a:solidFill>
                  <a:prstClr val="black">
                    <a:tint val="75000"/>
                  </a:prstClr>
                </a:solidFill>
              </a:rPr>
              <a:pPr>
                <a:defRPr/>
              </a:pPr>
              <a:t>2018/3/7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073865"/>
            <a:ext cx="2895600" cy="348897"/>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073865"/>
            <a:ext cx="2133600" cy="348897"/>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A77CEF6E-B3A6-4ABC-A228-426CDA95DCD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08525839"/>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 id="2147484392" r:id="rId13"/>
    <p:sldLayoutId id="2147484393" r:id="rId14"/>
    <p:sldLayoutId id="2147484394" r:id="rId15"/>
    <p:sldLayoutId id="2147484395" r:id="rId16"/>
    <p:sldLayoutId id="2147484396" r:id="rId17"/>
    <p:sldLayoutId id="2147484397" r:id="rId18"/>
    <p:sldLayoutId id="2147484398" r:id="rId19"/>
    <p:sldLayoutId id="2147484399" r:id="rId20"/>
    <p:sldLayoutId id="2147484400" r:id="rId21"/>
    <p:sldLayoutId id="2147484401" r:id="rId22"/>
    <p:sldLayoutId id="2147484402" r:id="rId23"/>
    <p:sldLayoutId id="2147484403" r:id="rId24"/>
    <p:sldLayoutId id="2147484404" r:id="rId25"/>
    <p:sldLayoutId id="2147484405" r:id="rId26"/>
    <p:sldLayoutId id="2147484406" r:id="rId27"/>
    <p:sldLayoutId id="2147484407" r:id="rId28"/>
    <p:sldLayoutId id="2147484408" r:id="rId29"/>
    <p:sldLayoutId id="2147484409" r:id="rId30"/>
    <p:sldLayoutId id="2147484410" r:id="rId31"/>
    <p:sldLayoutId id="2147484411" r:id="rId32"/>
    <p:sldLayoutId id="2147484412" r:id="rId33"/>
    <p:sldLayoutId id="2147484413" r:id="rId34"/>
    <p:sldLayoutId id="2147484414" r:id="rId35"/>
    <p:sldLayoutId id="2147484415" r:id="rId36"/>
    <p:sldLayoutId id="2147484416" r:id="rId37"/>
    <p:sldLayoutId id="2147484417" r:id="rId38"/>
    <p:sldLayoutId id="2147484418" r:id="rId39"/>
    <p:sldLayoutId id="2147484419" r:id="rId40"/>
    <p:sldLayoutId id="2147484420" r:id="rId41"/>
    <p:sldLayoutId id="2147484421" r:id="rId42"/>
    <p:sldLayoutId id="2147484422" r:id="rId43"/>
    <p:sldLayoutId id="2147484423" r:id="rId44"/>
    <p:sldLayoutId id="2147484424" r:id="rId45"/>
    <p:sldLayoutId id="2147484425" r:id="rId46"/>
    <p:sldLayoutId id="2147484426" r:id="rId47"/>
    <p:sldLayoutId id="2147484427" r:id="rId48"/>
    <p:sldLayoutId id="2147484428" r:id="rId49"/>
    <p:sldLayoutId id="2147484429" r:id="rId50"/>
    <p:sldLayoutId id="2147484430" r:id="rId51"/>
    <p:sldLayoutId id="2147484431" r:id="rId52"/>
    <p:sldLayoutId id="2147484432" r:id="rId53"/>
    <p:sldLayoutId id="2147484433" r:id="rId54"/>
    <p:sldLayoutId id="2147484434" r:id="rId55"/>
    <p:sldLayoutId id="2147484435" r:id="rId56"/>
    <p:sldLayoutId id="2147484436" r:id="rId57"/>
    <p:sldLayoutId id="2147484437" r:id="rId58"/>
    <p:sldLayoutId id="2147484438" r:id="rId59"/>
    <p:sldLayoutId id="2147484439" r:id="rId60"/>
    <p:sldLayoutId id="2147484440" r:id="rId61"/>
    <p:sldLayoutId id="2147484441" r:id="rId62"/>
    <p:sldLayoutId id="2147484442" r:id="rId63"/>
    <p:sldLayoutId id="2147484443" r:id="rId64"/>
    <p:sldLayoutId id="2147484444" r:id="rId65"/>
    <p:sldLayoutId id="2147484445" r:id="rId66"/>
    <p:sldLayoutId id="2147484446" r:id="rId67"/>
    <p:sldLayoutId id="2147484447" r:id="rId68"/>
    <p:sldLayoutId id="2147484448" r:id="rId69"/>
    <p:sldLayoutId id="2147484449" r:id="rId70"/>
    <p:sldLayoutId id="2147484450" r:id="rId71"/>
    <p:sldLayoutId id="2147484451" r:id="rId72"/>
    <p:sldLayoutId id="2147484452" r:id="rId73"/>
    <p:sldLayoutId id="2147484453" r:id="rId74"/>
    <p:sldLayoutId id="2147484454" r:id="rId75"/>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62432"/>
            <a:ext cx="8229600" cy="10922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529085"/>
            <a:ext cx="8229600" cy="4324809"/>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p:cNvSpPr>
            <a:spLocks noGrp="1"/>
          </p:cNvSpPr>
          <p:nvPr>
            <p:ph type="ftr" sz="quarter" idx="3"/>
          </p:nvPr>
        </p:nvSpPr>
        <p:spPr>
          <a:xfrm>
            <a:off x="141517" y="6073850"/>
            <a:ext cx="2895600" cy="348897"/>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r>
              <a:rPr kumimoji="0" lang="zh-TW" altLang="en-US" smtClean="0">
                <a:solidFill>
                  <a:prstClr val="black">
                    <a:tint val="75000"/>
                  </a:prstClr>
                </a:solidFill>
                <a:latin typeface="Arial"/>
                <a:ea typeface="微軟正黑體"/>
              </a:rPr>
              <a:t>商業簡報網 </a:t>
            </a:r>
            <a:r>
              <a:rPr kumimoji="0" lang="en-US" altLang="zh-TW" smtClean="0">
                <a:solidFill>
                  <a:prstClr val="black">
                    <a:tint val="75000"/>
                  </a:prstClr>
                </a:solidFill>
                <a:latin typeface="Arial"/>
                <a:ea typeface="微軟正黑體"/>
              </a:rPr>
              <a:t>X Matter Lab</a:t>
            </a:r>
            <a:endParaRPr kumimoji="0" lang="zh-TW" altLang="en-US" dirty="0">
              <a:solidFill>
                <a:prstClr val="black">
                  <a:tint val="75000"/>
                </a:prstClr>
              </a:solidFill>
              <a:latin typeface="Arial"/>
              <a:ea typeface="微軟正黑體"/>
            </a:endParaRPr>
          </a:p>
        </p:txBody>
      </p:sp>
      <p:sp>
        <p:nvSpPr>
          <p:cNvPr id="6" name="投影片編號版面配置區 5"/>
          <p:cNvSpPr>
            <a:spLocks noGrp="1"/>
          </p:cNvSpPr>
          <p:nvPr>
            <p:ph type="sldNum" sz="quarter" idx="4"/>
          </p:nvPr>
        </p:nvSpPr>
        <p:spPr>
          <a:xfrm>
            <a:off x="6553200" y="6073850"/>
            <a:ext cx="2133600" cy="348897"/>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3B68095-C8B2-4A76-90AA-E601358CCBC3}" type="slidenum">
              <a:rPr kumimoji="0" lang="zh-TW" altLang="en-US" smtClean="0">
                <a:solidFill>
                  <a:prstClr val="black">
                    <a:tint val="75000"/>
                  </a:prstClr>
                </a:solidFill>
                <a:latin typeface="Arial"/>
                <a:ea typeface="微軟正黑體"/>
              </a:rPr>
              <a:pPr fontAlgn="auto">
                <a:spcBef>
                  <a:spcPts val="0"/>
                </a:spcBef>
                <a:spcAft>
                  <a:spcPts val="0"/>
                </a:spcAft>
              </a:pPr>
              <a:t>‹#›</a:t>
            </a:fld>
            <a:endParaRPr kumimoji="0" lang="zh-TW" altLang="en-US">
              <a:solidFill>
                <a:prstClr val="black">
                  <a:tint val="75000"/>
                </a:prstClr>
              </a:solidFill>
              <a:latin typeface="Arial"/>
              <a:ea typeface="微軟正黑體"/>
            </a:endParaRPr>
          </a:p>
        </p:txBody>
      </p:sp>
    </p:spTree>
    <p:extLst>
      <p:ext uri="{BB962C8B-B14F-4D97-AF65-F5344CB8AC3E}">
        <p14:creationId xmlns:p14="http://schemas.microsoft.com/office/powerpoint/2010/main" val="2823456476"/>
      </p:ext>
    </p:extLst>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 id="2147484467" r:id="rId12"/>
    <p:sldLayoutId id="2147484468" r:id="rId13"/>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62432"/>
            <a:ext cx="8229600" cy="10922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529081"/>
            <a:ext cx="8229600" cy="4324809"/>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p:cNvSpPr>
            <a:spLocks noGrp="1"/>
          </p:cNvSpPr>
          <p:nvPr>
            <p:ph type="ftr" sz="quarter" idx="3"/>
          </p:nvPr>
        </p:nvSpPr>
        <p:spPr>
          <a:xfrm>
            <a:off x="141517" y="6073846"/>
            <a:ext cx="2895600" cy="348897"/>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r>
              <a:rPr kumimoji="0" lang="zh-TW" altLang="en-US" smtClean="0">
                <a:solidFill>
                  <a:prstClr val="black">
                    <a:tint val="75000"/>
                  </a:prstClr>
                </a:solidFill>
                <a:latin typeface="Arial"/>
                <a:ea typeface="微軟正黑體"/>
              </a:rPr>
              <a:t>商業簡報網 </a:t>
            </a:r>
            <a:r>
              <a:rPr kumimoji="0" lang="en-US" altLang="zh-TW" smtClean="0">
                <a:solidFill>
                  <a:prstClr val="black">
                    <a:tint val="75000"/>
                  </a:prstClr>
                </a:solidFill>
                <a:latin typeface="Arial"/>
                <a:ea typeface="微軟正黑體"/>
              </a:rPr>
              <a:t>X Matter Lab</a:t>
            </a:r>
            <a:endParaRPr kumimoji="0" lang="zh-TW" altLang="en-US" dirty="0">
              <a:solidFill>
                <a:prstClr val="black">
                  <a:tint val="75000"/>
                </a:prstClr>
              </a:solidFill>
              <a:latin typeface="Arial"/>
              <a:ea typeface="微軟正黑體"/>
            </a:endParaRPr>
          </a:p>
        </p:txBody>
      </p:sp>
      <p:sp>
        <p:nvSpPr>
          <p:cNvPr id="6" name="投影片編號版面配置區 5"/>
          <p:cNvSpPr>
            <a:spLocks noGrp="1"/>
          </p:cNvSpPr>
          <p:nvPr>
            <p:ph type="sldNum" sz="quarter" idx="4"/>
          </p:nvPr>
        </p:nvSpPr>
        <p:spPr>
          <a:xfrm>
            <a:off x="6553200" y="6073846"/>
            <a:ext cx="2133600" cy="348897"/>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3B68095-C8B2-4A76-90AA-E601358CCBC3}" type="slidenum">
              <a:rPr kumimoji="0" lang="zh-TW" altLang="en-US" smtClean="0">
                <a:solidFill>
                  <a:prstClr val="black">
                    <a:tint val="75000"/>
                  </a:prstClr>
                </a:solidFill>
                <a:latin typeface="Arial"/>
                <a:ea typeface="微軟正黑體"/>
              </a:rPr>
              <a:pPr fontAlgn="auto">
                <a:spcBef>
                  <a:spcPts val="0"/>
                </a:spcBef>
                <a:spcAft>
                  <a:spcPts val="0"/>
                </a:spcAft>
              </a:pPr>
              <a:t>‹#›</a:t>
            </a:fld>
            <a:endParaRPr kumimoji="0" lang="zh-TW" altLang="en-US">
              <a:solidFill>
                <a:prstClr val="black">
                  <a:tint val="75000"/>
                </a:prstClr>
              </a:solidFill>
              <a:latin typeface="Arial"/>
              <a:ea typeface="微軟正黑體"/>
            </a:endParaRPr>
          </a:p>
        </p:txBody>
      </p:sp>
    </p:spTree>
    <p:extLst>
      <p:ext uri="{BB962C8B-B14F-4D97-AF65-F5344CB8AC3E}">
        <p14:creationId xmlns:p14="http://schemas.microsoft.com/office/powerpoint/2010/main" val="1911028404"/>
      </p:ext>
    </p:extLst>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 id="2147484475" r:id="rId6"/>
    <p:sldLayoutId id="2147484476" r:id="rId7"/>
    <p:sldLayoutId id="2147484477" r:id="rId8"/>
    <p:sldLayoutId id="2147484478" r:id="rId9"/>
    <p:sldLayoutId id="2147484479" r:id="rId10"/>
    <p:sldLayoutId id="2147484480" r:id="rId11"/>
    <p:sldLayoutId id="2147484481" r:id="rId12"/>
    <p:sldLayoutId id="2147484482" r:id="rId13"/>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37.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바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25563"/>
            <a:ext cx="68580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4" descr="새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1263"/>
            <a:ext cx="6858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40" name="Group 21"/>
          <p:cNvGrpSpPr>
            <a:grpSpLocks/>
          </p:cNvGrpSpPr>
          <p:nvPr/>
        </p:nvGrpSpPr>
        <p:grpSpPr bwMode="auto">
          <a:xfrm>
            <a:off x="1403350" y="2378382"/>
            <a:ext cx="6597650" cy="1031303"/>
            <a:chOff x="1746" y="1202"/>
            <a:chExt cx="4534" cy="906"/>
          </a:xfrm>
        </p:grpSpPr>
        <p:sp>
          <p:nvSpPr>
            <p:cNvPr id="65545" name="Rectangle 10"/>
            <p:cNvSpPr>
              <a:spLocks noChangeArrowheads="1"/>
            </p:cNvSpPr>
            <p:nvPr/>
          </p:nvSpPr>
          <p:spPr bwMode="auto">
            <a:xfrm>
              <a:off x="1746" y="1202"/>
              <a:ext cx="4534"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30000"/>
                </a:spcBef>
                <a:buClr>
                  <a:srgbClr val="FF9900"/>
                </a:buClr>
                <a:buSzPct val="55000"/>
                <a:buFont typeface="Wingdings" pitchFamily="2" charset="2"/>
                <a:buChar char="n"/>
                <a:defRPr kumimoji="1" sz="2400" b="1">
                  <a:solidFill>
                    <a:srgbClr val="0A0A9C"/>
                  </a:solidFill>
                  <a:latin typeface="標楷體" pitchFamily="65" charset="-120"/>
                  <a:ea typeface="新細明體" pitchFamily="18" charset="-120"/>
                </a:defRPr>
              </a:lvl1pPr>
              <a:lvl2pPr marL="742950" indent="-285750" eaLnBrk="0" hangingPunct="0">
                <a:spcBef>
                  <a:spcPct val="20000"/>
                </a:spcBef>
                <a:buClr>
                  <a:srgbClr val="191399"/>
                </a:buClr>
                <a:buSzPct val="55000"/>
                <a:buFont typeface="Wingdings" pitchFamily="2" charset="2"/>
                <a:buChar char="Ø"/>
                <a:defRPr kumimoji="1" sz="2000" b="1">
                  <a:solidFill>
                    <a:srgbClr val="0D9F0D"/>
                  </a:solidFill>
                  <a:latin typeface="標楷體" pitchFamily="65" charset="-120"/>
                  <a:ea typeface="新細明體" pitchFamily="18" charset="-120"/>
                </a:defRPr>
              </a:lvl2pPr>
              <a:lvl3pPr marL="1143000" indent="-228600" eaLnBrk="0" hangingPunct="0">
                <a:spcBef>
                  <a:spcPct val="20000"/>
                </a:spcBef>
                <a:buClr>
                  <a:srgbClr val="191399"/>
                </a:buClr>
                <a:buSzPct val="55000"/>
                <a:buFont typeface="Wingdings" pitchFamily="2" charset="2"/>
                <a:buChar char="n"/>
                <a:defRPr kumimoji="1" sz="2000" b="1">
                  <a:solidFill>
                    <a:srgbClr val="0D9F0D"/>
                  </a:solidFill>
                  <a:latin typeface="標楷體" pitchFamily="65" charset="-120"/>
                  <a:ea typeface="新細明體" pitchFamily="18" charset="-120"/>
                </a:defRPr>
              </a:lvl3pPr>
              <a:lvl4pPr marL="1600200" indent="-228600" eaLnBrk="0" hangingPunct="0">
                <a:spcBef>
                  <a:spcPct val="20000"/>
                </a:spcBef>
                <a:buClr>
                  <a:srgbClr val="191399"/>
                </a:buClr>
                <a:buSzPct val="55000"/>
                <a:buFont typeface="Wingdings" pitchFamily="2" charset="2"/>
                <a:buChar char="n"/>
                <a:defRPr kumimoji="1" sz="2000">
                  <a:solidFill>
                    <a:srgbClr val="0A0A9C"/>
                  </a:solidFill>
                  <a:latin typeface="標楷體" pitchFamily="65" charset="-12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0"/>
                </a:spcBef>
                <a:buClrTx/>
                <a:buSzTx/>
                <a:buFontTx/>
                <a:buNone/>
              </a:pPr>
              <a:endParaRPr lang="en-US" altLang="zh-TW" sz="3600">
                <a:solidFill>
                  <a:srgbClr val="00007D"/>
                </a:solidFill>
                <a:ea typeface="標楷體" pitchFamily="65" charset="-120"/>
              </a:endParaRPr>
            </a:p>
            <a:p>
              <a:pPr algn="ctr" eaLnBrk="1" hangingPunct="1">
                <a:lnSpc>
                  <a:spcPts val="3000"/>
                </a:lnSpc>
                <a:spcBef>
                  <a:spcPct val="0"/>
                </a:spcBef>
                <a:buClrTx/>
                <a:buSzTx/>
                <a:buFontTx/>
                <a:buNone/>
              </a:pPr>
              <a:r>
                <a:rPr lang="zh-TW" altLang="en-US" sz="4000">
                  <a:solidFill>
                    <a:srgbClr val="00007D"/>
                  </a:solidFill>
                  <a:ea typeface="標楷體" pitchFamily="65" charset="-120"/>
                </a:rPr>
                <a:t>主計室業務宣導及教育訓練</a:t>
              </a:r>
              <a:endParaRPr lang="ko-KR" altLang="en-US" sz="2800" b="0">
                <a:solidFill>
                  <a:srgbClr val="000000"/>
                </a:solidFill>
                <a:ea typeface="HY견고딕"/>
                <a:cs typeface="HY견고딕"/>
              </a:endParaRPr>
            </a:p>
          </p:txBody>
        </p:sp>
        <p:pic>
          <p:nvPicPr>
            <p:cNvPr id="65546" name="Picture 11" descr="빨강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 y="1303"/>
              <a:ext cx="5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5541" name="Picture 17" descr="칠판"/>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93563">
            <a:off x="3967185" y="4079896"/>
            <a:ext cx="4484687"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文字方塊 2"/>
          <p:cNvSpPr txBox="1">
            <a:spLocks noChangeArrowheads="1"/>
          </p:cNvSpPr>
          <p:nvPr/>
        </p:nvSpPr>
        <p:spPr bwMode="auto">
          <a:xfrm>
            <a:off x="5265764" y="4489450"/>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標楷體" pitchFamily="65" charset="-120"/>
              </a:defRPr>
            </a:lvl1pPr>
            <a:lvl2pPr marL="742950" indent="-285750" eaLnBrk="0" hangingPunct="0">
              <a:defRPr kumimoji="1" sz="2400">
                <a:solidFill>
                  <a:schemeClr val="tx1"/>
                </a:solidFill>
                <a:latin typeface="Arial" pitchFamily="34" charset="0"/>
                <a:ea typeface="標楷體" pitchFamily="65" charset="-120"/>
              </a:defRPr>
            </a:lvl2pPr>
            <a:lvl3pPr marL="1143000" indent="-228600" eaLnBrk="0" hangingPunct="0">
              <a:defRPr kumimoji="1" sz="2400">
                <a:solidFill>
                  <a:schemeClr val="tx1"/>
                </a:solidFill>
                <a:latin typeface="Arial" pitchFamily="34" charset="0"/>
                <a:ea typeface="標楷體" pitchFamily="65" charset="-120"/>
              </a:defRPr>
            </a:lvl3pPr>
            <a:lvl4pPr marL="1600200" indent="-228600" eaLnBrk="0" hangingPunct="0">
              <a:defRPr kumimoji="1" sz="2400">
                <a:solidFill>
                  <a:schemeClr val="tx1"/>
                </a:solidFill>
                <a:latin typeface="Arial" pitchFamily="34" charset="0"/>
                <a:ea typeface="標楷體" pitchFamily="65" charset="-120"/>
              </a:defRPr>
            </a:lvl4pPr>
            <a:lvl5pPr marL="2057400" indent="-228600" eaLnBrk="0" hangingPunct="0">
              <a:defRPr kumimoji="1" sz="24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Arial" pitchFamily="34" charset="0"/>
                <a:ea typeface="標楷體" pitchFamily="65" charset="-120"/>
              </a:defRPr>
            </a:lvl9pPr>
          </a:lstStyle>
          <a:p>
            <a:pPr eaLnBrk="1" hangingPunct="1"/>
            <a:endParaRPr lang="zh-TW" altLang="en-US" sz="1800">
              <a:solidFill>
                <a:srgbClr val="000000"/>
              </a:solidFill>
              <a:ea typeface="新細明體" pitchFamily="18" charset="-120"/>
            </a:endParaRPr>
          </a:p>
        </p:txBody>
      </p:sp>
      <p:sp>
        <p:nvSpPr>
          <p:cNvPr id="65543" name="TextBox 22"/>
          <p:cNvSpPr txBox="1">
            <a:spLocks noChangeArrowheads="1"/>
          </p:cNvSpPr>
          <p:nvPr/>
        </p:nvSpPr>
        <p:spPr bwMode="auto">
          <a:xfrm rot="235362">
            <a:off x="5252050" y="4567249"/>
            <a:ext cx="19800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0000"/>
              </a:spcBef>
              <a:buClr>
                <a:srgbClr val="FF9900"/>
              </a:buClr>
              <a:buSzPct val="55000"/>
              <a:buFont typeface="Wingdings" pitchFamily="2" charset="2"/>
              <a:buChar char="n"/>
              <a:defRPr kumimoji="1" sz="2400" b="1">
                <a:solidFill>
                  <a:srgbClr val="0A0A9C"/>
                </a:solidFill>
                <a:latin typeface="標楷體" pitchFamily="65" charset="-120"/>
                <a:ea typeface="新細明體" pitchFamily="18" charset="-120"/>
              </a:defRPr>
            </a:lvl1pPr>
            <a:lvl2pPr marL="742950" indent="-285750" eaLnBrk="0" hangingPunct="0">
              <a:spcBef>
                <a:spcPct val="20000"/>
              </a:spcBef>
              <a:buClr>
                <a:srgbClr val="191399"/>
              </a:buClr>
              <a:buSzPct val="55000"/>
              <a:buFont typeface="Wingdings" pitchFamily="2" charset="2"/>
              <a:buChar char="Ø"/>
              <a:defRPr kumimoji="1" sz="2000" b="1">
                <a:solidFill>
                  <a:srgbClr val="0D9F0D"/>
                </a:solidFill>
                <a:latin typeface="標楷體" pitchFamily="65" charset="-120"/>
                <a:ea typeface="新細明體" pitchFamily="18" charset="-120"/>
              </a:defRPr>
            </a:lvl2pPr>
            <a:lvl3pPr marL="1143000" indent="-228600" eaLnBrk="0" hangingPunct="0">
              <a:spcBef>
                <a:spcPct val="20000"/>
              </a:spcBef>
              <a:buClr>
                <a:srgbClr val="191399"/>
              </a:buClr>
              <a:buSzPct val="55000"/>
              <a:buFont typeface="Wingdings" pitchFamily="2" charset="2"/>
              <a:buChar char="n"/>
              <a:defRPr kumimoji="1" sz="2000" b="1">
                <a:solidFill>
                  <a:srgbClr val="0D9F0D"/>
                </a:solidFill>
                <a:latin typeface="標楷體" pitchFamily="65" charset="-120"/>
                <a:ea typeface="新細明體" pitchFamily="18" charset="-120"/>
              </a:defRPr>
            </a:lvl3pPr>
            <a:lvl4pPr marL="1600200" indent="-228600" eaLnBrk="0" hangingPunct="0">
              <a:spcBef>
                <a:spcPct val="20000"/>
              </a:spcBef>
              <a:buClr>
                <a:srgbClr val="191399"/>
              </a:buClr>
              <a:buSzPct val="55000"/>
              <a:buFont typeface="Wingdings" pitchFamily="2" charset="2"/>
              <a:buChar char="n"/>
              <a:defRPr kumimoji="1" sz="2000">
                <a:solidFill>
                  <a:srgbClr val="0A0A9C"/>
                </a:solidFill>
                <a:latin typeface="標楷體" pitchFamily="65" charset="-120"/>
                <a:ea typeface="新細明體" pitchFamily="18" charset="-120"/>
              </a:defRPr>
            </a:lvl4pPr>
            <a:lvl5pPr marL="2057400" indent="-228600"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0"/>
              </a:spcBef>
              <a:buClrTx/>
              <a:buSzTx/>
              <a:buFontTx/>
              <a:buNone/>
            </a:pPr>
            <a:r>
              <a:rPr lang="zh-TW" altLang="en-US" sz="2800">
                <a:solidFill>
                  <a:srgbClr val="FFFFFF"/>
                </a:solidFill>
                <a:ea typeface="標楷體" pitchFamily="65" charset="-120"/>
              </a:rPr>
              <a:t>主計室二組</a:t>
            </a:r>
            <a:endParaRPr lang="en-US" altLang="zh-TW" sz="2800">
              <a:solidFill>
                <a:srgbClr val="FFFFFF"/>
              </a:solidFill>
              <a:ea typeface="標楷體" pitchFamily="65" charset="-120"/>
            </a:endParaRPr>
          </a:p>
          <a:p>
            <a:pPr algn="ctr" eaLnBrk="1" hangingPunct="1">
              <a:spcBef>
                <a:spcPct val="0"/>
              </a:spcBef>
              <a:buClrTx/>
              <a:buSzTx/>
              <a:buFontTx/>
              <a:buNone/>
            </a:pPr>
            <a:r>
              <a:rPr lang="zh-TW" altLang="en-US" sz="2800">
                <a:solidFill>
                  <a:srgbClr val="FFFFFF"/>
                </a:solidFill>
                <a:ea typeface="標楷體" pitchFamily="65" charset="-120"/>
              </a:rPr>
              <a:t>邱瓊慧組長</a:t>
            </a:r>
            <a:endParaRPr lang="ko-KR" altLang="en-US" sz="2800">
              <a:solidFill>
                <a:srgbClr val="FFFFFF"/>
              </a:solidFill>
              <a:ea typeface="HY견고딕"/>
              <a:cs typeface="HY견고딕"/>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B0753DB3-B021-40EA-926E-3AC08B9DBF7A}" type="slidenum">
              <a:rPr lang="en-US" altLang="zh-TW"/>
              <a:pPr>
                <a:defRPr/>
              </a:pPr>
              <a:t>10</a:t>
            </a:fld>
            <a:endParaRPr lang="en-US" altLang="zh-TW"/>
          </a:p>
        </p:txBody>
      </p:sp>
      <p:sp>
        <p:nvSpPr>
          <p:cNvPr id="76803" name="Rectangle 6"/>
          <p:cNvSpPr>
            <a:spLocks noChangeArrowheads="1"/>
          </p:cNvSpPr>
          <p:nvPr/>
        </p:nvSpPr>
        <p:spPr bwMode="auto">
          <a:xfrm>
            <a:off x="874733" y="1836440"/>
            <a:ext cx="799306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60363" indent="-360363"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eaLnBrk="1" hangingPunct="1">
              <a:spcBef>
                <a:spcPct val="0"/>
              </a:spcBef>
              <a:buClr>
                <a:srgbClr val="3366FF"/>
              </a:buClr>
              <a:buSzTx/>
              <a:buFont typeface="Wingdings" pitchFamily="2" charset="2"/>
              <a:buChar char="u"/>
            </a:pPr>
            <a:r>
              <a:rPr lang="zh-TW" altLang="en-US" sz="2800" dirty="0" smtClean="0">
                <a:latin typeface="標楷體" pitchFamily="65" charset="-120"/>
                <a:ea typeface="標楷體" pitchFamily="65" charset="-120"/>
              </a:rPr>
              <a:t>關係</a:t>
            </a:r>
            <a:r>
              <a:rPr lang="zh-TW" altLang="en-US" sz="2800" dirty="0">
                <a:latin typeface="標楷體" pitchFamily="65" charset="-120"/>
                <a:ea typeface="標楷體" pitchFamily="65" charset="-120"/>
              </a:rPr>
              <a:t>經費負擔或收入之一切契約，及大宗動產、不動產之買賣契約，非經會計人員事前審核簽名或蓋章，不生效力。</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內審</a:t>
            </a:r>
            <a:r>
              <a:rPr lang="en-US" altLang="zh-TW" sz="2800" dirty="0">
                <a:latin typeface="標楷體" pitchFamily="65" charset="-120"/>
                <a:ea typeface="標楷體" pitchFamily="65" charset="-120"/>
              </a:rPr>
              <a:t>23)</a:t>
            </a:r>
          </a:p>
          <a:p>
            <a:pPr eaLnBrk="1" hangingPunct="1">
              <a:spcBef>
                <a:spcPct val="0"/>
              </a:spcBef>
              <a:buClr>
                <a:srgbClr val="3366FF"/>
              </a:buClr>
              <a:buSzTx/>
              <a:buFont typeface="Wingdings" pitchFamily="2" charset="2"/>
              <a:buChar char="u"/>
            </a:pPr>
            <a:r>
              <a:rPr lang="zh-TW" altLang="en-US" sz="2800" dirty="0">
                <a:latin typeface="標楷體" pitchFamily="65" charset="-120"/>
                <a:ea typeface="標楷體" pitchFamily="65" charset="-120"/>
              </a:rPr>
              <a:t>契約草案經會計人員事前審核同意者，正式契約得不再經會計人員審核。</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內審</a:t>
            </a:r>
            <a:r>
              <a:rPr lang="en-US" altLang="zh-TW" sz="2800" dirty="0">
                <a:latin typeface="標楷體" pitchFamily="65" charset="-120"/>
                <a:ea typeface="標楷體" pitchFamily="65" charset="-120"/>
              </a:rPr>
              <a:t>23</a:t>
            </a:r>
            <a:r>
              <a:rPr lang="en-US" altLang="zh-TW" sz="3200" dirty="0" smtClean="0">
                <a:latin typeface="標楷體" pitchFamily="65" charset="-120"/>
                <a:ea typeface="標楷體" pitchFamily="65" charset="-120"/>
              </a:rPr>
              <a:t>)</a:t>
            </a:r>
            <a:endParaRPr lang="en-US" altLang="zh-TW" sz="3200" dirty="0">
              <a:latin typeface="標楷體" pitchFamily="65" charset="-120"/>
              <a:ea typeface="標楷體" pitchFamily="65" charset="-120"/>
            </a:endParaRPr>
          </a:p>
        </p:txBody>
      </p:sp>
      <p:sp>
        <p:nvSpPr>
          <p:cNvPr id="2" name="矩形 1"/>
          <p:cNvSpPr/>
          <p:nvPr/>
        </p:nvSpPr>
        <p:spPr>
          <a:xfrm>
            <a:off x="1403648" y="684312"/>
            <a:ext cx="3467616" cy="584775"/>
          </a:xfrm>
          <a:prstGeom prst="rect">
            <a:avLst/>
          </a:prstGeom>
        </p:spPr>
        <p:txBody>
          <a:bodyPr wrap="none">
            <a:spAutoFit/>
          </a:bodyPr>
          <a:lstStyle/>
          <a:p>
            <a:r>
              <a:rPr lang="zh-TW" altLang="en-US" sz="3200" b="1" dirty="0">
                <a:latin typeface="標楷體" pitchFamily="65" charset="-120"/>
              </a:rPr>
              <a:t>內部審核處理</a:t>
            </a:r>
            <a:r>
              <a:rPr lang="zh-TW" altLang="en-US" sz="3200" b="1" dirty="0" smtClean="0">
                <a:latin typeface="標楷體" pitchFamily="65" charset="-120"/>
              </a:rPr>
              <a:t>準則</a:t>
            </a:r>
            <a:endParaRPr lang="zh-TW" altLang="en-US" sz="3200" b="1" dirty="0">
              <a:latin typeface="標楷體" pitchFamily="65" charset="-120"/>
            </a:endParaRPr>
          </a:p>
        </p:txBody>
      </p:sp>
    </p:spTree>
    <p:extLst>
      <p:ext uri="{BB962C8B-B14F-4D97-AF65-F5344CB8AC3E}">
        <p14:creationId xmlns:p14="http://schemas.microsoft.com/office/powerpoint/2010/main" val="1466555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A0BE57DE-88E6-451B-91E0-B649325AA4BD}" type="slidenum">
              <a:rPr lang="en-US" altLang="zh-TW"/>
              <a:pPr>
                <a:defRPr/>
              </a:pPr>
              <a:t>11</a:t>
            </a:fld>
            <a:endParaRPr lang="en-US" altLang="zh-TW"/>
          </a:p>
        </p:txBody>
      </p:sp>
      <p:sp>
        <p:nvSpPr>
          <p:cNvPr id="79875" name="Rectangle 2"/>
          <p:cNvSpPr>
            <a:spLocks noGrp="1" noChangeArrowheads="1"/>
          </p:cNvSpPr>
          <p:nvPr>
            <p:ph type="title"/>
          </p:nvPr>
        </p:nvSpPr>
        <p:spPr>
          <a:xfrm>
            <a:off x="827098" y="468317"/>
            <a:ext cx="7856537" cy="1008062"/>
          </a:xfrm>
        </p:spPr>
        <p:txBody>
          <a:bodyPr/>
          <a:lstStyle/>
          <a:p>
            <a:pPr eaLnBrk="1" hangingPunct="1"/>
            <a:r>
              <a:rPr lang="en-US" altLang="zh-TW" smtClean="0"/>
              <a:t/>
            </a:r>
            <a:br>
              <a:rPr lang="en-US" altLang="zh-TW" smtClean="0"/>
            </a:br>
            <a:endParaRPr lang="zh-TW" altLang="en-US" smtClean="0"/>
          </a:p>
        </p:txBody>
      </p:sp>
      <p:sp>
        <p:nvSpPr>
          <p:cNvPr id="79876" name="Rectangle 3"/>
          <p:cNvSpPr>
            <a:spLocks noGrp="1" noChangeArrowheads="1"/>
          </p:cNvSpPr>
          <p:nvPr>
            <p:ph type="body" idx="1"/>
          </p:nvPr>
        </p:nvSpPr>
        <p:spPr>
          <a:xfrm>
            <a:off x="611188" y="684234"/>
            <a:ext cx="7632700" cy="4795837"/>
          </a:xfrm>
        </p:spPr>
        <p:txBody>
          <a:bodyPr/>
          <a:lstStyle/>
          <a:p>
            <a:pPr eaLnBrk="1" hangingPunct="1">
              <a:lnSpc>
                <a:spcPct val="90000"/>
              </a:lnSpc>
              <a:buFont typeface="Wingdings" pitchFamily="2" charset="2"/>
              <a:buNone/>
            </a:pPr>
            <a:r>
              <a:rPr lang="zh-TW" altLang="en-US" sz="2400" b="1" dirty="0" smtClean="0">
                <a:latin typeface="標楷體" pitchFamily="65" charset="-120"/>
                <a:ea typeface="標楷體" pitchFamily="65" charset="-120"/>
              </a:rPr>
              <a:t>  </a:t>
            </a:r>
            <a:r>
              <a:rPr lang="zh-TW" altLang="en-US" sz="3200" b="1" dirty="0" smtClean="0">
                <a:latin typeface="標楷體" pitchFamily="65" charset="-120"/>
                <a:ea typeface="標楷體" pitchFamily="65" charset="-120"/>
              </a:rPr>
              <a:t>三</a:t>
            </a:r>
            <a:r>
              <a:rPr lang="zh-TW" altLang="en-US" sz="3200" b="1" dirty="0" smtClean="0">
                <a:latin typeface="新細明體" pitchFamily="18" charset="-120"/>
              </a:rPr>
              <a:t>、</a:t>
            </a:r>
            <a:r>
              <a:rPr lang="zh-TW" altLang="en-US" sz="3200" b="1" dirty="0" smtClean="0">
                <a:latin typeface="標楷體" pitchFamily="65" charset="-120"/>
                <a:ea typeface="標楷體" pitchFamily="65" charset="-120"/>
              </a:rPr>
              <a:t>政府支出憑證處理要點</a:t>
            </a:r>
            <a:endParaRPr lang="en-US" altLang="zh-TW" sz="3200" b="1" dirty="0" smtClean="0">
              <a:latin typeface="標楷體" pitchFamily="65" charset="-120"/>
              <a:ea typeface="標楷體" pitchFamily="65" charset="-120"/>
            </a:endParaRPr>
          </a:p>
          <a:p>
            <a:pPr eaLnBrk="1" hangingPunct="1">
              <a:lnSpc>
                <a:spcPct val="90000"/>
              </a:lnSpc>
              <a:buFont typeface="Wingdings" pitchFamily="2" charset="2"/>
              <a:buNone/>
            </a:pPr>
            <a:r>
              <a:rPr lang="zh-TW" altLang="en-US" sz="1600" b="1" dirty="0" smtClean="0">
                <a:latin typeface="標楷體" pitchFamily="65" charset="-120"/>
                <a:ea typeface="標楷體" pitchFamily="65" charset="-120"/>
              </a:rPr>
              <a:t>  （中華民國</a:t>
            </a:r>
            <a:r>
              <a:rPr lang="en-US" altLang="zh-TW" sz="1600" b="1" dirty="0" smtClean="0">
                <a:latin typeface="標楷體" pitchFamily="65" charset="-120"/>
                <a:ea typeface="標楷體" pitchFamily="65" charset="-120"/>
              </a:rPr>
              <a:t>105</a:t>
            </a:r>
            <a:r>
              <a:rPr lang="zh-TW" altLang="en-US" sz="1600" b="1" dirty="0" smtClean="0">
                <a:latin typeface="標楷體" pitchFamily="65" charset="-120"/>
                <a:ea typeface="標楷體" pitchFamily="65" charset="-120"/>
              </a:rPr>
              <a:t>年</a:t>
            </a:r>
            <a:r>
              <a:rPr lang="en-US" altLang="zh-TW" sz="1600" b="1" dirty="0" smtClean="0">
                <a:latin typeface="標楷體" pitchFamily="65" charset="-120"/>
                <a:ea typeface="標楷體" pitchFamily="65" charset="-120"/>
              </a:rPr>
              <a:t>9</a:t>
            </a:r>
            <a:r>
              <a:rPr lang="zh-TW" altLang="en-US" sz="1600" b="1" dirty="0" smtClean="0">
                <a:latin typeface="標楷體" pitchFamily="65" charset="-120"/>
                <a:ea typeface="標楷體" pitchFamily="65" charset="-120"/>
              </a:rPr>
              <a:t>月</a:t>
            </a:r>
            <a:r>
              <a:rPr lang="en-US" altLang="zh-TW" sz="1600" b="1" dirty="0" smtClean="0">
                <a:latin typeface="標楷體" pitchFamily="65" charset="-120"/>
                <a:ea typeface="標楷體" pitchFamily="65" charset="-120"/>
              </a:rPr>
              <a:t>10</a:t>
            </a:r>
            <a:r>
              <a:rPr lang="zh-TW" altLang="en-US" sz="1600" b="1" dirty="0" smtClean="0">
                <a:latin typeface="標楷體" pitchFamily="65" charset="-120"/>
                <a:ea typeface="標楷體" pitchFamily="65" charset="-120"/>
              </a:rPr>
              <a:t>日修正 ）</a:t>
            </a:r>
          </a:p>
          <a:p>
            <a:pPr eaLnBrk="1" hangingPunct="1">
              <a:lnSpc>
                <a:spcPct val="90000"/>
              </a:lnSpc>
              <a:buFont typeface="Wingdings" pitchFamily="2" charset="2"/>
              <a:buNone/>
            </a:pP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何謂</a:t>
            </a:r>
            <a:r>
              <a:rPr lang="zh-TW" altLang="en-US" sz="2400" b="1" dirty="0" smtClean="0">
                <a:solidFill>
                  <a:srgbClr val="FF0000"/>
                </a:solidFill>
                <a:latin typeface="標楷體" pitchFamily="65" charset="-120"/>
                <a:ea typeface="標楷體" pitchFamily="65" charset="-120"/>
              </a:rPr>
              <a:t>支出憑證</a:t>
            </a:r>
            <a:r>
              <a:rPr lang="zh-TW" altLang="en-US" sz="2400" dirty="0" smtClean="0">
                <a:latin typeface="標楷體" pitchFamily="65" charset="-120"/>
                <a:ea typeface="標楷體" pitchFamily="65" charset="-120"/>
              </a:rPr>
              <a:t>？</a:t>
            </a:r>
          </a:p>
          <a:p>
            <a:pPr eaLnBrk="1" hangingPunct="1">
              <a:lnSpc>
                <a:spcPct val="90000"/>
              </a:lnSpc>
              <a:buFont typeface="Wingdings" pitchFamily="2" charset="2"/>
              <a:buNone/>
            </a:pPr>
            <a:r>
              <a:rPr lang="zh-TW" altLang="en-US" sz="2400" dirty="0" smtClean="0">
                <a:latin typeface="標楷體" pitchFamily="65" charset="-120"/>
                <a:ea typeface="標楷體" pitchFamily="65" charset="-120"/>
              </a:rPr>
              <a:t>    支出憑證處理要點 第二點：「本要點所稱支出憑   </a:t>
            </a:r>
          </a:p>
          <a:p>
            <a:pPr eaLnBrk="1" hangingPunct="1">
              <a:lnSpc>
                <a:spcPct val="90000"/>
              </a:lnSpc>
              <a:buFont typeface="Wingdings" pitchFamily="2" charset="2"/>
              <a:buNone/>
            </a:pPr>
            <a:r>
              <a:rPr lang="zh-TW" altLang="en-US" sz="2400" dirty="0" smtClean="0">
                <a:latin typeface="標楷體" pitchFamily="65" charset="-120"/>
                <a:ea typeface="標楷體" pitchFamily="65" charset="-120"/>
              </a:rPr>
              <a:t>    證，係為證明支付事實所取得之</a:t>
            </a:r>
            <a:r>
              <a:rPr lang="zh-TW" altLang="en-US" sz="2400" u="sng" dirty="0" smtClean="0">
                <a:latin typeface="標楷體" pitchFamily="65" charset="-120"/>
                <a:ea typeface="標楷體" pitchFamily="65" charset="-120"/>
              </a:rPr>
              <a:t>收據</a:t>
            </a:r>
            <a:r>
              <a:rPr lang="zh-TW" altLang="en-US" sz="2400" dirty="0" smtClean="0">
                <a:latin typeface="標楷體" pitchFamily="65" charset="-120"/>
                <a:ea typeface="標楷體" pitchFamily="65" charset="-120"/>
              </a:rPr>
              <a:t>、</a:t>
            </a:r>
            <a:r>
              <a:rPr lang="zh-TW" altLang="en-US" sz="2400" u="sng" dirty="0" smtClean="0">
                <a:latin typeface="標楷體" pitchFamily="65" charset="-120"/>
                <a:ea typeface="標楷體" pitchFamily="65" charset="-120"/>
              </a:rPr>
              <a:t>統一發票</a:t>
            </a:r>
          </a:p>
          <a:p>
            <a:pPr eaLnBrk="1" hangingPunct="1">
              <a:lnSpc>
                <a:spcPct val="90000"/>
              </a:lnSpc>
              <a:buFont typeface="Wingdings" pitchFamily="2" charset="2"/>
              <a:buNone/>
            </a:pPr>
            <a:r>
              <a:rPr lang="zh-TW" altLang="en-US" sz="2400" dirty="0" smtClean="0">
                <a:latin typeface="標楷體" pitchFamily="65" charset="-120"/>
                <a:ea typeface="標楷體" pitchFamily="65" charset="-120"/>
              </a:rPr>
              <a:t>    或</a:t>
            </a:r>
            <a:r>
              <a:rPr lang="zh-TW" altLang="en-US" sz="2400" u="sng" dirty="0" smtClean="0">
                <a:latin typeface="標楷體" pitchFamily="65" charset="-120"/>
                <a:ea typeface="標楷體" pitchFamily="65" charset="-120"/>
              </a:rPr>
              <a:t>相關書據</a:t>
            </a:r>
            <a:r>
              <a:rPr lang="zh-TW" altLang="en-US" sz="2400" dirty="0" smtClean="0">
                <a:latin typeface="標楷體" pitchFamily="65" charset="-120"/>
                <a:ea typeface="標楷體" pitchFamily="65" charset="-120"/>
              </a:rPr>
              <a:t>。 」</a:t>
            </a:r>
          </a:p>
          <a:p>
            <a:pPr eaLnBrk="1" hangingPunct="1">
              <a:lnSpc>
                <a:spcPct val="90000"/>
              </a:lnSpc>
              <a:buFont typeface="Wingdings" pitchFamily="2" charset="2"/>
              <a:buNone/>
            </a:pP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「支出憑證處理要點」第三點：「</a:t>
            </a:r>
            <a:r>
              <a:rPr lang="zh-TW" altLang="en-US" sz="2400" u="sng" dirty="0" smtClean="0">
                <a:latin typeface="標楷體" pitchFamily="65" charset="-120"/>
                <a:ea typeface="標楷體" pitchFamily="65" charset="-120"/>
              </a:rPr>
              <a:t>各機關員工</a:t>
            </a:r>
            <a:r>
              <a:rPr lang="zh-TW" altLang="en-US" sz="2400" dirty="0" smtClean="0">
                <a:latin typeface="標楷體" pitchFamily="65" charset="-120"/>
                <a:ea typeface="標楷體" pitchFamily="65" charset="-120"/>
              </a:rPr>
              <a:t>向</a:t>
            </a:r>
          </a:p>
          <a:p>
            <a:pPr eaLnBrk="1" hangingPunct="1">
              <a:lnSpc>
                <a:spcPct val="90000"/>
              </a:lnSpc>
              <a:buFont typeface="Wingdings" pitchFamily="2" charset="2"/>
              <a:buNone/>
            </a:pPr>
            <a:r>
              <a:rPr lang="zh-TW" altLang="en-US" sz="2400" dirty="0" smtClean="0">
                <a:latin typeface="標楷體" pitchFamily="65" charset="-120"/>
                <a:ea typeface="標楷體" pitchFamily="65" charset="-120"/>
              </a:rPr>
              <a:t>    機關申請支付款項，</a:t>
            </a:r>
            <a:r>
              <a:rPr lang="zh-TW" altLang="en-US" sz="2400" u="sng" dirty="0" smtClean="0">
                <a:latin typeface="標楷體" pitchFamily="65" charset="-120"/>
                <a:ea typeface="標楷體" pitchFamily="65" charset="-120"/>
              </a:rPr>
              <a:t>應本誠信原則對所提出之支</a:t>
            </a:r>
          </a:p>
          <a:p>
            <a:pPr eaLnBrk="1" hangingPunct="1">
              <a:lnSpc>
                <a:spcPct val="90000"/>
              </a:lnSpc>
              <a:buFont typeface="Wingdings" pitchFamily="2" charset="2"/>
              <a:buNone/>
            </a:pPr>
            <a:r>
              <a:rPr lang="zh-TW" altLang="en-US" sz="2400" dirty="0" smtClean="0">
                <a:latin typeface="標楷體" pitchFamily="65" charset="-120"/>
                <a:ea typeface="標楷體" pitchFamily="65" charset="-120"/>
              </a:rPr>
              <a:t>    </a:t>
            </a:r>
            <a:r>
              <a:rPr lang="zh-TW" altLang="en-US" sz="2400" u="sng" dirty="0" smtClean="0">
                <a:latin typeface="標楷體" pitchFamily="65" charset="-120"/>
                <a:ea typeface="標楷體" pitchFamily="65" charset="-120"/>
              </a:rPr>
              <a:t>出憑證之支付事實真實性負責</a:t>
            </a:r>
            <a:r>
              <a:rPr lang="zh-TW" altLang="en-US" sz="2400" dirty="0" smtClean="0">
                <a:latin typeface="標楷體" pitchFamily="65" charset="-120"/>
                <a:ea typeface="標楷體" pitchFamily="65" charset="-120"/>
              </a:rPr>
              <a:t>，如有不實應負相</a:t>
            </a:r>
          </a:p>
          <a:p>
            <a:pPr eaLnBrk="1" hangingPunct="1">
              <a:lnSpc>
                <a:spcPct val="90000"/>
              </a:lnSpc>
              <a:buFont typeface="Wingdings" pitchFamily="2" charset="2"/>
              <a:buNone/>
            </a:pPr>
            <a:r>
              <a:rPr lang="zh-TW" altLang="en-US" sz="2400" dirty="0" smtClean="0">
                <a:latin typeface="標楷體" pitchFamily="65" charset="-120"/>
                <a:ea typeface="標楷體" pitchFamily="65" charset="-120"/>
              </a:rPr>
              <a:t>    關責任」</a:t>
            </a:r>
            <a:r>
              <a:rPr lang="zh-TW" altLang="zh-TW" sz="2400" dirty="0" smtClean="0"/>
              <a:t> 。</a:t>
            </a:r>
            <a:endParaRPr lang="en-US" altLang="zh-TW" sz="2400" dirty="0" smtClean="0"/>
          </a:p>
          <a:p>
            <a:pPr eaLnBrk="1" hangingPunct="1">
              <a:lnSpc>
                <a:spcPct val="90000"/>
              </a:lnSpc>
              <a:buFont typeface="Wingdings" pitchFamily="2" charset="2"/>
              <a:buNone/>
            </a:pPr>
            <a:r>
              <a:rPr lang="zh-TW" altLang="en-US" sz="2400" dirty="0" smtClean="0">
                <a:latin typeface="標楷體" pitchFamily="65" charset="-120"/>
                <a:ea typeface="標楷體" pitchFamily="65" charset="-120"/>
              </a:rPr>
              <a:t>   </a:t>
            </a:r>
            <a:endParaRPr lang="zh-TW" altLang="en-US" dirty="0" smtClean="0"/>
          </a:p>
          <a:p>
            <a:pPr eaLnBrk="1" hangingPunct="1">
              <a:lnSpc>
                <a:spcPct val="90000"/>
              </a:lnSpc>
              <a:buFont typeface="Wingdings" pitchFamily="2" charset="2"/>
              <a:buNone/>
            </a:pPr>
            <a:endParaRPr lang="zh-TW" altLang="en-US" sz="2400" dirty="0" smtClean="0">
              <a:latin typeface="標楷體" pitchFamily="65" charset="-120"/>
              <a:ea typeface="標楷體" pitchFamily="65" charset="-120"/>
            </a:endParaRPr>
          </a:p>
          <a:p>
            <a:pPr eaLnBrk="1" hangingPunct="1">
              <a:lnSpc>
                <a:spcPct val="90000"/>
              </a:lnSpc>
              <a:buFont typeface="Wingdings" pitchFamily="2" charset="2"/>
              <a:buNone/>
            </a:pPr>
            <a:endParaRPr lang="zh-TW" altLang="en-US" sz="2400" dirty="0" smtClean="0">
              <a:latin typeface="標楷體" pitchFamily="65" charset="-120"/>
              <a:ea typeface="標楷體" pitchFamily="65" charset="-120"/>
            </a:endParaRPr>
          </a:p>
          <a:p>
            <a:pPr eaLnBrk="1" hangingPunct="1">
              <a:lnSpc>
                <a:spcPct val="90000"/>
              </a:lnSpc>
              <a:buFont typeface="Wingdings" pitchFamily="2" charset="2"/>
              <a:buNone/>
            </a:pPr>
            <a:endParaRPr lang="en-US" altLang="zh-TW" dirty="0" smtClean="0"/>
          </a:p>
        </p:txBody>
      </p:sp>
    </p:spTree>
    <p:extLst>
      <p:ext uri="{BB962C8B-B14F-4D97-AF65-F5344CB8AC3E}">
        <p14:creationId xmlns:p14="http://schemas.microsoft.com/office/powerpoint/2010/main" val="3618449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BB20281C-1FC6-4B33-BD8A-F46F29D896F4}" type="slidenum">
              <a:rPr lang="en-US" altLang="zh-TW"/>
              <a:pPr>
                <a:defRPr/>
              </a:pPr>
              <a:t>12</a:t>
            </a:fld>
            <a:endParaRPr lang="en-US" altLang="zh-TW"/>
          </a:p>
        </p:txBody>
      </p:sp>
      <p:sp>
        <p:nvSpPr>
          <p:cNvPr id="172034" name="Rectangle 2"/>
          <p:cNvSpPr>
            <a:spLocks noGrp="1" noChangeArrowheads="1"/>
          </p:cNvSpPr>
          <p:nvPr>
            <p:ph type="title"/>
          </p:nvPr>
        </p:nvSpPr>
        <p:spPr/>
        <p:txBody>
          <a:bodyPr/>
          <a:lstStyle/>
          <a:p>
            <a:pPr eaLnBrk="1" hangingPunct="1">
              <a:defRPr/>
            </a:pPr>
            <a:r>
              <a:rPr lang="zh-TW" altLang="en-US" b="1" dirty="0">
                <a:solidFill>
                  <a:schemeClr val="tx1"/>
                </a:solidFill>
                <a:latin typeface="標楷體" pitchFamily="65" charset="-120"/>
                <a:ea typeface="標楷體" pitchFamily="65" charset="-120"/>
              </a:rPr>
              <a:t>政府支出憑證處理要點</a:t>
            </a:r>
            <a:r>
              <a:rPr lang="en-US" altLang="zh-TW" b="1" dirty="0" smtClean="0">
                <a:solidFill>
                  <a:schemeClr val="tx1"/>
                </a:solidFill>
                <a:effectLst>
                  <a:outerShdw blurRad="38100" dist="38100" dir="2700000" algn="tl">
                    <a:srgbClr val="C0C0C0"/>
                  </a:outerShdw>
                </a:effectLst>
                <a:latin typeface="標楷體" pitchFamily="65" charset="-120"/>
                <a:ea typeface="標楷體" pitchFamily="65" charset="-120"/>
              </a:rPr>
              <a:t>-</a:t>
            </a:r>
            <a:r>
              <a:rPr lang="zh-TW" altLang="en-US" b="1" dirty="0" smtClean="0">
                <a:solidFill>
                  <a:srgbClr val="FF0000"/>
                </a:solidFill>
                <a:effectLst>
                  <a:outerShdw blurRad="38100" dist="38100" dir="2700000" algn="tl">
                    <a:srgbClr val="C0C0C0"/>
                  </a:outerShdw>
                </a:effectLst>
                <a:latin typeface="標楷體" pitchFamily="65" charset="-120"/>
                <a:ea typeface="標楷體" pitchFamily="65" charset="-120"/>
              </a:rPr>
              <a:t>收據</a:t>
            </a:r>
          </a:p>
        </p:txBody>
      </p:sp>
      <p:sp>
        <p:nvSpPr>
          <p:cNvPr id="80900" name="Rectangle 3"/>
          <p:cNvSpPr>
            <a:spLocks noGrp="1" noChangeArrowheads="1"/>
          </p:cNvSpPr>
          <p:nvPr>
            <p:ph type="body" idx="1"/>
          </p:nvPr>
        </p:nvSpPr>
        <p:spPr>
          <a:xfrm>
            <a:off x="971572" y="1624022"/>
            <a:ext cx="7345363" cy="4532312"/>
          </a:xfrm>
        </p:spPr>
        <p:txBody>
          <a:bodyPr/>
          <a:lstStyle/>
          <a:p>
            <a:pPr marL="812800" indent="-812800" eaLnBrk="1" hangingPunct="1">
              <a:lnSpc>
                <a:spcPct val="90000"/>
              </a:lnSpc>
              <a:buFont typeface="Wingdings" pitchFamily="2" charset="2"/>
              <a:buNone/>
            </a:pPr>
            <a:r>
              <a:rPr lang="zh-TW" altLang="en-US" sz="2400" b="1" smtClean="0">
                <a:latin typeface="標楷體" pitchFamily="65" charset="-120"/>
                <a:ea typeface="標楷體" pitchFamily="65" charset="-120"/>
              </a:rPr>
              <a:t>收據應由其受領人或其代領人簽名，並記明下列事項：</a:t>
            </a:r>
            <a:endParaRPr lang="zh-TW" altLang="en-US" sz="2400" smtClean="0">
              <a:latin typeface="標楷體" pitchFamily="65" charset="-120"/>
              <a:ea typeface="標楷體" pitchFamily="65" charset="-120"/>
            </a:endParaRPr>
          </a:p>
          <a:p>
            <a:pPr marL="812800" indent="-812800" eaLnBrk="1" hangingPunct="1">
              <a:lnSpc>
                <a:spcPct val="90000"/>
              </a:lnSpc>
              <a:buFont typeface="Wingdings" pitchFamily="2" charset="2"/>
              <a:buNone/>
            </a:pPr>
            <a:r>
              <a:rPr lang="zh-TW" altLang="en-US" sz="2400" smtClean="0">
                <a:latin typeface="標楷體" pitchFamily="65" charset="-120"/>
                <a:ea typeface="標楷體" pitchFamily="65" charset="-120"/>
              </a:rPr>
              <a:t>  </a:t>
            </a:r>
            <a:r>
              <a:rPr lang="en-US" altLang="zh-TW" sz="2400" smtClean="0">
                <a:latin typeface="標楷體" pitchFamily="65" charset="-120"/>
                <a:ea typeface="標楷體" pitchFamily="65" charset="-120"/>
              </a:rPr>
              <a:t>1.</a:t>
            </a:r>
            <a:r>
              <a:rPr lang="zh-TW" altLang="en-US" sz="2400" smtClean="0">
                <a:latin typeface="標楷體" pitchFamily="65" charset="-120"/>
                <a:ea typeface="標楷體" pitchFamily="65" charset="-120"/>
              </a:rPr>
              <a:t>受領事由。</a:t>
            </a:r>
          </a:p>
          <a:p>
            <a:pPr marL="812800" indent="-812800" eaLnBrk="1" hangingPunct="1">
              <a:lnSpc>
                <a:spcPct val="90000"/>
              </a:lnSpc>
              <a:buFont typeface="Wingdings" pitchFamily="2" charset="2"/>
              <a:buNone/>
            </a:pPr>
            <a:r>
              <a:rPr lang="zh-TW" altLang="en-US" sz="2400" smtClean="0">
                <a:latin typeface="標楷體" pitchFamily="65" charset="-120"/>
                <a:ea typeface="標楷體" pitchFamily="65" charset="-120"/>
              </a:rPr>
              <a:t>  </a:t>
            </a:r>
            <a:r>
              <a:rPr lang="en-US" altLang="zh-TW" sz="2400" smtClean="0">
                <a:latin typeface="標楷體" pitchFamily="65" charset="-120"/>
                <a:ea typeface="標楷體" pitchFamily="65" charset="-120"/>
              </a:rPr>
              <a:t>2.</a:t>
            </a:r>
            <a:r>
              <a:rPr lang="zh-TW" altLang="en-US" sz="2400" smtClean="0">
                <a:latin typeface="標楷體" pitchFamily="65" charset="-120"/>
                <a:ea typeface="標楷體" pitchFamily="65" charset="-120"/>
              </a:rPr>
              <a:t>實收數額。</a:t>
            </a:r>
          </a:p>
          <a:p>
            <a:pPr marL="812800" indent="-812800" eaLnBrk="1" hangingPunct="1">
              <a:lnSpc>
                <a:spcPct val="90000"/>
              </a:lnSpc>
              <a:buFont typeface="Wingdings" pitchFamily="2" charset="2"/>
              <a:buNone/>
            </a:pPr>
            <a:r>
              <a:rPr lang="zh-TW" altLang="en-US" sz="2400" smtClean="0">
                <a:latin typeface="標楷體" pitchFamily="65" charset="-120"/>
                <a:ea typeface="標楷體" pitchFamily="65" charset="-120"/>
              </a:rPr>
              <a:t>  </a:t>
            </a:r>
            <a:r>
              <a:rPr lang="en-US" altLang="zh-TW" sz="2400" smtClean="0">
                <a:latin typeface="標楷體" pitchFamily="65" charset="-120"/>
                <a:ea typeface="標楷體" pitchFamily="65" charset="-120"/>
              </a:rPr>
              <a:t>3.</a:t>
            </a:r>
            <a:r>
              <a:rPr lang="zh-TW" altLang="en-US" sz="2400" smtClean="0">
                <a:latin typeface="標楷體" pitchFamily="65" charset="-120"/>
                <a:ea typeface="標楷體" pitchFamily="65" charset="-120"/>
              </a:rPr>
              <a:t>支付機關名稱。</a:t>
            </a:r>
          </a:p>
          <a:p>
            <a:pPr marL="812800" indent="-812800" eaLnBrk="1" hangingPunct="1">
              <a:lnSpc>
                <a:spcPct val="90000"/>
              </a:lnSpc>
              <a:buFont typeface="Wingdings" pitchFamily="2" charset="2"/>
              <a:buNone/>
            </a:pPr>
            <a:r>
              <a:rPr lang="zh-TW" altLang="en-US" sz="2400" smtClean="0">
                <a:latin typeface="標楷體" pitchFamily="65" charset="-120"/>
                <a:ea typeface="標楷體" pitchFamily="65" charset="-120"/>
              </a:rPr>
              <a:t>  </a:t>
            </a:r>
            <a:r>
              <a:rPr lang="en-US" altLang="zh-TW" sz="2400" smtClean="0">
                <a:latin typeface="標楷體" pitchFamily="65" charset="-120"/>
                <a:ea typeface="標楷體" pitchFamily="65" charset="-120"/>
              </a:rPr>
              <a:t>4.</a:t>
            </a:r>
            <a:r>
              <a:rPr lang="zh-TW" altLang="en-US" sz="2400" smtClean="0">
                <a:latin typeface="標楷體" pitchFamily="65" charset="-120"/>
                <a:ea typeface="標楷體" pitchFamily="65" charset="-120"/>
              </a:rPr>
              <a:t>受領人之姓名或名稱、地址暨國民身分證或營利  </a:t>
            </a:r>
          </a:p>
          <a:p>
            <a:pPr marL="812800" indent="-812800" eaLnBrk="1" hangingPunct="1">
              <a:lnSpc>
                <a:spcPct val="90000"/>
              </a:lnSpc>
              <a:buFont typeface="Wingdings" pitchFamily="2" charset="2"/>
              <a:buNone/>
            </a:pPr>
            <a:r>
              <a:rPr lang="zh-TW" altLang="en-US" sz="2400" smtClean="0">
                <a:latin typeface="標楷體" pitchFamily="65" charset="-120"/>
                <a:ea typeface="標楷體" pitchFamily="65" charset="-120"/>
              </a:rPr>
              <a:t>    事業統一編號。</a:t>
            </a:r>
            <a:endParaRPr lang="en-US" altLang="zh-TW" sz="2400" smtClean="0">
              <a:latin typeface="標楷體" pitchFamily="65" charset="-120"/>
              <a:ea typeface="標楷體" pitchFamily="65" charset="-120"/>
            </a:endParaRPr>
          </a:p>
          <a:p>
            <a:pPr marL="812800" indent="-812800" eaLnBrk="1" hangingPunct="1">
              <a:lnSpc>
                <a:spcPct val="90000"/>
              </a:lnSpc>
              <a:buFont typeface="Wingdings" pitchFamily="2" charset="2"/>
              <a:buNone/>
            </a:pPr>
            <a:r>
              <a:rPr lang="zh-TW" altLang="en-US" sz="2400" smtClean="0">
                <a:latin typeface="標楷體" pitchFamily="65" charset="-120"/>
                <a:ea typeface="標楷體" pitchFamily="65" charset="-120"/>
              </a:rPr>
              <a:t>    受領人如為機關或本機關人員，得免記其地址及</a:t>
            </a:r>
            <a:endParaRPr lang="en-US" altLang="zh-TW" sz="2400" smtClean="0">
              <a:latin typeface="標楷體" pitchFamily="65" charset="-120"/>
              <a:ea typeface="標楷體" pitchFamily="65" charset="-120"/>
            </a:endParaRPr>
          </a:p>
          <a:p>
            <a:pPr marL="812800" indent="-812800" eaLnBrk="1" hangingPunct="1">
              <a:lnSpc>
                <a:spcPct val="90000"/>
              </a:lnSpc>
              <a:buFont typeface="Wingdings" pitchFamily="2" charset="2"/>
              <a:buNone/>
            </a:pPr>
            <a:r>
              <a:rPr lang="zh-TW" altLang="en-US" sz="2400" smtClean="0">
                <a:latin typeface="標楷體" pitchFamily="65" charset="-120"/>
                <a:ea typeface="標楷體" pitchFamily="65" charset="-120"/>
              </a:rPr>
              <a:t>    其統一編號。</a:t>
            </a:r>
          </a:p>
          <a:p>
            <a:pPr marL="812800" indent="-812800" eaLnBrk="1" hangingPunct="1">
              <a:lnSpc>
                <a:spcPct val="90000"/>
              </a:lnSpc>
              <a:buFont typeface="Wingdings" pitchFamily="2" charset="2"/>
              <a:buNone/>
            </a:pPr>
            <a:r>
              <a:rPr lang="zh-TW" altLang="en-US" sz="2400" smtClean="0">
                <a:latin typeface="標楷體" pitchFamily="65" charset="-120"/>
                <a:ea typeface="標楷體" pitchFamily="65" charset="-120"/>
              </a:rPr>
              <a:t>  </a:t>
            </a:r>
            <a:r>
              <a:rPr lang="en-US" altLang="zh-TW" sz="2400" smtClean="0">
                <a:latin typeface="標楷體" pitchFamily="65" charset="-120"/>
                <a:ea typeface="標楷體" pitchFamily="65" charset="-120"/>
              </a:rPr>
              <a:t>5.</a:t>
            </a:r>
            <a:r>
              <a:rPr lang="zh-TW" altLang="en-US" sz="2400" smtClean="0">
                <a:latin typeface="標楷體" pitchFamily="65" charset="-120"/>
                <a:ea typeface="標楷體" pitchFamily="65" charset="-120"/>
              </a:rPr>
              <a:t>開立日期。</a:t>
            </a:r>
            <a:endParaRPr lang="en-US" altLang="zh-TW" sz="2400" smtClean="0">
              <a:latin typeface="標楷體" pitchFamily="65" charset="-120"/>
              <a:ea typeface="標楷體" pitchFamily="65" charset="-120"/>
            </a:endParaRPr>
          </a:p>
          <a:p>
            <a:pPr marL="812800" indent="-812800" eaLnBrk="1" hangingPunct="1">
              <a:lnSpc>
                <a:spcPct val="90000"/>
              </a:lnSpc>
              <a:buFont typeface="Wingdings" pitchFamily="2" charset="2"/>
              <a:buNone/>
            </a:pPr>
            <a:r>
              <a:rPr lang="zh-TW" altLang="en-US" sz="2400" smtClean="0">
                <a:latin typeface="標楷體" pitchFamily="65" charset="-120"/>
                <a:ea typeface="標楷體" pitchFamily="65" charset="-120"/>
              </a:rPr>
              <a:t>前項各款如記載不明，應通知補正，不能補正者，應</a:t>
            </a:r>
            <a:endParaRPr lang="en-US" altLang="zh-TW" sz="2400" smtClean="0">
              <a:latin typeface="標楷體" pitchFamily="65" charset="-120"/>
              <a:ea typeface="標楷體" pitchFamily="65" charset="-120"/>
            </a:endParaRPr>
          </a:p>
          <a:p>
            <a:pPr marL="812800" indent="-812800" eaLnBrk="1" hangingPunct="1">
              <a:lnSpc>
                <a:spcPct val="90000"/>
              </a:lnSpc>
              <a:buFont typeface="Wingdings" pitchFamily="2" charset="2"/>
              <a:buNone/>
            </a:pPr>
            <a:r>
              <a:rPr lang="zh-TW" altLang="en-US" sz="2400" smtClean="0">
                <a:latin typeface="標楷體" pitchFamily="65" charset="-120"/>
                <a:ea typeface="標楷體" pitchFamily="65" charset="-120"/>
              </a:rPr>
              <a:t>由經手人詳細註明，並簽名證明之。</a:t>
            </a:r>
            <a:endParaRPr lang="en-US" altLang="zh-TW" sz="2400" smtClean="0">
              <a:ea typeface="標楷體" pitchFamily="65"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C0995973-2DF9-4C73-9CB3-2304D7DCAB87}" type="slidenum">
              <a:rPr lang="en-US" altLang="zh-TW"/>
              <a:pPr>
                <a:defRPr/>
              </a:pPr>
              <a:t>13</a:t>
            </a:fld>
            <a:endParaRPr lang="en-US" altLang="zh-TW"/>
          </a:p>
        </p:txBody>
      </p:sp>
      <p:sp>
        <p:nvSpPr>
          <p:cNvPr id="174082" name="Rectangle 2"/>
          <p:cNvSpPr>
            <a:spLocks noGrp="1" noChangeArrowheads="1"/>
          </p:cNvSpPr>
          <p:nvPr>
            <p:ph type="title"/>
          </p:nvPr>
        </p:nvSpPr>
        <p:spPr/>
        <p:txBody>
          <a:bodyPr/>
          <a:lstStyle/>
          <a:p>
            <a:pPr eaLnBrk="1" hangingPunct="1">
              <a:defRPr/>
            </a:pPr>
            <a:r>
              <a:rPr lang="zh-TW" altLang="en-US" b="1" dirty="0">
                <a:solidFill>
                  <a:schemeClr val="tx1"/>
                </a:solidFill>
                <a:latin typeface="標楷體" pitchFamily="65" charset="-120"/>
                <a:ea typeface="標楷體" pitchFamily="65" charset="-120"/>
              </a:rPr>
              <a:t>政府支出憑證處理要點</a:t>
            </a:r>
            <a:r>
              <a:rPr lang="en-US" altLang="zh-TW" b="1" dirty="0" smtClean="0">
                <a:solidFill>
                  <a:schemeClr val="tx1"/>
                </a:solidFill>
                <a:effectLst>
                  <a:outerShdw blurRad="38100" dist="38100" dir="2700000" algn="tl">
                    <a:srgbClr val="C0C0C0"/>
                  </a:outerShdw>
                </a:effectLst>
                <a:latin typeface="標楷體" pitchFamily="65" charset="-120"/>
                <a:ea typeface="標楷體" pitchFamily="65" charset="-120"/>
              </a:rPr>
              <a:t>-</a:t>
            </a:r>
            <a:r>
              <a:rPr lang="zh-TW" altLang="en-US" b="1" dirty="0" smtClean="0">
                <a:solidFill>
                  <a:srgbClr val="FF0000"/>
                </a:solidFill>
                <a:effectLst>
                  <a:outerShdw blurRad="38100" dist="38100" dir="2700000" algn="tl">
                    <a:srgbClr val="C0C0C0"/>
                  </a:outerShdw>
                </a:effectLst>
                <a:latin typeface="標楷體" pitchFamily="65" charset="-120"/>
                <a:ea typeface="標楷體" pitchFamily="65" charset="-120"/>
              </a:rPr>
              <a:t>統一發票</a:t>
            </a:r>
          </a:p>
        </p:txBody>
      </p:sp>
      <p:sp>
        <p:nvSpPr>
          <p:cNvPr id="81924" name="Rectangle 3"/>
          <p:cNvSpPr>
            <a:spLocks noGrp="1" noChangeArrowheads="1"/>
          </p:cNvSpPr>
          <p:nvPr>
            <p:ph type="body" idx="1"/>
          </p:nvPr>
        </p:nvSpPr>
        <p:spPr>
          <a:xfrm>
            <a:off x="827088" y="1624016"/>
            <a:ext cx="7313612" cy="3932237"/>
          </a:xfrm>
        </p:spPr>
        <p:txBody>
          <a:bodyPr/>
          <a:lstStyle/>
          <a:p>
            <a:pPr marL="812800" indent="-812800" eaLnBrk="1" hangingPunct="1">
              <a:lnSpc>
                <a:spcPct val="90000"/>
              </a:lnSpc>
              <a:buFont typeface="Wingdings" pitchFamily="2" charset="2"/>
              <a:buNone/>
            </a:pPr>
            <a:r>
              <a:rPr lang="zh-TW" altLang="en-US" sz="2800" b="1" smtClean="0">
                <a:latin typeface="標楷體" pitchFamily="65" charset="-120"/>
                <a:ea typeface="標楷體" pitchFamily="65" charset="-120"/>
              </a:rPr>
              <a:t>統一發票應記明下列事項：</a:t>
            </a:r>
          </a:p>
          <a:p>
            <a:pPr marL="812800" indent="-812800" eaLnBrk="1" hangingPunct="1">
              <a:lnSpc>
                <a:spcPct val="90000"/>
              </a:lnSpc>
              <a:buFont typeface="Wingdings" pitchFamily="2" charset="2"/>
              <a:buNone/>
            </a:pPr>
            <a:r>
              <a:rPr lang="en-US" altLang="zh-TW" sz="2800" smtClean="0">
                <a:latin typeface="標楷體" pitchFamily="65" charset="-120"/>
                <a:ea typeface="標楷體" pitchFamily="65" charset="-120"/>
              </a:rPr>
              <a:t>1.</a:t>
            </a:r>
            <a:r>
              <a:rPr lang="zh-TW" altLang="en-US" sz="2800" smtClean="0">
                <a:latin typeface="標楷體" pitchFamily="65" charset="-120"/>
                <a:ea typeface="標楷體" pitchFamily="65" charset="-120"/>
              </a:rPr>
              <a:t>營業人之名稱及其營利事業統一編號。</a:t>
            </a:r>
          </a:p>
          <a:p>
            <a:pPr marL="812800" indent="-812800" eaLnBrk="1" hangingPunct="1">
              <a:lnSpc>
                <a:spcPct val="90000"/>
              </a:lnSpc>
              <a:buFont typeface="Wingdings" pitchFamily="2" charset="2"/>
              <a:buNone/>
            </a:pPr>
            <a:r>
              <a:rPr lang="en-US" altLang="zh-TW" sz="2800" smtClean="0">
                <a:latin typeface="標楷體" pitchFamily="65" charset="-120"/>
                <a:ea typeface="標楷體" pitchFamily="65" charset="-120"/>
              </a:rPr>
              <a:t>2.</a:t>
            </a:r>
            <a:r>
              <a:rPr lang="zh-TW" altLang="en-US" sz="2800" smtClean="0">
                <a:latin typeface="標楷體" pitchFamily="65" charset="-120"/>
                <a:ea typeface="標楷體" pitchFamily="65" charset="-120"/>
              </a:rPr>
              <a:t>品名及數量。</a:t>
            </a:r>
          </a:p>
          <a:p>
            <a:pPr marL="812800" indent="-812800" eaLnBrk="1" hangingPunct="1">
              <a:lnSpc>
                <a:spcPct val="90000"/>
              </a:lnSpc>
              <a:buFont typeface="Wingdings" pitchFamily="2" charset="2"/>
              <a:buNone/>
            </a:pPr>
            <a:r>
              <a:rPr lang="en-US" altLang="zh-TW" sz="2800" smtClean="0">
                <a:latin typeface="標楷體" pitchFamily="65" charset="-120"/>
                <a:ea typeface="標楷體" pitchFamily="65" charset="-120"/>
              </a:rPr>
              <a:t>3.</a:t>
            </a:r>
            <a:r>
              <a:rPr lang="zh-TW" altLang="en-US" sz="2800" smtClean="0">
                <a:latin typeface="標楷體" pitchFamily="65" charset="-120"/>
                <a:ea typeface="標楷體" pitchFamily="65" charset="-120"/>
              </a:rPr>
              <a:t>單價及總價。</a:t>
            </a:r>
          </a:p>
          <a:p>
            <a:pPr marL="812800" indent="-812800" eaLnBrk="1" hangingPunct="1">
              <a:lnSpc>
                <a:spcPct val="90000"/>
              </a:lnSpc>
              <a:buFont typeface="Wingdings" pitchFamily="2" charset="2"/>
              <a:buNone/>
            </a:pPr>
            <a:r>
              <a:rPr lang="en-US" altLang="zh-TW" sz="2800" smtClean="0">
                <a:latin typeface="標楷體" pitchFamily="65" charset="-120"/>
                <a:ea typeface="標楷體" pitchFamily="65" charset="-120"/>
              </a:rPr>
              <a:t>4.</a:t>
            </a:r>
            <a:r>
              <a:rPr lang="zh-TW" altLang="en-US" sz="2800" smtClean="0">
                <a:latin typeface="標楷體" pitchFamily="65" charset="-120"/>
                <a:ea typeface="標楷體" pitchFamily="65" charset="-120"/>
              </a:rPr>
              <a:t>開立統一發票日期。</a:t>
            </a:r>
          </a:p>
          <a:p>
            <a:pPr marL="812800" indent="-812800" eaLnBrk="1" hangingPunct="1">
              <a:lnSpc>
                <a:spcPct val="90000"/>
              </a:lnSpc>
              <a:buFont typeface="Wingdings" pitchFamily="2" charset="2"/>
              <a:buNone/>
            </a:pPr>
            <a:r>
              <a:rPr lang="en-US" altLang="zh-TW" sz="2800" smtClean="0">
                <a:latin typeface="標楷體" pitchFamily="65" charset="-120"/>
                <a:ea typeface="標楷體" pitchFamily="65" charset="-120"/>
              </a:rPr>
              <a:t>5.</a:t>
            </a:r>
            <a:r>
              <a:rPr lang="zh-TW" altLang="en-US" sz="2800" smtClean="0">
                <a:latin typeface="標楷體" pitchFamily="65" charset="-120"/>
                <a:ea typeface="標楷體" pitchFamily="65" charset="-120"/>
              </a:rPr>
              <a:t>買受機關名稱或統一編號。</a:t>
            </a:r>
          </a:p>
          <a:p>
            <a:pPr marL="812800" indent="-812800" eaLnBrk="1" hangingPunct="1">
              <a:lnSpc>
                <a:spcPct val="90000"/>
              </a:lnSpc>
              <a:buFont typeface="Wingdings" pitchFamily="2" charset="2"/>
              <a:buNone/>
            </a:pPr>
            <a:r>
              <a:rPr lang="zh-TW" altLang="en-US" sz="2800" smtClean="0">
                <a:latin typeface="標楷體" pitchFamily="65" charset="-120"/>
                <a:ea typeface="標楷體" pitchFamily="65" charset="-120"/>
              </a:rPr>
              <a:t>前項各款如記載不明，應通知補正，不能補正</a:t>
            </a:r>
            <a:endParaRPr lang="en-US" altLang="zh-TW" sz="2800" smtClean="0">
              <a:latin typeface="標楷體" pitchFamily="65" charset="-120"/>
              <a:ea typeface="標楷體" pitchFamily="65" charset="-120"/>
            </a:endParaRPr>
          </a:p>
          <a:p>
            <a:pPr marL="812800" indent="-812800" eaLnBrk="1" hangingPunct="1">
              <a:lnSpc>
                <a:spcPct val="90000"/>
              </a:lnSpc>
              <a:buFont typeface="Wingdings" pitchFamily="2" charset="2"/>
              <a:buNone/>
            </a:pPr>
            <a:r>
              <a:rPr lang="zh-TW" altLang="en-US" sz="2800" smtClean="0">
                <a:latin typeface="標楷體" pitchFamily="65" charset="-120"/>
                <a:ea typeface="標楷體" pitchFamily="65" charset="-120"/>
              </a:rPr>
              <a:t>者，應由經手人詳細註明，並簽名證明之。</a:t>
            </a:r>
            <a:endParaRPr lang="en-US" altLang="zh-TW" sz="2800" smtClean="0">
              <a:latin typeface="標楷體" pitchFamily="65" charset="-120"/>
              <a:ea typeface="標楷體" pitchFamily="65" charset="-120"/>
            </a:endParaRPr>
          </a:p>
          <a:p>
            <a:pPr marL="812800" indent="-812800" eaLnBrk="1" hangingPunct="1">
              <a:lnSpc>
                <a:spcPct val="90000"/>
              </a:lnSpc>
              <a:buFont typeface="Wingdings" pitchFamily="2" charset="2"/>
              <a:buNone/>
            </a:pPr>
            <a:endParaRPr lang="zh-TW" altLang="en-US" sz="2000" smtClean="0">
              <a:latin typeface="標楷體" pitchFamily="65" charset="-120"/>
              <a:ea typeface="標楷體" pitchFamily="65" charset="-120"/>
            </a:endParaRPr>
          </a:p>
          <a:p>
            <a:pPr marL="812800" indent="-812800" eaLnBrk="1" hangingPunct="1">
              <a:lnSpc>
                <a:spcPct val="90000"/>
              </a:lnSpc>
            </a:pPr>
            <a:endParaRPr lang="zh-TW" altLang="en-US" sz="2000" smtClean="0">
              <a:latin typeface="標楷體" pitchFamily="65" charset="-120"/>
              <a:ea typeface="標楷體" pitchFamily="65" charset="-120"/>
            </a:endParaRPr>
          </a:p>
          <a:p>
            <a:pPr marL="812800" indent="-812800" eaLnBrk="1" hangingPunct="1">
              <a:lnSpc>
                <a:spcPct val="90000"/>
              </a:lnSpc>
              <a:buFont typeface="Wingdings" pitchFamily="2" charset="2"/>
              <a:buNone/>
            </a:pPr>
            <a:endParaRPr lang="zh-TW" altLang="en-US" sz="2000" smtClean="0">
              <a:latin typeface="標楷體" pitchFamily="65" charset="-120"/>
              <a:ea typeface="標楷體" pitchFamily="65" charset="-120"/>
            </a:endParaRPr>
          </a:p>
          <a:p>
            <a:pPr marL="812800" indent="-812800" eaLnBrk="1" hangingPunct="1">
              <a:lnSpc>
                <a:spcPct val="90000"/>
              </a:lnSpc>
              <a:buFont typeface="Wingdings" pitchFamily="2" charset="2"/>
              <a:buChar char="n"/>
            </a:pPr>
            <a:endParaRPr lang="zh-TW" altLang="en-US" sz="2400" smtClean="0">
              <a:latin typeface="標楷體" pitchFamily="65" charset="-120"/>
              <a:ea typeface="標楷體" pitchFamily="65" charset="-120"/>
            </a:endParaRPr>
          </a:p>
          <a:p>
            <a:pPr marL="812800" indent="-812800" eaLnBrk="1" hangingPunct="1">
              <a:lnSpc>
                <a:spcPct val="90000"/>
              </a:lnSpc>
            </a:pPr>
            <a:endParaRPr lang="en-US" altLang="zh-TW" sz="240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b="1" dirty="0">
                <a:solidFill>
                  <a:schemeClr val="tx1"/>
                </a:solidFill>
                <a:latin typeface="標楷體" pitchFamily="65" charset="-120"/>
                <a:ea typeface="標楷體" pitchFamily="65" charset="-120"/>
              </a:rPr>
              <a:t>政府支出憑證處理要點</a:t>
            </a:r>
            <a:r>
              <a:rPr lang="en-US" altLang="zh-TW" b="1" dirty="0" smtClean="0">
                <a:solidFill>
                  <a:schemeClr val="tx1"/>
                </a:solidFill>
                <a:effectLst>
                  <a:outerShdw blurRad="38100" dist="38100" dir="2700000" algn="tl">
                    <a:srgbClr val="C0C0C0"/>
                  </a:outerShdw>
                </a:effectLst>
                <a:latin typeface="標楷體" pitchFamily="65" charset="-120"/>
                <a:ea typeface="標楷體" pitchFamily="65" charset="-120"/>
              </a:rPr>
              <a:t>-</a:t>
            </a:r>
            <a:r>
              <a:rPr lang="zh-TW" altLang="en-US" b="1" dirty="0" smtClean="0">
                <a:solidFill>
                  <a:srgbClr val="FF0000"/>
                </a:solidFill>
                <a:effectLst>
                  <a:outerShdw blurRad="38100" dist="38100" dir="2700000" algn="tl">
                    <a:srgbClr val="C0C0C0"/>
                  </a:outerShdw>
                </a:effectLst>
                <a:latin typeface="標楷體" pitchFamily="65" charset="-120"/>
                <a:ea typeface="標楷體" pitchFamily="65" charset="-120"/>
              </a:rPr>
              <a:t>統一發票</a:t>
            </a:r>
            <a:endParaRPr lang="zh-TW" altLang="en-US" dirty="0">
              <a:solidFill>
                <a:srgbClr val="FF0000"/>
              </a:solidFill>
            </a:endParaRPr>
          </a:p>
        </p:txBody>
      </p:sp>
      <p:sp>
        <p:nvSpPr>
          <p:cNvPr id="18435" name="內容版面配置區 2"/>
          <p:cNvSpPr>
            <a:spLocks noGrp="1"/>
          </p:cNvSpPr>
          <p:nvPr>
            <p:ph idx="1"/>
          </p:nvPr>
        </p:nvSpPr>
        <p:spPr/>
        <p:txBody>
          <a:bodyPr/>
          <a:lstStyle/>
          <a:p>
            <a:pPr marL="0" indent="0">
              <a:buFont typeface="Wingdings" pitchFamily="2" charset="2"/>
              <a:buNone/>
              <a:defRPr/>
            </a:pPr>
            <a:r>
              <a:rPr lang="zh-TW" altLang="en-US" sz="2800" b="1" dirty="0" smtClean="0">
                <a:latin typeface="標楷體" pitchFamily="65" charset="-120"/>
                <a:ea typeface="標楷體" pitchFamily="65" charset="-120"/>
              </a:rPr>
              <a:t>品名及數量</a:t>
            </a:r>
            <a:endParaRPr lang="en-US" altLang="zh-TW" sz="2800" b="1" dirty="0" smtClean="0">
              <a:latin typeface="標楷體" pitchFamily="65" charset="-120"/>
              <a:ea typeface="標楷體" pitchFamily="65" charset="-120"/>
            </a:endParaRPr>
          </a:p>
          <a:p>
            <a:pPr marL="0" indent="0">
              <a:buFont typeface="Wingdings" pitchFamily="2" charset="2"/>
              <a:buNone/>
              <a:defRPr/>
            </a:pPr>
            <a:r>
              <a:rPr lang="zh-TW" altLang="en-US" sz="2800" dirty="0" smtClean="0">
                <a:latin typeface="標楷體" pitchFamily="65" charset="-120"/>
                <a:ea typeface="標楷體" pitchFamily="65" charset="-120"/>
              </a:rPr>
              <a:t>如僅列代號者，應由經手人加註品名並簽名註明；必要時，應註明廠牌或規格。</a:t>
            </a:r>
            <a:endParaRPr lang="en-US" altLang="zh-TW" sz="2800" dirty="0" smtClean="0">
              <a:latin typeface="標楷體" pitchFamily="65" charset="-120"/>
              <a:ea typeface="標楷體" pitchFamily="65" charset="-120"/>
            </a:endParaRPr>
          </a:p>
          <a:p>
            <a:pPr marL="0" indent="0">
              <a:buFont typeface="Wingdings" pitchFamily="2" charset="2"/>
              <a:buNone/>
              <a:defRPr/>
            </a:pPr>
            <a:r>
              <a:rPr lang="zh-TW" altLang="en-US" sz="2800" b="1" dirty="0" smtClean="0">
                <a:latin typeface="標楷體" pitchFamily="65" charset="-120"/>
                <a:ea typeface="標楷體" pitchFamily="65" charset="-120"/>
              </a:rPr>
              <a:t>品名及數量及單價及總額</a:t>
            </a:r>
            <a:endParaRPr lang="en-US" altLang="zh-TW" sz="2800" b="1" dirty="0" smtClean="0">
              <a:latin typeface="標楷體" pitchFamily="65" charset="-120"/>
              <a:ea typeface="標楷體" pitchFamily="65" charset="-120"/>
            </a:endParaRPr>
          </a:p>
          <a:p>
            <a:pPr marL="0" indent="0">
              <a:buFont typeface="Wingdings" pitchFamily="2" charset="2"/>
              <a:buNone/>
              <a:defRPr/>
            </a:pPr>
            <a:r>
              <a:rPr lang="zh-TW" altLang="en-US" sz="2800" dirty="0" smtClean="0">
                <a:latin typeface="標楷體" pitchFamily="65" charset="-120"/>
                <a:ea typeface="標楷體" pitchFamily="65" charset="-120"/>
              </a:rPr>
              <a:t>如以其它相關清單佐證者，得免逐項填記。</a:t>
            </a:r>
            <a:endParaRPr lang="en-US" altLang="zh-TW" sz="2800" dirty="0" smtClean="0">
              <a:latin typeface="標楷體" pitchFamily="65" charset="-120"/>
              <a:ea typeface="標楷體" pitchFamily="65" charset="-120"/>
            </a:endParaRPr>
          </a:p>
          <a:p>
            <a:pPr marL="0" indent="0">
              <a:buFont typeface="Wingdings" pitchFamily="2" charset="2"/>
              <a:buNone/>
              <a:defRPr/>
            </a:pPr>
            <a:r>
              <a:rPr lang="zh-TW" altLang="en-US" sz="2800" b="1" dirty="0" smtClean="0">
                <a:latin typeface="標楷體" pitchFamily="65" charset="-120"/>
                <a:ea typeface="標楷體" pitchFamily="65" charset="-120"/>
              </a:rPr>
              <a:t>買受機關名稱或統一編號</a:t>
            </a:r>
            <a:endParaRPr lang="en-US" altLang="zh-TW" sz="2800" b="1" dirty="0" smtClean="0">
              <a:latin typeface="標楷體" pitchFamily="65" charset="-120"/>
              <a:ea typeface="標楷體" pitchFamily="65" charset="-120"/>
            </a:endParaRPr>
          </a:p>
          <a:p>
            <a:pPr marL="0" indent="0">
              <a:buFont typeface="Wingdings" pitchFamily="2" charset="2"/>
              <a:buNone/>
              <a:defRPr/>
            </a:pPr>
            <a:r>
              <a:rPr lang="zh-TW" altLang="en-US" sz="2800" dirty="0" smtClean="0">
                <a:latin typeface="標楷體" pitchFamily="65" charset="-120"/>
                <a:ea typeface="標楷體" pitchFamily="65" charset="-120"/>
              </a:rPr>
              <a:t>如確係具有機密性者，得免註明。</a:t>
            </a:r>
            <a:endParaRPr lang="en-US" altLang="zh-TW" sz="2800" dirty="0" smtClean="0">
              <a:latin typeface="標楷體" pitchFamily="65" charset="-120"/>
              <a:ea typeface="標楷體" pitchFamily="65" charset="-120"/>
            </a:endParaRPr>
          </a:p>
          <a:p>
            <a:pPr>
              <a:defRPr/>
            </a:pPr>
            <a:endParaRPr lang="en-US" altLang="zh-TW" sz="2800" dirty="0" smtClean="0">
              <a:latin typeface="標楷體" pitchFamily="65" charset="-120"/>
              <a:ea typeface="標楷體" pitchFamily="65" charset="-120"/>
            </a:endParaRPr>
          </a:p>
          <a:p>
            <a:pPr>
              <a:defRPr/>
            </a:pPr>
            <a:endParaRPr lang="zh-TW" altLang="en-US" sz="2800" dirty="0" smtClean="0"/>
          </a:p>
        </p:txBody>
      </p:sp>
      <p:sp>
        <p:nvSpPr>
          <p:cNvPr id="4" name="投影片編號版面配置區 3"/>
          <p:cNvSpPr>
            <a:spLocks noGrp="1"/>
          </p:cNvSpPr>
          <p:nvPr>
            <p:ph type="sldNum" sz="quarter" idx="12"/>
          </p:nvPr>
        </p:nvSpPr>
        <p:spPr/>
        <p:txBody>
          <a:bodyPr/>
          <a:lstStyle/>
          <a:p>
            <a:pPr>
              <a:defRPr/>
            </a:pPr>
            <a:fld id="{1A3D1C53-9F6F-4110-B4F3-53EC7BF47E12}" type="slidenum">
              <a:rPr lang="en-US" altLang="zh-TW" smtClean="0"/>
              <a:pPr>
                <a:defRPr/>
              </a:pPr>
              <a:t>14</a:t>
            </a:fld>
            <a:endParaRPr lang="en-US" altLang="zh-TW"/>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b="1" dirty="0" smtClean="0">
                <a:solidFill>
                  <a:schemeClr val="tx1"/>
                </a:solidFill>
                <a:latin typeface="標楷體" pitchFamily="65" charset="-120"/>
                <a:ea typeface="標楷體" pitchFamily="65" charset="-120"/>
              </a:rPr>
              <a:t>政府支出憑證處理要點</a:t>
            </a:r>
            <a:r>
              <a:rPr lang="en-US" altLang="zh-TW" b="1" dirty="0" smtClean="0">
                <a:solidFill>
                  <a:schemeClr val="tx1"/>
                </a:solidFill>
                <a:effectLst>
                  <a:outerShdw blurRad="38100" dist="38100" dir="2700000" algn="tl">
                    <a:srgbClr val="C0C0C0"/>
                  </a:outerShdw>
                </a:effectLst>
                <a:latin typeface="標楷體" pitchFamily="65" charset="-120"/>
                <a:ea typeface="標楷體" pitchFamily="65" charset="-120"/>
              </a:rPr>
              <a:t>-</a:t>
            </a:r>
            <a:r>
              <a:rPr lang="zh-TW" altLang="en-US" b="1" dirty="0" smtClean="0">
                <a:solidFill>
                  <a:srgbClr val="FF0000"/>
                </a:solidFill>
                <a:effectLst>
                  <a:outerShdw blurRad="38100" dist="38100" dir="2700000" algn="tl">
                    <a:srgbClr val="C0C0C0"/>
                  </a:outerShdw>
                </a:effectLst>
                <a:latin typeface="標楷體" pitchFamily="65" charset="-120"/>
                <a:ea typeface="標楷體" pitchFamily="65" charset="-120"/>
              </a:rPr>
              <a:t>統一發票</a:t>
            </a:r>
            <a:endParaRPr lang="zh-TW" altLang="en-US" dirty="0">
              <a:solidFill>
                <a:srgbClr val="FF0000"/>
              </a:solidFill>
            </a:endParaRPr>
          </a:p>
        </p:txBody>
      </p:sp>
      <p:sp>
        <p:nvSpPr>
          <p:cNvPr id="83971" name="內容版面配置區 2"/>
          <p:cNvSpPr>
            <a:spLocks noGrp="1"/>
          </p:cNvSpPr>
          <p:nvPr>
            <p:ph idx="1"/>
          </p:nvPr>
        </p:nvSpPr>
        <p:spPr/>
        <p:txBody>
          <a:bodyPr/>
          <a:lstStyle/>
          <a:p>
            <a:pPr marL="0" indent="0">
              <a:buFont typeface="Wingdings" pitchFamily="2" charset="2"/>
              <a:buNone/>
            </a:pPr>
            <a:r>
              <a:rPr lang="zh-TW" altLang="en-US" smtClean="0">
                <a:latin typeface="標楷體" pitchFamily="65" charset="-120"/>
                <a:ea typeface="標楷體" pitchFamily="65" charset="-120"/>
              </a:rPr>
              <a:t>統一發票如採電子發票開立者，依電子發票實施作業要點規定由營業人 提供或機關自行下載列印之電子發票證明聯，均得作為支出憑證。</a:t>
            </a:r>
            <a:endParaRPr lang="en-US" altLang="zh-TW" smtClean="0">
              <a:latin typeface="標楷體" pitchFamily="65" charset="-120"/>
              <a:ea typeface="標楷體" pitchFamily="65" charset="-120"/>
            </a:endParaRPr>
          </a:p>
          <a:p>
            <a:pPr marL="0" indent="0">
              <a:buFont typeface="Wingdings" pitchFamily="2" charset="2"/>
              <a:buNone/>
            </a:pPr>
            <a:r>
              <a:rPr lang="zh-TW" altLang="en-US" smtClean="0">
                <a:latin typeface="標楷體" pitchFamily="65" charset="-120"/>
                <a:ea typeface="標楷體" pitchFamily="65" charset="-120"/>
              </a:rPr>
              <a:t>電子發票由營業人提供者，經手人應於發票或申請動支經費文件註記發票字軌號碼；如未列明營業人名稱，得免予補正。</a:t>
            </a:r>
          </a:p>
        </p:txBody>
      </p:sp>
      <p:sp>
        <p:nvSpPr>
          <p:cNvPr id="4" name="投影片編號版面配置區 3"/>
          <p:cNvSpPr>
            <a:spLocks noGrp="1"/>
          </p:cNvSpPr>
          <p:nvPr>
            <p:ph type="sldNum" sz="quarter" idx="12"/>
          </p:nvPr>
        </p:nvSpPr>
        <p:spPr/>
        <p:txBody>
          <a:bodyPr/>
          <a:lstStyle/>
          <a:p>
            <a:pPr>
              <a:defRPr/>
            </a:pPr>
            <a:fld id="{0CA72D05-DD1D-45CA-8A69-0B229E17BAB1}" type="slidenum">
              <a:rPr lang="en-US" altLang="zh-TW" smtClean="0"/>
              <a:pPr>
                <a:defRPr/>
              </a:pPr>
              <a:t>15</a:t>
            </a:fld>
            <a:endParaRPr lang="en-US" altLang="zh-TW"/>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E9E9CF09-90B3-4F14-85AF-B4D045A5FD61}" type="slidenum">
              <a:rPr lang="en-US" altLang="zh-TW"/>
              <a:pPr>
                <a:defRPr/>
              </a:pPr>
              <a:t>16</a:t>
            </a:fld>
            <a:endParaRPr lang="en-US" altLang="zh-TW"/>
          </a:p>
        </p:txBody>
      </p:sp>
      <p:sp>
        <p:nvSpPr>
          <p:cNvPr id="181250" name="Rectangle 2"/>
          <p:cNvSpPr>
            <a:spLocks noGrp="1" noChangeArrowheads="1"/>
          </p:cNvSpPr>
          <p:nvPr>
            <p:ph type="title"/>
          </p:nvPr>
        </p:nvSpPr>
        <p:spPr/>
        <p:txBody>
          <a:bodyPr/>
          <a:lstStyle/>
          <a:p>
            <a:pPr eaLnBrk="1" hangingPunct="1">
              <a:defRPr/>
            </a:pPr>
            <a:r>
              <a:rPr lang="zh-TW" altLang="en-US" b="1" dirty="0">
                <a:solidFill>
                  <a:schemeClr val="tx1"/>
                </a:solidFill>
                <a:latin typeface="標楷體" pitchFamily="65" charset="-120"/>
                <a:ea typeface="標楷體" pitchFamily="65" charset="-120"/>
              </a:rPr>
              <a:t>政府支出憑證處理要點</a:t>
            </a:r>
            <a:r>
              <a:rPr lang="en-US" altLang="zh-TW" b="1" dirty="0" smtClean="0">
                <a:solidFill>
                  <a:schemeClr val="tx1"/>
                </a:solidFill>
                <a:effectLst>
                  <a:outerShdw blurRad="38100" dist="38100" dir="2700000" algn="tl">
                    <a:srgbClr val="C0C0C0"/>
                  </a:outerShdw>
                </a:effectLst>
                <a:latin typeface="標楷體" pitchFamily="65" charset="-120"/>
                <a:ea typeface="標楷體" pitchFamily="65" charset="-120"/>
              </a:rPr>
              <a:t>-</a:t>
            </a:r>
            <a:r>
              <a:rPr lang="zh-TW" altLang="en-US" b="1" dirty="0" smtClean="0">
                <a:solidFill>
                  <a:srgbClr val="FF0000"/>
                </a:solidFill>
                <a:effectLst>
                  <a:outerShdw blurRad="38100" dist="38100" dir="2700000" algn="tl">
                    <a:srgbClr val="C0C0C0"/>
                  </a:outerShdw>
                </a:effectLst>
                <a:latin typeface="標楷體" pitchFamily="65" charset="-120"/>
                <a:ea typeface="標楷體" pitchFamily="65" charset="-120"/>
              </a:rPr>
              <a:t>總數書寫</a:t>
            </a:r>
          </a:p>
        </p:txBody>
      </p:sp>
      <p:sp>
        <p:nvSpPr>
          <p:cNvPr id="84996" name="Rectangle 3"/>
          <p:cNvSpPr>
            <a:spLocks noGrp="1" noChangeArrowheads="1"/>
          </p:cNvSpPr>
          <p:nvPr>
            <p:ph type="body" idx="1"/>
          </p:nvPr>
        </p:nvSpPr>
        <p:spPr>
          <a:xfrm>
            <a:off x="1043024" y="1547813"/>
            <a:ext cx="7026275" cy="3871912"/>
          </a:xfrm>
        </p:spPr>
        <p:txBody>
          <a:bodyPr/>
          <a:lstStyle/>
          <a:p>
            <a:pPr marL="812800" indent="-812800" eaLnBrk="1" hangingPunct="1">
              <a:lnSpc>
                <a:spcPct val="90000"/>
              </a:lnSpc>
              <a:buFont typeface="Wingdings" pitchFamily="2" charset="2"/>
              <a:buNone/>
            </a:pPr>
            <a:r>
              <a:rPr lang="en-US" altLang="zh-TW" sz="2800" b="1" smtClean="0">
                <a:latin typeface="標楷體" pitchFamily="65" charset="-120"/>
                <a:ea typeface="標楷體" pitchFamily="65" charset="-120"/>
              </a:rPr>
              <a:t> </a:t>
            </a:r>
            <a:r>
              <a:rPr lang="zh-TW" altLang="en-US" sz="2800" b="1" smtClean="0">
                <a:latin typeface="標楷體" pitchFamily="65" charset="-120"/>
                <a:ea typeface="標楷體" pitchFamily="65" charset="-120"/>
              </a:rPr>
              <a:t>依支出憑證處理要點 第十七點：</a:t>
            </a:r>
          </a:p>
          <a:p>
            <a:pPr marL="812800" indent="-812800" eaLnBrk="1" hangingPunct="1">
              <a:lnSpc>
                <a:spcPct val="90000"/>
              </a:lnSpc>
              <a:buFont typeface="Wingdings" pitchFamily="2" charset="2"/>
              <a:buNone/>
            </a:pPr>
            <a:r>
              <a:rPr lang="zh-TW" altLang="en-US" sz="2800" smtClean="0">
                <a:latin typeface="標楷體" pitchFamily="65" charset="-120"/>
                <a:ea typeface="標楷體" pitchFamily="65" charset="-120"/>
              </a:rPr>
              <a:t>   </a:t>
            </a:r>
            <a:r>
              <a:rPr lang="en-US" altLang="zh-TW" sz="2800" smtClean="0">
                <a:latin typeface="標楷體" pitchFamily="65" charset="-120"/>
                <a:ea typeface="標楷體" pitchFamily="65" charset="-120"/>
              </a:rPr>
              <a:t>1.</a:t>
            </a:r>
            <a:r>
              <a:rPr lang="zh-TW" altLang="en-US" sz="2800" u="sng" smtClean="0">
                <a:latin typeface="標楷體" pitchFamily="65" charset="-120"/>
                <a:ea typeface="標楷體" pitchFamily="65" charset="-120"/>
              </a:rPr>
              <a:t>支出憑證之總數應用大寫數字書寫</a:t>
            </a:r>
            <a:r>
              <a:rPr lang="zh-TW" altLang="en-US" sz="2800" smtClean="0">
                <a:latin typeface="標楷體" pitchFamily="65" charset="-120"/>
                <a:ea typeface="標楷體" pitchFamily="65" charset="-120"/>
              </a:rPr>
              <a:t>，但採用機器作業或國外憑證無法用大寫數字表示者，不在此限。</a:t>
            </a:r>
          </a:p>
          <a:p>
            <a:pPr marL="812800" indent="-812800" eaLnBrk="1" hangingPunct="1">
              <a:lnSpc>
                <a:spcPct val="90000"/>
              </a:lnSpc>
              <a:buFont typeface="Wingdings" pitchFamily="2" charset="2"/>
              <a:buNone/>
            </a:pPr>
            <a:endParaRPr lang="zh-TW" altLang="en-US" sz="2800" smtClean="0">
              <a:latin typeface="標楷體" pitchFamily="65" charset="-120"/>
              <a:ea typeface="標楷體" pitchFamily="65" charset="-120"/>
            </a:endParaRPr>
          </a:p>
          <a:p>
            <a:pPr marL="812800" indent="-812800" eaLnBrk="1" hangingPunct="1">
              <a:lnSpc>
                <a:spcPct val="90000"/>
              </a:lnSpc>
              <a:buFont typeface="Wingdings" pitchFamily="2" charset="2"/>
              <a:buNone/>
            </a:pPr>
            <a:r>
              <a:rPr lang="zh-TW" altLang="en-US" sz="2800" smtClean="0">
                <a:latin typeface="標楷體" pitchFamily="65" charset="-120"/>
                <a:ea typeface="標楷體" pitchFamily="65" charset="-120"/>
              </a:rPr>
              <a:t>   </a:t>
            </a:r>
            <a:r>
              <a:rPr lang="en-US" altLang="zh-TW" sz="2800" smtClean="0">
                <a:latin typeface="標楷體" pitchFamily="65" charset="-120"/>
                <a:ea typeface="標楷體" pitchFamily="65" charset="-120"/>
              </a:rPr>
              <a:t>2.</a:t>
            </a:r>
            <a:r>
              <a:rPr lang="zh-TW" altLang="en-US" sz="2800" smtClean="0">
                <a:latin typeface="標楷體" pitchFamily="65" charset="-120"/>
                <a:ea typeface="標楷體" pitchFamily="65" charset="-120"/>
              </a:rPr>
              <a:t>支出憑證之總數書寫錯誤，應由原出具者劃線註銷更正，並於更正處簽名證明。但</a:t>
            </a:r>
            <a:r>
              <a:rPr lang="zh-TW" altLang="en-US" sz="2800" u="sng" smtClean="0">
                <a:latin typeface="標楷體" pitchFamily="65" charset="-120"/>
                <a:ea typeface="標楷體" pitchFamily="65" charset="-120"/>
              </a:rPr>
              <a:t>統一發票書寫錯誤者</a:t>
            </a:r>
            <a:r>
              <a:rPr lang="zh-TW" altLang="en-US" sz="2800" smtClean="0">
                <a:latin typeface="標楷體" pitchFamily="65" charset="-120"/>
                <a:ea typeface="標楷體" pitchFamily="65" charset="-120"/>
              </a:rPr>
              <a:t>，應依統一發票使用辦法規定</a:t>
            </a:r>
            <a:r>
              <a:rPr lang="zh-TW" altLang="en-US" sz="2800" u="sng" smtClean="0">
                <a:latin typeface="標楷體" pitchFamily="65" charset="-120"/>
                <a:ea typeface="標楷體" pitchFamily="65" charset="-120"/>
              </a:rPr>
              <a:t>另行開立</a:t>
            </a:r>
            <a:r>
              <a:rPr lang="zh-TW" altLang="en-US" sz="2800" smtClean="0">
                <a:latin typeface="標楷體" pitchFamily="65" charset="-120"/>
                <a:ea typeface="標楷體" pitchFamily="65" charset="-120"/>
              </a:rPr>
              <a:t>。 </a:t>
            </a:r>
          </a:p>
          <a:p>
            <a:pPr marL="812800" indent="-812800" eaLnBrk="1" hangingPunct="1">
              <a:lnSpc>
                <a:spcPct val="90000"/>
              </a:lnSpc>
            </a:pPr>
            <a:endParaRPr lang="en-US" altLang="zh-TW" sz="280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a:xfrm>
            <a:off x="1042988" y="323850"/>
            <a:ext cx="7313612" cy="1092200"/>
          </a:xfrm>
        </p:spPr>
        <p:txBody>
          <a:bodyPr/>
          <a:lstStyle/>
          <a:p>
            <a:r>
              <a:rPr lang="zh-TW" altLang="en-US" b="1" smtClean="0">
                <a:solidFill>
                  <a:schemeClr val="tx1"/>
                </a:solidFill>
                <a:latin typeface="標楷體" pitchFamily="65" charset="-120"/>
                <a:ea typeface="標楷體" pitchFamily="65" charset="-120"/>
              </a:rPr>
              <a:t>政府支出憑證處理要點</a:t>
            </a:r>
            <a:r>
              <a:rPr lang="en-US" altLang="zh-TW" b="1" smtClean="0">
                <a:solidFill>
                  <a:schemeClr val="tx1"/>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遺失</a:t>
            </a:r>
            <a:endParaRPr lang="zh-TW" altLang="en-US" smtClean="0">
              <a:solidFill>
                <a:srgbClr val="FF0000"/>
              </a:solidFill>
            </a:endParaRPr>
          </a:p>
        </p:txBody>
      </p:sp>
      <p:sp>
        <p:nvSpPr>
          <p:cNvPr id="86019" name="內容版面配置區 2"/>
          <p:cNvSpPr>
            <a:spLocks noGrp="1"/>
          </p:cNvSpPr>
          <p:nvPr>
            <p:ph idx="1"/>
          </p:nvPr>
        </p:nvSpPr>
        <p:spPr/>
        <p:txBody>
          <a:bodyPr/>
          <a:lstStyle/>
          <a:p>
            <a:pPr marL="0" indent="0">
              <a:buFont typeface="Wingdings" pitchFamily="2" charset="2"/>
              <a:buNone/>
            </a:pPr>
            <a:r>
              <a:rPr lang="zh-TW" altLang="en-US" smtClean="0">
                <a:latin typeface="標楷體" pitchFamily="65" charset="-120"/>
                <a:ea typeface="標楷體" pitchFamily="65" charset="-120"/>
              </a:rPr>
              <a:t>支出憑證如有遺失或供其他用途者，應檢附與原本相符之影本，或其他可資證明之文件，由經手人註明無法提出原本之原因，並簽名。</a:t>
            </a:r>
            <a:endParaRPr lang="en-US" altLang="zh-TW" smtClean="0">
              <a:latin typeface="標楷體" pitchFamily="65" charset="-120"/>
              <a:ea typeface="標楷體" pitchFamily="65" charset="-120"/>
            </a:endParaRPr>
          </a:p>
          <a:p>
            <a:pPr marL="0" indent="0">
              <a:buFont typeface="Wingdings" pitchFamily="2" charset="2"/>
              <a:buNone/>
            </a:pPr>
            <a:r>
              <a:rPr lang="zh-TW" altLang="en-US" smtClean="0">
                <a:latin typeface="標楷體" pitchFamily="65" charset="-120"/>
                <a:ea typeface="標楷體" pitchFamily="65" charset="-120"/>
              </a:rPr>
              <a:t>支出憑證及前項應檢附之影本或文件，如因特殊情形不能取得者，應由經手人開具支出證明單，書明不能取得原因，據以請款。</a:t>
            </a:r>
          </a:p>
        </p:txBody>
      </p:sp>
      <p:sp>
        <p:nvSpPr>
          <p:cNvPr id="4" name="投影片編號版面配置區 3"/>
          <p:cNvSpPr>
            <a:spLocks noGrp="1"/>
          </p:cNvSpPr>
          <p:nvPr>
            <p:ph type="sldNum" sz="quarter" idx="12"/>
          </p:nvPr>
        </p:nvSpPr>
        <p:spPr/>
        <p:txBody>
          <a:bodyPr/>
          <a:lstStyle/>
          <a:p>
            <a:pPr>
              <a:defRPr/>
            </a:pPr>
            <a:fld id="{1253B43E-BCEB-42E4-9011-0D8139CCAAE5}" type="slidenum">
              <a:rPr lang="en-US" altLang="zh-TW" smtClean="0"/>
              <a:pPr>
                <a:defRPr/>
              </a:pPr>
              <a:t>17</a:t>
            </a:fld>
            <a:endParaRPr lang="en-US" altLang="zh-TW"/>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91EFBDC9-5C24-4CFD-BEB5-56B078624CD3}" type="slidenum">
              <a:rPr lang="en-US" altLang="zh-TW"/>
              <a:pPr>
                <a:defRPr/>
              </a:pPr>
              <a:t>18</a:t>
            </a:fld>
            <a:endParaRPr lang="en-US" altLang="zh-TW"/>
          </a:p>
        </p:txBody>
      </p:sp>
      <p:sp>
        <p:nvSpPr>
          <p:cNvPr id="87043" name="Rectangle 2"/>
          <p:cNvSpPr>
            <a:spLocks noGrp="1" noChangeArrowheads="1"/>
          </p:cNvSpPr>
          <p:nvPr>
            <p:ph type="body" idx="1"/>
          </p:nvPr>
        </p:nvSpPr>
        <p:spPr>
          <a:xfrm>
            <a:off x="900117" y="1487509"/>
            <a:ext cx="7704137" cy="4562475"/>
          </a:xfrm>
        </p:spPr>
        <p:txBody>
          <a:bodyPr/>
          <a:lstStyle/>
          <a:p>
            <a:pPr eaLnBrk="1" hangingPunct="1">
              <a:buNone/>
            </a:pP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一</a:t>
            </a:r>
            <a:r>
              <a:rPr lang="en-US" altLang="zh-TW" sz="2000" b="1" dirty="0" smtClean="0">
                <a:latin typeface="標楷體" pitchFamily="65" charset="-120"/>
                <a:ea typeface="標楷體" pitchFamily="65" charset="-120"/>
              </a:rPr>
              <a:t>)</a:t>
            </a:r>
            <a:r>
              <a:rPr lang="zh-TW" altLang="en-US" sz="2000" u="sng" dirty="0" smtClean="0">
                <a:solidFill>
                  <a:srgbClr val="000000"/>
                </a:solidFill>
                <a:latin typeface="標楷體"/>
                <a:ea typeface="標楷體"/>
              </a:rPr>
              <a:t>零用</a:t>
            </a:r>
            <a:r>
              <a:rPr lang="zh-TW" altLang="en-US" sz="2000" u="sng" dirty="0">
                <a:solidFill>
                  <a:srgbClr val="000000"/>
                </a:solidFill>
                <a:latin typeface="標楷體"/>
                <a:ea typeface="標楷體"/>
              </a:rPr>
              <a:t>金限額（</a:t>
            </a:r>
            <a:r>
              <a:rPr lang="en-US" altLang="zh-TW" sz="2000" u="sng" dirty="0">
                <a:solidFill>
                  <a:srgbClr val="000000"/>
                </a:solidFill>
                <a:latin typeface="標楷體"/>
                <a:ea typeface="標楷體"/>
              </a:rPr>
              <a:t>1</a:t>
            </a:r>
            <a:r>
              <a:rPr lang="zh-TW" altLang="en-US" sz="2000" u="sng" dirty="0">
                <a:solidFill>
                  <a:srgbClr val="000000"/>
                </a:solidFill>
                <a:latin typeface="標楷體"/>
                <a:ea typeface="標楷體"/>
              </a:rPr>
              <a:t>萬元）以下</a:t>
            </a:r>
            <a:r>
              <a:rPr lang="zh-TW" altLang="en-US" sz="2000" dirty="0">
                <a:solidFill>
                  <a:srgbClr val="000000"/>
                </a:solidFill>
                <a:latin typeface="標楷體"/>
                <a:ea typeface="標楷體"/>
              </a:rPr>
              <a:t>之財物採購，由申請單位逕行辦理</a:t>
            </a:r>
            <a:r>
              <a:rPr lang="zh-TW" altLang="en-US" sz="2000" dirty="0" smtClean="0">
                <a:solidFill>
                  <a:srgbClr val="000000"/>
                </a:solidFill>
                <a:latin typeface="標楷體"/>
                <a:ea typeface="標楷體"/>
              </a:rPr>
              <a:t>，</a:t>
            </a:r>
            <a:endParaRPr lang="en-US" altLang="zh-TW" sz="2000" dirty="0" smtClean="0">
              <a:solidFill>
                <a:srgbClr val="000000"/>
              </a:solidFill>
              <a:latin typeface="標楷體"/>
              <a:ea typeface="標楷體"/>
            </a:endParaRPr>
          </a:p>
          <a:p>
            <a:pPr eaLnBrk="1" hangingPunct="1">
              <a:buNone/>
            </a:pPr>
            <a:r>
              <a:rPr lang="zh-TW" altLang="en-US" sz="2000" dirty="0">
                <a:solidFill>
                  <a:srgbClr val="000000"/>
                </a:solidFill>
                <a:latin typeface="標楷體"/>
                <a:ea typeface="標楷體"/>
              </a:rPr>
              <a:t> </a:t>
            </a:r>
            <a:r>
              <a:rPr lang="zh-TW" altLang="en-US" sz="2000" dirty="0" smtClean="0">
                <a:solidFill>
                  <a:srgbClr val="000000"/>
                </a:solidFill>
                <a:latin typeface="標楷體"/>
                <a:ea typeface="標楷體"/>
              </a:rPr>
              <a:t>    但</a:t>
            </a:r>
            <a:r>
              <a:rPr lang="zh-TW" altLang="en-US" sz="2000" dirty="0">
                <a:solidFill>
                  <a:srgbClr val="000000"/>
                </a:solidFill>
                <a:latin typeface="標楷體"/>
                <a:ea typeface="標楷體"/>
              </a:rPr>
              <a:t>經審核不符支用規定者，仍不得核銷。 </a:t>
            </a:r>
            <a:endParaRPr lang="en-US" altLang="zh-TW" sz="2000" dirty="0" smtClean="0">
              <a:solidFill>
                <a:srgbClr val="000000"/>
              </a:solidFill>
              <a:latin typeface="標楷體"/>
              <a:ea typeface="標楷體"/>
            </a:endParaRPr>
          </a:p>
          <a:p>
            <a:pPr eaLnBrk="1" hangingPunct="1">
              <a:buNone/>
            </a:pP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二</a:t>
            </a:r>
            <a:r>
              <a:rPr lang="en-US" altLang="zh-TW" sz="2000" b="1"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依</a:t>
            </a:r>
            <a:r>
              <a:rPr lang="zh-TW" altLang="en-US" sz="2000" b="1" u="sng" dirty="0" smtClean="0">
                <a:solidFill>
                  <a:srgbClr val="FF3300"/>
                </a:solidFill>
                <a:latin typeface="標楷體" pitchFamily="65" charset="-120"/>
                <a:ea typeface="標楷體" pitchFamily="65" charset="-120"/>
              </a:rPr>
              <a:t>零用</a:t>
            </a:r>
            <a:r>
              <a:rPr lang="zh-TW" altLang="en-US" sz="2000" b="1" u="sng" dirty="0" smtClean="0">
                <a:solidFill>
                  <a:srgbClr val="FF3300"/>
                </a:solidFill>
                <a:latin typeface="標楷體" pitchFamily="65" charset="-120"/>
                <a:ea typeface="標楷體" pitchFamily="65" charset="-120"/>
              </a:rPr>
              <a:t>金限額</a:t>
            </a:r>
            <a:r>
              <a:rPr lang="zh-TW" altLang="en-US" sz="2000" b="1" u="sng" dirty="0" smtClean="0">
                <a:solidFill>
                  <a:srgbClr val="FF3300"/>
                </a:solidFill>
                <a:latin typeface="標楷體" pitchFamily="65" charset="-120"/>
                <a:ea typeface="標楷體" pitchFamily="65" charset="-120"/>
              </a:rPr>
              <a:t>以上未</a:t>
            </a:r>
            <a:r>
              <a:rPr lang="zh-TW" altLang="en-US" sz="2000" b="1" u="sng" dirty="0" smtClean="0">
                <a:solidFill>
                  <a:srgbClr val="FF3300"/>
                </a:solidFill>
                <a:latin typeface="標楷體" pitchFamily="65" charset="-120"/>
                <a:ea typeface="標楷體" pitchFamily="65" charset="-120"/>
              </a:rPr>
              <a:t>逾壹拾萬元之採購，授權申請單位填具支出請示單</a:t>
            </a:r>
            <a:r>
              <a:rPr lang="zh-TW" altLang="en-US" sz="2000" dirty="0" smtClean="0">
                <a:latin typeface="標楷體" pitchFamily="65" charset="-120"/>
                <a:ea typeface="標楷體" pitchFamily="65" charset="-120"/>
              </a:rPr>
              <a:t>，簽</a:t>
            </a:r>
            <a:r>
              <a:rPr lang="zh-TW" altLang="en-US" sz="2000" dirty="0" smtClean="0">
                <a:latin typeface="標楷體" pitchFamily="65" charset="-120"/>
                <a:ea typeface="標楷體" pitchFamily="65" charset="-120"/>
              </a:rPr>
              <a:t>會有關單位</a:t>
            </a:r>
            <a:r>
              <a:rPr lang="zh-TW" altLang="en-US" sz="2000" dirty="0" smtClean="0">
                <a:latin typeface="標楷體" pitchFamily="65" charset="-120"/>
                <a:ea typeface="標楷體" pitchFamily="65" charset="-120"/>
              </a:rPr>
              <a:t>，奉校長或其授權人核准後，逕行辦理。</a:t>
            </a:r>
            <a:r>
              <a:rPr lang="zh-TW" altLang="en-US" sz="2000" b="1" dirty="0" smtClean="0">
                <a:solidFill>
                  <a:srgbClr val="FF3300"/>
                </a:solidFill>
                <a:latin typeface="標楷體" pitchFamily="65" charset="-120"/>
                <a:ea typeface="標楷體" pitchFamily="65" charset="-120"/>
              </a:rPr>
              <a:t>工程採購</a:t>
            </a:r>
            <a:r>
              <a:rPr lang="zh-TW" altLang="en-US" sz="2000" b="1" dirty="0" smtClean="0">
                <a:solidFill>
                  <a:srgbClr val="FF3300"/>
                </a:solidFill>
                <a:latin typeface="標楷體" pitchFamily="65" charset="-120"/>
                <a:ea typeface="標楷體" pitchFamily="65" charset="-120"/>
              </a:rPr>
              <a:t>應加</a:t>
            </a:r>
            <a:r>
              <a:rPr lang="zh-TW" altLang="en-US" sz="2000" b="1" dirty="0" smtClean="0">
                <a:solidFill>
                  <a:srgbClr val="FF3300"/>
                </a:solidFill>
                <a:latin typeface="標楷體" pitchFamily="65" charset="-120"/>
                <a:ea typeface="標楷體" pitchFamily="65" charset="-120"/>
              </a:rPr>
              <a:t>會總務處營繕組</a:t>
            </a:r>
            <a:r>
              <a:rPr lang="zh-TW" altLang="en-US" sz="2000" dirty="0" smtClean="0">
                <a:latin typeface="標楷體" pitchFamily="65" charset="-120"/>
                <a:ea typeface="標楷體" pitchFamily="65" charset="-120"/>
              </a:rPr>
              <a:t>；圖書採購應加會圖書館，其他採購</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財物</a:t>
            </a:r>
            <a:r>
              <a:rPr lang="zh-TW" altLang="en-US" sz="2000" dirty="0" smtClean="0">
                <a:latin typeface="標楷體" pitchFamily="65" charset="-120"/>
                <a:ea typeface="標楷體" pitchFamily="65" charset="-120"/>
              </a:rPr>
              <a:t>、勞務</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一萬元以上請先加會總務處事務組。</a:t>
            </a:r>
            <a:endParaRPr lang="en-US" altLang="zh-TW" sz="2000" dirty="0" smtClean="0">
              <a:latin typeface="標楷體" pitchFamily="65" charset="-120"/>
              <a:ea typeface="標楷體" pitchFamily="65" charset="-120"/>
            </a:endParaRPr>
          </a:p>
          <a:p>
            <a:pPr eaLnBrk="1" hangingPunct="1">
              <a:spcBef>
                <a:spcPct val="0"/>
              </a:spcBef>
              <a:buClrTx/>
              <a:buSzTx/>
              <a:buFontTx/>
              <a:buNone/>
            </a:pPr>
            <a:endParaRPr lang="en-US" altLang="zh-TW" sz="2000" dirty="0" smtClean="0">
              <a:latin typeface="標楷體" pitchFamily="65" charset="-120"/>
              <a:ea typeface="標楷體" pitchFamily="65" charset="-120"/>
            </a:endParaRPr>
          </a:p>
          <a:p>
            <a:pPr eaLnBrk="1" hangingPunct="1">
              <a:spcBef>
                <a:spcPct val="0"/>
              </a:spcBef>
              <a:buClrTx/>
              <a:buSzTx/>
              <a:buFontTx/>
              <a:buNone/>
            </a:pP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a:t>
            </a:r>
            <a:r>
              <a:rPr lang="zh-TW" altLang="en-US" sz="2000" dirty="0">
                <a:latin typeface="標楷體" pitchFamily="65" charset="-120"/>
                <a:ea typeface="標楷體" pitchFamily="65" charset="-120"/>
              </a:rPr>
              <a:t>依據</a:t>
            </a:r>
            <a:r>
              <a:rPr lang="zh-TW" altLang="en-US" sz="2000" dirty="0" smtClean="0">
                <a:latin typeface="Arial" pitchFamily="34" charset="0"/>
                <a:ea typeface="標楷體" pitchFamily="65" charset="-120"/>
              </a:rPr>
              <a:t>國立</a:t>
            </a:r>
            <a:r>
              <a:rPr lang="zh-TW" altLang="en-US" sz="2000" dirty="0" smtClean="0">
                <a:latin typeface="Arial" pitchFamily="34" charset="0"/>
                <a:ea typeface="標楷體" pitchFamily="65" charset="-120"/>
              </a:rPr>
              <a:t>中正大學採購作業要點</a:t>
            </a:r>
            <a:r>
              <a:rPr lang="en-US" altLang="zh-TW" sz="2000" dirty="0" smtClean="0">
                <a:latin typeface="Arial" pitchFamily="34" charset="0"/>
                <a:ea typeface="標楷體" pitchFamily="65" charset="-120"/>
              </a:rPr>
              <a:t>)</a:t>
            </a:r>
            <a:r>
              <a:rPr lang="zh-TW" altLang="en-US" sz="2000" dirty="0" smtClean="0">
                <a:latin typeface="Arial" pitchFamily="34" charset="0"/>
                <a:ea typeface="標楷體" pitchFamily="65" charset="-120"/>
              </a:rPr>
              <a:t> </a:t>
            </a:r>
          </a:p>
          <a:p>
            <a:pPr eaLnBrk="1" hangingPunct="1">
              <a:buFont typeface="Wingdings" pitchFamily="2" charset="2"/>
              <a:buNone/>
            </a:pPr>
            <a:endParaRPr lang="en-US" altLang="zh-TW" sz="2000" dirty="0" smtClean="0">
              <a:latin typeface="標楷體" pitchFamily="65" charset="-120"/>
              <a:ea typeface="標楷體" pitchFamily="65" charset="-120"/>
            </a:endParaRPr>
          </a:p>
        </p:txBody>
      </p:sp>
      <p:sp>
        <p:nvSpPr>
          <p:cNvPr id="301058" name="Rectangle 2"/>
          <p:cNvSpPr>
            <a:spLocks noChangeArrowheads="1"/>
          </p:cNvSpPr>
          <p:nvPr/>
        </p:nvSpPr>
        <p:spPr bwMode="auto">
          <a:xfrm>
            <a:off x="1331936" y="1006481"/>
            <a:ext cx="5583237" cy="420688"/>
          </a:xfrm>
          <a:prstGeom prst="rect">
            <a:avLst/>
          </a:prstGeom>
          <a:noFill/>
          <a:ln w="9525">
            <a:noFill/>
            <a:miter lim="800000"/>
            <a:headEnd/>
            <a:tailEnd/>
          </a:ln>
          <a:effectLst/>
        </p:spPr>
        <p:txBody>
          <a:bodyPr anchor="b"/>
          <a:lstStyle/>
          <a:p>
            <a:pPr>
              <a:defRPr/>
            </a:pPr>
            <a:r>
              <a:rPr lang="zh-TW" altLang="en-US" sz="3200" b="1" dirty="0">
                <a:solidFill>
                  <a:srgbClr val="000C0C"/>
                </a:solidFill>
                <a:effectLst>
                  <a:outerShdw blurRad="38100" dist="38100" dir="2700000" algn="tl">
                    <a:srgbClr val="C0C0C0"/>
                  </a:outerShdw>
                </a:effectLst>
                <a:latin typeface="Arial" charset="0"/>
              </a:rPr>
              <a:t>四</a:t>
            </a:r>
            <a:r>
              <a:rPr lang="zh-TW" altLang="en-US" sz="3200" b="1" dirty="0">
                <a:solidFill>
                  <a:srgbClr val="000C0C"/>
                </a:solidFill>
                <a:effectLst>
                  <a:outerShdw blurRad="38100" dist="38100" dir="2700000" algn="tl">
                    <a:srgbClr val="C0C0C0"/>
                  </a:outerShdw>
                </a:effectLst>
                <a:latin typeface="新細明體"/>
                <a:ea typeface="新細明體"/>
              </a:rPr>
              <a:t>、</a:t>
            </a:r>
            <a:r>
              <a:rPr lang="zh-TW" altLang="en-US" sz="3200" b="1" dirty="0" smtClean="0">
                <a:solidFill>
                  <a:srgbClr val="000C0C"/>
                </a:solidFill>
                <a:effectLst>
                  <a:outerShdw blurRad="38100" dist="38100" dir="2700000" algn="tl">
                    <a:srgbClr val="C0C0C0"/>
                  </a:outerShdw>
                </a:effectLst>
                <a:latin typeface="Arial" charset="0"/>
              </a:rPr>
              <a:t>經費動支及核銷</a:t>
            </a:r>
            <a:r>
              <a:rPr lang="zh-TW" altLang="en-US" sz="3200" b="1" dirty="0">
                <a:solidFill>
                  <a:srgbClr val="000C0C"/>
                </a:solidFill>
                <a:effectLst>
                  <a:outerShdw blurRad="38100" dist="38100" dir="2700000" algn="tl">
                    <a:srgbClr val="C0C0C0"/>
                  </a:outerShdw>
                </a:effectLst>
                <a:latin typeface="Arial" charset="0"/>
              </a:rPr>
              <a:t>注意事項</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81A11D6C-A295-4983-8CA8-C4E4A38C0798}" type="slidenum">
              <a:rPr lang="en-US" altLang="zh-TW"/>
              <a:pPr>
                <a:defRPr/>
              </a:pPr>
              <a:t>19</a:t>
            </a:fld>
            <a:endParaRPr lang="en-US" altLang="zh-TW"/>
          </a:p>
        </p:txBody>
      </p:sp>
      <p:sp>
        <p:nvSpPr>
          <p:cNvPr id="88067" name="Rectangle 2"/>
          <p:cNvSpPr>
            <a:spLocks noGrp="1" noChangeArrowheads="1"/>
          </p:cNvSpPr>
          <p:nvPr>
            <p:ph type="body" idx="1"/>
          </p:nvPr>
        </p:nvSpPr>
        <p:spPr>
          <a:xfrm>
            <a:off x="1042988" y="1547821"/>
            <a:ext cx="7777162" cy="5005387"/>
          </a:xfrm>
        </p:spPr>
        <p:txBody>
          <a:bodyPr/>
          <a:lstStyle/>
          <a:p>
            <a:pPr eaLnBrk="1" hangingPunct="1">
              <a:spcBef>
                <a:spcPct val="0"/>
              </a:spcBef>
              <a:spcAft>
                <a:spcPct val="30000"/>
              </a:spcAft>
              <a:buFont typeface="Wingdings" pitchFamily="2" charset="2"/>
              <a:buNone/>
            </a:pPr>
            <a:r>
              <a:rPr lang="en-US" altLang="zh-TW" sz="2000" smtClean="0">
                <a:solidFill>
                  <a:srgbClr val="FF0000"/>
                </a:solidFill>
                <a:latin typeface="標楷體" pitchFamily="65" charset="-120"/>
                <a:ea typeface="標楷體" pitchFamily="65" charset="-120"/>
              </a:rPr>
              <a:t>(</a:t>
            </a:r>
            <a:r>
              <a:rPr lang="zh-TW" altLang="en-US" sz="2000" smtClean="0">
                <a:solidFill>
                  <a:srgbClr val="FF0000"/>
                </a:solidFill>
                <a:latin typeface="標楷體" pitchFamily="65" charset="-120"/>
                <a:ea typeface="標楷體" pitchFamily="65" charset="-120"/>
              </a:rPr>
              <a:t>三</a:t>
            </a:r>
            <a:r>
              <a:rPr lang="en-US" altLang="zh-TW" sz="2000" smtClean="0">
                <a:solidFill>
                  <a:srgbClr val="FF0000"/>
                </a:solidFill>
                <a:latin typeface="標楷體" pitchFamily="65" charset="-120"/>
                <a:ea typeface="標楷體" pitchFamily="65" charset="-120"/>
              </a:rPr>
              <a:t>)</a:t>
            </a:r>
            <a:r>
              <a:rPr lang="zh-TW" altLang="en-US" sz="2000" b="1" smtClean="0">
                <a:solidFill>
                  <a:srgbClr val="FF0000"/>
                </a:solidFill>
                <a:latin typeface="標楷體" pitchFamily="65" charset="-120"/>
                <a:ea typeface="標楷體" pitchFamily="65" charset="-120"/>
              </a:rPr>
              <a:t>不得分批採購的法源依據</a:t>
            </a:r>
          </a:p>
          <a:p>
            <a:pPr eaLnBrk="1" hangingPunct="1">
              <a:spcBef>
                <a:spcPct val="0"/>
              </a:spcBef>
              <a:buFont typeface="Wingdings" pitchFamily="2" charset="2"/>
              <a:buNone/>
            </a:pPr>
            <a:r>
              <a:rPr lang="zh-TW" altLang="en-US" sz="2000" smtClean="0">
                <a:latin typeface="標楷體" pitchFamily="65" charset="-120"/>
                <a:ea typeface="標楷體" pitchFamily="65" charset="-120"/>
              </a:rPr>
              <a:t>      依據政府採購法第</a:t>
            </a:r>
            <a:r>
              <a:rPr lang="en-US" altLang="zh-TW" sz="2000" smtClean="0">
                <a:latin typeface="標楷體" pitchFamily="65" charset="-120"/>
                <a:ea typeface="標楷體" pitchFamily="65" charset="-120"/>
              </a:rPr>
              <a:t>14</a:t>
            </a:r>
            <a:r>
              <a:rPr lang="zh-TW" altLang="en-US" sz="2000" smtClean="0">
                <a:latin typeface="標楷體" pitchFamily="65" charset="-120"/>
                <a:ea typeface="標楷體" pitchFamily="65" charset="-120"/>
              </a:rPr>
              <a:t>條略以：「機關不得意圖規避本法之適</a:t>
            </a:r>
          </a:p>
          <a:p>
            <a:pPr eaLnBrk="1" hangingPunct="1">
              <a:spcBef>
                <a:spcPct val="0"/>
              </a:spcBef>
              <a:buFont typeface="Wingdings" pitchFamily="2" charset="2"/>
              <a:buNone/>
            </a:pPr>
            <a:r>
              <a:rPr lang="zh-TW" altLang="en-US" sz="2000" smtClean="0">
                <a:latin typeface="標楷體" pitchFamily="65" charset="-120"/>
                <a:ea typeface="標楷體" pitchFamily="65" charset="-120"/>
              </a:rPr>
              <a:t>      用，分批辦理公告金額以上之採購。</a:t>
            </a:r>
            <a:r>
              <a:rPr lang="en-US" altLang="zh-TW" sz="2000" smtClean="0">
                <a:latin typeface="標楷體" pitchFamily="65" charset="-120"/>
                <a:ea typeface="標楷體" pitchFamily="65" charset="-120"/>
              </a:rPr>
              <a:t>…</a:t>
            </a:r>
            <a:r>
              <a:rPr lang="zh-TW" altLang="en-US" sz="2000" smtClean="0">
                <a:latin typeface="標楷體" pitchFamily="65" charset="-120"/>
                <a:ea typeface="標楷體" pitchFamily="65" charset="-120"/>
              </a:rPr>
              <a:t>」及第</a:t>
            </a:r>
            <a:r>
              <a:rPr lang="en-US" altLang="zh-TW" sz="2000" smtClean="0">
                <a:latin typeface="標楷體" pitchFamily="65" charset="-120"/>
                <a:ea typeface="標楷體" pitchFamily="65" charset="-120"/>
              </a:rPr>
              <a:t>49</a:t>
            </a:r>
            <a:r>
              <a:rPr lang="zh-TW" altLang="en-US" sz="2000" smtClean="0">
                <a:latin typeface="標楷體" pitchFamily="65" charset="-120"/>
                <a:ea typeface="標楷體" pitchFamily="65" charset="-120"/>
              </a:rPr>
              <a:t>條：「未達</a:t>
            </a:r>
          </a:p>
          <a:p>
            <a:pPr eaLnBrk="1" hangingPunct="1">
              <a:spcBef>
                <a:spcPct val="0"/>
              </a:spcBef>
              <a:buFont typeface="Wingdings" pitchFamily="2" charset="2"/>
              <a:buNone/>
            </a:pPr>
            <a:r>
              <a:rPr lang="zh-TW" altLang="en-US" sz="2000" smtClean="0">
                <a:latin typeface="標楷體" pitchFamily="65" charset="-120"/>
                <a:ea typeface="標楷體" pitchFamily="65" charset="-120"/>
              </a:rPr>
              <a:t>      公告金額之採購，其金額逾公告金額十分之一者，</a:t>
            </a:r>
            <a:r>
              <a:rPr lang="en-US" altLang="zh-TW" sz="2000" smtClean="0">
                <a:latin typeface="標楷體" pitchFamily="65" charset="-120"/>
                <a:ea typeface="標楷體" pitchFamily="65" charset="-120"/>
              </a:rPr>
              <a:t>…</a:t>
            </a:r>
            <a:r>
              <a:rPr lang="zh-TW" altLang="en-US" sz="2000" smtClean="0">
                <a:latin typeface="標楷體" pitchFamily="65" charset="-120"/>
                <a:ea typeface="標楷體" pitchFamily="65" charset="-120"/>
              </a:rPr>
              <a:t>，仍應</a:t>
            </a:r>
          </a:p>
          <a:p>
            <a:pPr eaLnBrk="1" hangingPunct="1">
              <a:spcBef>
                <a:spcPct val="0"/>
              </a:spcBef>
              <a:buFont typeface="Wingdings" pitchFamily="2" charset="2"/>
              <a:buNone/>
            </a:pPr>
            <a:r>
              <a:rPr lang="zh-TW" altLang="en-US" sz="2000" smtClean="0">
                <a:latin typeface="標楷體" pitchFamily="65" charset="-120"/>
                <a:ea typeface="標楷體" pitchFamily="65" charset="-120"/>
              </a:rPr>
              <a:t>      公開取得三家以上廠商之書面報價或企劃書。」規定，各單</a:t>
            </a:r>
          </a:p>
          <a:p>
            <a:pPr eaLnBrk="1" hangingPunct="1">
              <a:spcBef>
                <a:spcPct val="0"/>
              </a:spcBef>
              <a:buFont typeface="Wingdings" pitchFamily="2" charset="2"/>
              <a:buNone/>
            </a:pPr>
            <a:r>
              <a:rPr lang="zh-TW" altLang="en-US" sz="2000" smtClean="0">
                <a:latin typeface="標楷體" pitchFamily="65" charset="-120"/>
                <a:ea typeface="標楷體" pitchFamily="65" charset="-120"/>
              </a:rPr>
              <a:t>      位除有採購法施行細則第</a:t>
            </a:r>
            <a:r>
              <a:rPr lang="en-US" altLang="zh-TW" sz="2000" smtClean="0">
                <a:latin typeface="標楷體" pitchFamily="65" charset="-120"/>
                <a:ea typeface="標楷體" pitchFamily="65" charset="-120"/>
              </a:rPr>
              <a:t>13</a:t>
            </a:r>
            <a:r>
              <a:rPr lang="zh-TW" altLang="en-US" sz="2000" smtClean="0">
                <a:latin typeface="標楷體" pitchFamily="65" charset="-120"/>
                <a:ea typeface="標楷體" pitchFamily="65" charset="-120"/>
              </a:rPr>
              <a:t>條：「本法第十四條所定意圖規</a:t>
            </a:r>
          </a:p>
          <a:p>
            <a:pPr eaLnBrk="1" hangingPunct="1">
              <a:spcBef>
                <a:spcPct val="0"/>
              </a:spcBef>
              <a:buFont typeface="Wingdings" pitchFamily="2" charset="2"/>
              <a:buNone/>
            </a:pPr>
            <a:r>
              <a:rPr lang="zh-TW" altLang="en-US" sz="2000" smtClean="0">
                <a:latin typeface="標楷體" pitchFamily="65" charset="-120"/>
                <a:ea typeface="標楷體" pitchFamily="65" charset="-120"/>
              </a:rPr>
              <a:t>      避本法適用之分批，不包括依不同標的、不同施工或供應地</a:t>
            </a:r>
          </a:p>
          <a:p>
            <a:pPr eaLnBrk="1" hangingPunct="1">
              <a:spcBef>
                <a:spcPct val="0"/>
              </a:spcBef>
              <a:buFont typeface="Wingdings" pitchFamily="2" charset="2"/>
              <a:buNone/>
            </a:pPr>
            <a:r>
              <a:rPr lang="zh-TW" altLang="en-US" sz="2000" smtClean="0">
                <a:latin typeface="標楷體" pitchFamily="65" charset="-120"/>
                <a:ea typeface="標楷體" pitchFamily="65" charset="-120"/>
              </a:rPr>
              <a:t>      區、不同需求條件或不同行業廠商之專業項目所分別辦理」</a:t>
            </a:r>
          </a:p>
          <a:p>
            <a:pPr eaLnBrk="1" hangingPunct="1">
              <a:spcBef>
                <a:spcPct val="0"/>
              </a:spcBef>
              <a:buFont typeface="Wingdings" pitchFamily="2" charset="2"/>
              <a:buNone/>
            </a:pPr>
            <a:r>
              <a:rPr lang="zh-TW" altLang="en-US" sz="2000" smtClean="0">
                <a:latin typeface="標楷體" pitchFamily="65" charset="-120"/>
                <a:ea typeface="標楷體" pitchFamily="65" charset="-120"/>
              </a:rPr>
              <a:t>      外，不得分批採購。 </a:t>
            </a:r>
          </a:p>
          <a:p>
            <a:pPr eaLnBrk="1" hangingPunct="1">
              <a:spcBef>
                <a:spcPct val="0"/>
              </a:spcBef>
              <a:buFont typeface="Wingdings" pitchFamily="2" charset="2"/>
              <a:buNone/>
            </a:pPr>
            <a:r>
              <a:rPr lang="zh-TW" altLang="en-US" sz="2000" smtClean="0">
                <a:latin typeface="標楷體" pitchFamily="65" charset="-120"/>
                <a:ea typeface="標楷體" pitchFamily="65" charset="-120"/>
              </a:rPr>
              <a:t>   </a:t>
            </a:r>
          </a:p>
        </p:txBody>
      </p:sp>
      <p:sp>
        <p:nvSpPr>
          <p:cNvPr id="301058" name="Rectangle 2"/>
          <p:cNvSpPr>
            <a:spLocks noChangeArrowheads="1"/>
          </p:cNvSpPr>
          <p:nvPr/>
        </p:nvSpPr>
        <p:spPr bwMode="auto">
          <a:xfrm>
            <a:off x="1331936" y="1006481"/>
            <a:ext cx="5583237" cy="420688"/>
          </a:xfrm>
          <a:prstGeom prst="rect">
            <a:avLst/>
          </a:prstGeom>
          <a:noFill/>
          <a:ln w="9525">
            <a:noFill/>
            <a:miter lim="800000"/>
            <a:headEnd/>
            <a:tailEnd/>
          </a:ln>
          <a:effectLst/>
        </p:spPr>
        <p:txBody>
          <a:bodyPr anchor="b"/>
          <a:lstStyle/>
          <a:p>
            <a:pPr>
              <a:defRPr/>
            </a:pPr>
            <a:r>
              <a:rPr lang="zh-TW" altLang="en-US" sz="2800" b="1">
                <a:solidFill>
                  <a:srgbClr val="000C0C"/>
                </a:solidFill>
                <a:effectLst>
                  <a:outerShdw blurRad="38100" dist="38100" dir="2700000" algn="tl">
                    <a:srgbClr val="C0C0C0"/>
                  </a:outerShdw>
                </a:effectLst>
                <a:latin typeface="Arial" charset="0"/>
              </a:rPr>
              <a:t>經費動支核銷注意事項</a:t>
            </a:r>
            <a:r>
              <a:rPr lang="en-US" altLang="zh-TW" sz="2800" b="1">
                <a:solidFill>
                  <a:srgbClr val="000C0C"/>
                </a:solidFill>
                <a:effectLst>
                  <a:outerShdw blurRad="38100" dist="38100" dir="2700000" algn="tl">
                    <a:srgbClr val="C0C0C0"/>
                  </a:outerShdw>
                </a:effectLst>
                <a:latin typeface="Arial" charset="0"/>
              </a:rPr>
              <a:t>(</a:t>
            </a:r>
            <a:r>
              <a:rPr lang="zh-TW" altLang="en-US" sz="2800" b="1">
                <a:solidFill>
                  <a:srgbClr val="000C0C"/>
                </a:solidFill>
                <a:effectLst>
                  <a:outerShdw blurRad="38100" dist="38100" dir="2700000" algn="tl">
                    <a:srgbClr val="C0C0C0"/>
                  </a:outerShdw>
                </a:effectLst>
                <a:latin typeface="Arial" charset="0"/>
              </a:rPr>
              <a:t>續</a:t>
            </a:r>
            <a:r>
              <a:rPr lang="en-US" altLang="zh-TW" sz="2800" b="1">
                <a:solidFill>
                  <a:srgbClr val="000C0C"/>
                </a:solidFill>
                <a:effectLst>
                  <a:outerShdw blurRad="38100" dist="38100" dir="2700000" algn="tl">
                    <a:srgbClr val="C0C0C0"/>
                  </a:outerShdw>
                </a:effectLst>
                <a:latin typeface="Arial"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바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9" name="그룹 23"/>
          <p:cNvGrpSpPr>
            <a:grpSpLocks/>
          </p:cNvGrpSpPr>
          <p:nvPr/>
        </p:nvGrpSpPr>
        <p:grpSpPr bwMode="auto">
          <a:xfrm>
            <a:off x="2627798" y="1583201"/>
            <a:ext cx="5886107" cy="3947303"/>
            <a:chOff x="2708275" y="1530350"/>
            <a:chExt cx="6172200" cy="5029200"/>
          </a:xfrm>
        </p:grpSpPr>
        <p:pic>
          <p:nvPicPr>
            <p:cNvPr id="9235" name="Picture 3" descr="33"/>
            <p:cNvPicPr>
              <a:picLocks noChangeAspect="1" noChangeArrowheads="1"/>
            </p:cNvPicPr>
            <p:nvPr/>
          </p:nvPicPr>
          <p:blipFill>
            <a:blip r:embed="rId3">
              <a:extLst>
                <a:ext uri="{28A0092B-C50C-407E-A947-70E740481C1C}">
                  <a14:useLocalDpi xmlns:a14="http://schemas.microsoft.com/office/drawing/2010/main" val="0"/>
                </a:ext>
              </a:extLst>
            </a:blip>
            <a:srcRect t="7777"/>
            <a:stretch>
              <a:fillRect/>
            </a:stretch>
          </p:blipFill>
          <p:spPr bwMode="auto">
            <a:xfrm>
              <a:off x="2760663" y="1684338"/>
              <a:ext cx="6067425"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19" descr="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275" y="1530350"/>
              <a:ext cx="6172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20" name="Picture 4" descr="새빠"/>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10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1" name="Group 21"/>
          <p:cNvGrpSpPr>
            <a:grpSpLocks/>
          </p:cNvGrpSpPr>
          <p:nvPr/>
        </p:nvGrpSpPr>
        <p:grpSpPr bwMode="auto">
          <a:xfrm>
            <a:off x="2802091" y="1816578"/>
            <a:ext cx="5798450" cy="2928070"/>
            <a:chOff x="2114" y="1196"/>
            <a:chExt cx="3279" cy="1858"/>
          </a:xfrm>
        </p:grpSpPr>
        <p:sp>
          <p:nvSpPr>
            <p:cNvPr id="9225" name="Rectangle 5"/>
            <p:cNvSpPr>
              <a:spLocks noChangeArrowheads="1"/>
            </p:cNvSpPr>
            <p:nvPr/>
          </p:nvSpPr>
          <p:spPr bwMode="auto">
            <a:xfrm>
              <a:off x="2143" y="1518"/>
              <a:ext cx="2665"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b="1">
                  <a:solidFill>
                    <a:schemeClr val="tx1"/>
                  </a:solidFill>
                  <a:latin typeface="Arial" panose="020B0604020202020204" pitchFamily="34" charset="0"/>
                  <a:ea typeface="산돌고딕B" pitchFamily="18" charset="-127"/>
                </a:defRPr>
              </a:lvl1pPr>
              <a:lvl2pPr marL="742950" indent="-285750" eaLnBrk="0" hangingPunct="0">
                <a:defRPr kumimoji="1" b="1">
                  <a:solidFill>
                    <a:schemeClr val="tx1"/>
                  </a:solidFill>
                  <a:latin typeface="Arial" panose="020B0604020202020204" pitchFamily="34" charset="0"/>
                  <a:ea typeface="산돌고딕B" pitchFamily="18" charset="-127"/>
                </a:defRPr>
              </a:lvl2pPr>
              <a:lvl3pPr marL="1143000" indent="-228600" eaLnBrk="0" hangingPunct="0">
                <a:defRPr kumimoji="1" b="1">
                  <a:solidFill>
                    <a:schemeClr val="tx1"/>
                  </a:solidFill>
                  <a:latin typeface="Arial" panose="020B0604020202020204" pitchFamily="34" charset="0"/>
                  <a:ea typeface="산돌고딕B" pitchFamily="18" charset="-127"/>
                </a:defRPr>
              </a:lvl3pPr>
              <a:lvl4pPr marL="1600200" indent="-228600" eaLnBrk="0" hangingPunct="0">
                <a:defRPr kumimoji="1" b="1">
                  <a:solidFill>
                    <a:schemeClr val="tx1"/>
                  </a:solidFill>
                  <a:latin typeface="Arial" panose="020B0604020202020204" pitchFamily="34" charset="0"/>
                  <a:ea typeface="산돌고딕B" pitchFamily="18" charset="-127"/>
                </a:defRPr>
              </a:lvl4pPr>
              <a:lvl5pPr marL="2057400" indent="-228600" eaLnBrk="0" hangingPunct="0">
                <a:defRPr kumimoji="1" b="1">
                  <a:solidFill>
                    <a:schemeClr val="tx1"/>
                  </a:solidFill>
                  <a:latin typeface="Arial" panose="020B0604020202020204" pitchFamily="34" charset="0"/>
                  <a:ea typeface="산돌고딕B" pitchFamily="18" charset="-127"/>
                </a:defRPr>
              </a:lvl5pPr>
              <a:lvl6pPr marL="25146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6pPr>
              <a:lvl7pPr marL="29718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7pPr>
              <a:lvl8pPr marL="34290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8pPr>
              <a:lvl9pPr marL="38862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9pPr>
            </a:lstStyle>
            <a:p>
              <a:pPr eaLnBrk="1" hangingPunct="1"/>
              <a:r>
                <a:rPr lang="zh-TW" altLang="en-US" b="0" dirty="0" smtClean="0">
                  <a:solidFill>
                    <a:srgbClr val="000000"/>
                  </a:solidFill>
                  <a:latin typeface="標楷體" panose="03000509000000000000" pitchFamily="65" charset="-120"/>
                  <a:ea typeface="標楷體" panose="03000509000000000000" pitchFamily="65" charset="-120"/>
                </a:rPr>
                <a:t>內部</a:t>
              </a:r>
              <a:r>
                <a:rPr lang="zh-TW" altLang="en-US" b="0" dirty="0">
                  <a:solidFill>
                    <a:srgbClr val="000000"/>
                  </a:solidFill>
                  <a:latin typeface="標楷體" panose="03000509000000000000" pitchFamily="65" charset="-120"/>
                  <a:ea typeface="標楷體" panose="03000509000000000000" pitchFamily="65" charset="-120"/>
                </a:rPr>
                <a:t>審核之</a:t>
              </a:r>
              <a:r>
                <a:rPr lang="zh-TW" altLang="en-US" b="0" dirty="0" smtClean="0">
                  <a:solidFill>
                    <a:srgbClr val="000000"/>
                  </a:solidFill>
                  <a:latin typeface="標楷體" panose="03000509000000000000" pitchFamily="65" charset="-120"/>
                  <a:ea typeface="標楷體" panose="03000509000000000000" pitchFamily="65" charset="-120"/>
                </a:rPr>
                <a:t>定義</a:t>
              </a:r>
              <a:endParaRPr lang="ko-KR" altLang="en-US" sz="3200" b="0" dirty="0">
                <a:solidFill>
                  <a:srgbClr val="000000"/>
                </a:solidFill>
                <a:latin typeface="標楷體" panose="03000509000000000000" pitchFamily="65" charset="-120"/>
                <a:ea typeface="HY견고딕" pitchFamily="18" charset="-127"/>
              </a:endParaRPr>
            </a:p>
          </p:txBody>
        </p:sp>
        <p:sp>
          <p:nvSpPr>
            <p:cNvPr id="9227" name="Rectangle 7"/>
            <p:cNvSpPr>
              <a:spLocks noChangeArrowheads="1"/>
            </p:cNvSpPr>
            <p:nvPr/>
          </p:nvSpPr>
          <p:spPr bwMode="auto">
            <a:xfrm>
              <a:off x="2158" y="2197"/>
              <a:ext cx="3028"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Arial" panose="020B0604020202020204" pitchFamily="34" charset="0"/>
                  <a:ea typeface="산돌고딕B" pitchFamily="18" charset="-127"/>
                </a:defRPr>
              </a:lvl1pPr>
              <a:lvl2pPr marL="742950" indent="-285750" eaLnBrk="0" hangingPunct="0">
                <a:defRPr kumimoji="1" b="1">
                  <a:solidFill>
                    <a:schemeClr val="tx1"/>
                  </a:solidFill>
                  <a:latin typeface="Arial" panose="020B0604020202020204" pitchFamily="34" charset="0"/>
                  <a:ea typeface="산돌고딕B" pitchFamily="18" charset="-127"/>
                </a:defRPr>
              </a:lvl2pPr>
              <a:lvl3pPr marL="1143000" indent="-228600" eaLnBrk="0" hangingPunct="0">
                <a:defRPr kumimoji="1" b="1">
                  <a:solidFill>
                    <a:schemeClr val="tx1"/>
                  </a:solidFill>
                  <a:latin typeface="Arial" panose="020B0604020202020204" pitchFamily="34" charset="0"/>
                  <a:ea typeface="산돌고딕B" pitchFamily="18" charset="-127"/>
                </a:defRPr>
              </a:lvl3pPr>
              <a:lvl4pPr marL="1600200" indent="-228600" eaLnBrk="0" hangingPunct="0">
                <a:defRPr kumimoji="1" b="1">
                  <a:solidFill>
                    <a:schemeClr val="tx1"/>
                  </a:solidFill>
                  <a:latin typeface="Arial" panose="020B0604020202020204" pitchFamily="34" charset="0"/>
                  <a:ea typeface="산돌고딕B" pitchFamily="18" charset="-127"/>
                </a:defRPr>
              </a:lvl4pPr>
              <a:lvl5pPr marL="2057400" indent="-228600" eaLnBrk="0" hangingPunct="0">
                <a:defRPr kumimoji="1" b="1">
                  <a:solidFill>
                    <a:schemeClr val="tx1"/>
                  </a:solidFill>
                  <a:latin typeface="Arial" panose="020B0604020202020204" pitchFamily="34" charset="0"/>
                  <a:ea typeface="산돌고딕B" pitchFamily="18" charset="-127"/>
                </a:defRPr>
              </a:lvl5pPr>
              <a:lvl6pPr marL="25146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6pPr>
              <a:lvl7pPr marL="29718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7pPr>
              <a:lvl8pPr marL="34290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8pPr>
              <a:lvl9pPr marL="38862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9pPr>
            </a:lstStyle>
            <a:p>
              <a:pPr eaLnBrk="1" hangingPunct="1"/>
              <a:endParaRPr lang="ko-KR" altLang="en-US" sz="3200" b="0" dirty="0">
                <a:solidFill>
                  <a:srgbClr val="000000"/>
                </a:solidFill>
                <a:latin typeface="標楷體" panose="03000509000000000000" pitchFamily="65" charset="-120"/>
                <a:ea typeface="HY견고딕" pitchFamily="18" charset="-127"/>
              </a:endParaRPr>
            </a:p>
          </p:txBody>
        </p:sp>
        <p:sp>
          <p:nvSpPr>
            <p:cNvPr id="9228" name="Rectangle 8"/>
            <p:cNvSpPr>
              <a:spLocks noChangeArrowheads="1"/>
            </p:cNvSpPr>
            <p:nvPr/>
          </p:nvSpPr>
          <p:spPr bwMode="auto">
            <a:xfrm>
              <a:off x="2172" y="2527"/>
              <a:ext cx="3221"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Arial" panose="020B0604020202020204" pitchFamily="34" charset="0"/>
                  <a:ea typeface="산돌고딕B" pitchFamily="18" charset="-127"/>
                </a:defRPr>
              </a:lvl1pPr>
              <a:lvl2pPr marL="742950" indent="-285750" eaLnBrk="0" hangingPunct="0">
                <a:defRPr kumimoji="1" b="1">
                  <a:solidFill>
                    <a:schemeClr val="tx1"/>
                  </a:solidFill>
                  <a:latin typeface="Arial" panose="020B0604020202020204" pitchFamily="34" charset="0"/>
                  <a:ea typeface="산돌고딕B" pitchFamily="18" charset="-127"/>
                </a:defRPr>
              </a:lvl2pPr>
              <a:lvl3pPr marL="1143000" indent="-228600" eaLnBrk="0" hangingPunct="0">
                <a:defRPr kumimoji="1" b="1">
                  <a:solidFill>
                    <a:schemeClr val="tx1"/>
                  </a:solidFill>
                  <a:latin typeface="Arial" panose="020B0604020202020204" pitchFamily="34" charset="0"/>
                  <a:ea typeface="산돌고딕B" pitchFamily="18" charset="-127"/>
                </a:defRPr>
              </a:lvl3pPr>
              <a:lvl4pPr marL="1600200" indent="-228600" eaLnBrk="0" hangingPunct="0">
                <a:defRPr kumimoji="1" b="1">
                  <a:solidFill>
                    <a:schemeClr val="tx1"/>
                  </a:solidFill>
                  <a:latin typeface="Arial" panose="020B0604020202020204" pitchFamily="34" charset="0"/>
                  <a:ea typeface="산돌고딕B" pitchFamily="18" charset="-127"/>
                </a:defRPr>
              </a:lvl4pPr>
              <a:lvl5pPr marL="2057400" indent="-228600" eaLnBrk="0" hangingPunct="0">
                <a:defRPr kumimoji="1" b="1">
                  <a:solidFill>
                    <a:schemeClr val="tx1"/>
                  </a:solidFill>
                  <a:latin typeface="Arial" panose="020B0604020202020204" pitchFamily="34" charset="0"/>
                  <a:ea typeface="산돌고딕B" pitchFamily="18" charset="-127"/>
                </a:defRPr>
              </a:lvl5pPr>
              <a:lvl6pPr marL="25146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6pPr>
              <a:lvl7pPr marL="29718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7pPr>
              <a:lvl8pPr marL="34290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8pPr>
              <a:lvl9pPr marL="38862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9pPr>
            </a:lstStyle>
            <a:p>
              <a:pPr eaLnBrk="1" hangingPunct="1"/>
              <a:r>
                <a:rPr lang="zh-TW" altLang="en-US" b="0" dirty="0" smtClean="0">
                  <a:solidFill>
                    <a:srgbClr val="000000"/>
                  </a:solidFill>
                  <a:latin typeface="標楷體" panose="03000509000000000000" pitchFamily="65" charset="-120"/>
                  <a:ea typeface="標楷體" panose="03000509000000000000" pitchFamily="65" charset="-120"/>
                </a:rPr>
                <a:t>機關</a:t>
              </a:r>
              <a:r>
                <a:rPr lang="zh-TW" altLang="en-US" b="0" dirty="0">
                  <a:solidFill>
                    <a:srgbClr val="000000"/>
                  </a:solidFill>
                  <a:latin typeface="標楷體" panose="03000509000000000000" pitchFamily="65" charset="-120"/>
                  <a:ea typeface="標楷體" panose="03000509000000000000" pitchFamily="65" charset="-120"/>
                </a:rPr>
                <a:t>執行預算、經管財務、出納</a:t>
              </a:r>
              <a:r>
                <a:rPr lang="zh-TW" altLang="en-US" b="0" dirty="0" smtClean="0">
                  <a:solidFill>
                    <a:srgbClr val="000000"/>
                  </a:solidFill>
                  <a:latin typeface="標楷體" panose="03000509000000000000" pitchFamily="65" charset="-120"/>
                  <a:ea typeface="標楷體" panose="03000509000000000000" pitchFamily="65" charset="-120"/>
                </a:rPr>
                <a:t>人員財務責任</a:t>
              </a:r>
              <a:endParaRPr lang="zh-TW" altLang="en-US" b="0" dirty="0">
                <a:solidFill>
                  <a:srgbClr val="000000"/>
                </a:solidFill>
                <a:latin typeface="標楷體" panose="03000509000000000000" pitchFamily="65" charset="-120"/>
                <a:ea typeface="標楷體" panose="03000509000000000000" pitchFamily="65" charset="-120"/>
              </a:endParaRPr>
            </a:p>
          </p:txBody>
        </p:sp>
        <p:sp>
          <p:nvSpPr>
            <p:cNvPr id="9229" name="Rectangle 10"/>
            <p:cNvSpPr>
              <a:spLocks noChangeArrowheads="1"/>
            </p:cNvSpPr>
            <p:nvPr/>
          </p:nvSpPr>
          <p:spPr bwMode="auto">
            <a:xfrm>
              <a:off x="2158" y="1196"/>
              <a:ext cx="801"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b="1">
                  <a:solidFill>
                    <a:schemeClr val="tx1"/>
                  </a:solidFill>
                  <a:latin typeface="Arial" panose="020B0604020202020204" pitchFamily="34" charset="0"/>
                  <a:ea typeface="산돌고딕B" pitchFamily="18" charset="-127"/>
                </a:defRPr>
              </a:lvl1pPr>
              <a:lvl2pPr marL="742950" indent="-285750" eaLnBrk="0" hangingPunct="0">
                <a:defRPr kumimoji="1" b="1">
                  <a:solidFill>
                    <a:schemeClr val="tx1"/>
                  </a:solidFill>
                  <a:latin typeface="Arial" panose="020B0604020202020204" pitchFamily="34" charset="0"/>
                  <a:ea typeface="산돌고딕B" pitchFamily="18" charset="-127"/>
                </a:defRPr>
              </a:lvl2pPr>
              <a:lvl3pPr marL="1143000" indent="-228600" eaLnBrk="0" hangingPunct="0">
                <a:defRPr kumimoji="1" b="1">
                  <a:solidFill>
                    <a:schemeClr val="tx1"/>
                  </a:solidFill>
                  <a:latin typeface="Arial" panose="020B0604020202020204" pitchFamily="34" charset="0"/>
                  <a:ea typeface="산돌고딕B" pitchFamily="18" charset="-127"/>
                </a:defRPr>
              </a:lvl3pPr>
              <a:lvl4pPr marL="1600200" indent="-228600" eaLnBrk="0" hangingPunct="0">
                <a:defRPr kumimoji="1" b="1">
                  <a:solidFill>
                    <a:schemeClr val="tx1"/>
                  </a:solidFill>
                  <a:latin typeface="Arial" panose="020B0604020202020204" pitchFamily="34" charset="0"/>
                  <a:ea typeface="산돌고딕B" pitchFamily="18" charset="-127"/>
                </a:defRPr>
              </a:lvl4pPr>
              <a:lvl5pPr marL="2057400" indent="-228600" eaLnBrk="0" hangingPunct="0">
                <a:defRPr kumimoji="1" b="1">
                  <a:solidFill>
                    <a:schemeClr val="tx1"/>
                  </a:solidFill>
                  <a:latin typeface="Arial" panose="020B0604020202020204" pitchFamily="34" charset="0"/>
                  <a:ea typeface="산돌고딕B" pitchFamily="18" charset="-127"/>
                </a:defRPr>
              </a:lvl5pPr>
              <a:lvl6pPr marL="25146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6pPr>
              <a:lvl7pPr marL="29718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7pPr>
              <a:lvl8pPr marL="34290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8pPr>
              <a:lvl9pPr marL="38862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9pPr>
            </a:lstStyle>
            <a:p>
              <a:pPr eaLnBrk="1" hangingPunct="1"/>
              <a:r>
                <a:rPr lang="zh-TW" altLang="en-US" b="0" dirty="0" smtClean="0">
                  <a:solidFill>
                    <a:srgbClr val="000000"/>
                  </a:solidFill>
                  <a:latin typeface="標楷體" panose="03000509000000000000" pitchFamily="65" charset="-120"/>
                  <a:ea typeface="標楷體" panose="03000509000000000000" pitchFamily="65" charset="-120"/>
                </a:rPr>
                <a:t>業務職掌</a:t>
              </a:r>
              <a:endParaRPr lang="ko-KR" altLang="en-US" b="0" dirty="0">
                <a:solidFill>
                  <a:srgbClr val="000000"/>
                </a:solidFill>
                <a:latin typeface="標楷體" panose="03000509000000000000" pitchFamily="65" charset="-120"/>
                <a:ea typeface="HY견고딕" pitchFamily="18" charset="-127"/>
              </a:endParaRPr>
            </a:p>
          </p:txBody>
        </p:sp>
        <p:pic>
          <p:nvPicPr>
            <p:cNvPr id="9230" name="Picture 11" descr="빨강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5" y="1303"/>
              <a:ext cx="5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2" descr="빨강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5" y="1633"/>
              <a:ext cx="5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3" descr="빨강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5" y="1963"/>
              <a:ext cx="5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4" descr="빨강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4" y="2289"/>
              <a:ext cx="5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15" descr="빨강볼"/>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4" y="2627"/>
              <a:ext cx="5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22" name="Picture 17" descr="칠판"/>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13" y="3715003"/>
            <a:ext cx="2867025" cy="268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22"/>
          <p:cNvSpPr txBox="1">
            <a:spLocks noChangeArrowheads="1"/>
          </p:cNvSpPr>
          <p:nvPr/>
        </p:nvSpPr>
        <p:spPr bwMode="auto">
          <a:xfrm rot="-739343">
            <a:off x="968325" y="4389890"/>
            <a:ext cx="12907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panose="020B0604020202020204" pitchFamily="34" charset="0"/>
                <a:ea typeface="산돌고딕B" pitchFamily="18" charset="-127"/>
              </a:defRPr>
            </a:lvl1pPr>
            <a:lvl2pPr marL="742950" indent="-285750" eaLnBrk="0" hangingPunct="0">
              <a:defRPr kumimoji="1" b="1">
                <a:solidFill>
                  <a:schemeClr val="tx1"/>
                </a:solidFill>
                <a:latin typeface="Arial" panose="020B0604020202020204" pitchFamily="34" charset="0"/>
                <a:ea typeface="산돌고딕B" pitchFamily="18" charset="-127"/>
              </a:defRPr>
            </a:lvl2pPr>
            <a:lvl3pPr marL="1143000" indent="-228600" eaLnBrk="0" hangingPunct="0">
              <a:defRPr kumimoji="1" b="1">
                <a:solidFill>
                  <a:schemeClr val="tx1"/>
                </a:solidFill>
                <a:latin typeface="Arial" panose="020B0604020202020204" pitchFamily="34" charset="0"/>
                <a:ea typeface="산돌고딕B" pitchFamily="18" charset="-127"/>
              </a:defRPr>
            </a:lvl3pPr>
            <a:lvl4pPr marL="1600200" indent="-228600" eaLnBrk="0" hangingPunct="0">
              <a:defRPr kumimoji="1" b="1">
                <a:solidFill>
                  <a:schemeClr val="tx1"/>
                </a:solidFill>
                <a:latin typeface="Arial" panose="020B0604020202020204" pitchFamily="34" charset="0"/>
                <a:ea typeface="산돌고딕B" pitchFamily="18" charset="-127"/>
              </a:defRPr>
            </a:lvl4pPr>
            <a:lvl5pPr marL="2057400" indent="-228600" eaLnBrk="0" hangingPunct="0">
              <a:defRPr kumimoji="1" b="1">
                <a:solidFill>
                  <a:schemeClr val="tx1"/>
                </a:solidFill>
                <a:latin typeface="Arial" panose="020B0604020202020204" pitchFamily="34" charset="0"/>
                <a:ea typeface="산돌고딕B" pitchFamily="18" charset="-127"/>
              </a:defRPr>
            </a:lvl5pPr>
            <a:lvl6pPr marL="25146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6pPr>
            <a:lvl7pPr marL="29718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7pPr>
            <a:lvl8pPr marL="34290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8pPr>
            <a:lvl9pPr marL="3886200" indent="-228600" algn="r" eaLnBrk="0" fontAlgn="base" latinLnBrk="1" hangingPunct="0">
              <a:spcBef>
                <a:spcPct val="0"/>
              </a:spcBef>
              <a:spcAft>
                <a:spcPct val="0"/>
              </a:spcAft>
              <a:defRPr kumimoji="1" b="1">
                <a:solidFill>
                  <a:schemeClr val="tx1"/>
                </a:solidFill>
                <a:latin typeface="Arial" panose="020B0604020202020204" pitchFamily="34" charset="0"/>
                <a:ea typeface="산돌고딕B" pitchFamily="18" charset="-127"/>
              </a:defRPr>
            </a:lvl9pPr>
          </a:lstStyle>
          <a:p>
            <a:pPr eaLnBrk="1" hangingPunct="1"/>
            <a:r>
              <a:rPr lang="zh-TW" altLang="en-US" sz="4400" dirty="0" smtClean="0">
                <a:solidFill>
                  <a:prstClr val="white"/>
                </a:solidFill>
                <a:latin typeface="微軟正黑體" panose="020B0604030504040204" pitchFamily="34" charset="-120"/>
                <a:ea typeface="HY견고딕" pitchFamily="18" charset="-127"/>
              </a:rPr>
              <a:t>大綱</a:t>
            </a:r>
            <a:endParaRPr lang="ko-KR" altLang="en-US" sz="4400" dirty="0">
              <a:solidFill>
                <a:prstClr val="white"/>
              </a:solidFill>
              <a:latin typeface="微軟正黑體" panose="020B0604030504040204" pitchFamily="34" charset="-120"/>
              <a:ea typeface="HY견고딕" pitchFamily="18" charset="-127"/>
            </a:endParaRPr>
          </a:p>
        </p:txBody>
      </p:sp>
      <p:sp>
        <p:nvSpPr>
          <p:cNvPr id="2" name="標題 1"/>
          <p:cNvSpPr>
            <a:spLocks noGrp="1"/>
          </p:cNvSpPr>
          <p:nvPr>
            <p:ph type="title"/>
          </p:nvPr>
        </p:nvSpPr>
        <p:spPr/>
        <p:txBody>
          <a:bodyPr/>
          <a:lstStyle/>
          <a:p>
            <a:endParaRPr lang="zh-TW" altLang="en-US"/>
          </a:p>
        </p:txBody>
      </p:sp>
      <p:sp>
        <p:nvSpPr>
          <p:cNvPr id="3" name="矩形 2"/>
          <p:cNvSpPr/>
          <p:nvPr/>
        </p:nvSpPr>
        <p:spPr>
          <a:xfrm>
            <a:off x="2856025" y="2844123"/>
            <a:ext cx="3262432" cy="461665"/>
          </a:xfrm>
          <a:prstGeom prst="rect">
            <a:avLst/>
          </a:prstGeom>
        </p:spPr>
        <p:txBody>
          <a:bodyPr wrap="none">
            <a:spAutoFit/>
          </a:bodyPr>
          <a:lstStyle/>
          <a:p>
            <a:r>
              <a:rPr lang="zh-TW" altLang="en-US" dirty="0" smtClean="0"/>
              <a:t>政府支出憑證處理要點</a:t>
            </a:r>
            <a:endParaRPr lang="zh-TW" altLang="en-US" dirty="0"/>
          </a:p>
        </p:txBody>
      </p:sp>
      <p:sp>
        <p:nvSpPr>
          <p:cNvPr id="4" name="矩形 3"/>
          <p:cNvSpPr/>
          <p:nvPr/>
        </p:nvSpPr>
        <p:spPr>
          <a:xfrm>
            <a:off x="2902063" y="3426429"/>
            <a:ext cx="3570208" cy="461665"/>
          </a:xfrm>
          <a:prstGeom prst="rect">
            <a:avLst/>
          </a:prstGeom>
        </p:spPr>
        <p:txBody>
          <a:bodyPr wrap="none">
            <a:spAutoFit/>
          </a:bodyPr>
          <a:lstStyle/>
          <a:p>
            <a:r>
              <a:rPr lang="zh-TW" altLang="en-US" dirty="0" smtClean="0"/>
              <a:t>經費動支及核銷</a:t>
            </a:r>
            <a:r>
              <a:rPr lang="zh-TW" altLang="en-US" dirty="0" smtClean="0"/>
              <a:t>注意事項</a:t>
            </a:r>
            <a:endParaRPr lang="zh-TW" altLang="en-US" dirty="0"/>
          </a:p>
        </p:txBody>
      </p:sp>
      <p:sp>
        <p:nvSpPr>
          <p:cNvPr id="5" name="矩形 4"/>
          <p:cNvSpPr/>
          <p:nvPr/>
        </p:nvSpPr>
        <p:spPr>
          <a:xfrm>
            <a:off x="2891499" y="4774586"/>
            <a:ext cx="2954655" cy="461665"/>
          </a:xfrm>
          <a:prstGeom prst="rect">
            <a:avLst/>
          </a:prstGeom>
        </p:spPr>
        <p:txBody>
          <a:bodyPr wrap="none">
            <a:spAutoFit/>
          </a:bodyPr>
          <a:lstStyle/>
          <a:p>
            <a:r>
              <a:rPr lang="zh-TW" altLang="en-US" dirty="0" smtClean="0"/>
              <a:t>不實報支之法律責任</a:t>
            </a:r>
            <a:endParaRPr lang="zh-TW" altLang="en-US" dirty="0"/>
          </a:p>
        </p:txBody>
      </p:sp>
      <p:pic>
        <p:nvPicPr>
          <p:cNvPr id="2119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2098" y="5025242"/>
            <a:ext cx="103187"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61718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FEB3087D-DF43-43F8-85A0-9C69EEC5B953}" type="slidenum">
              <a:rPr lang="en-US" altLang="zh-TW"/>
              <a:pPr>
                <a:defRPr/>
              </a:pPr>
              <a:t>20</a:t>
            </a:fld>
            <a:endParaRPr lang="en-US" altLang="zh-TW"/>
          </a:p>
        </p:txBody>
      </p:sp>
      <p:sp>
        <p:nvSpPr>
          <p:cNvPr id="89091" name="Rectangle 3"/>
          <p:cNvSpPr>
            <a:spLocks noGrp="1" noChangeArrowheads="1"/>
          </p:cNvSpPr>
          <p:nvPr>
            <p:ph type="body" idx="1"/>
          </p:nvPr>
        </p:nvSpPr>
        <p:spPr>
          <a:xfrm>
            <a:off x="1042988" y="1487488"/>
            <a:ext cx="7561262" cy="4678362"/>
          </a:xfrm>
        </p:spPr>
        <p:txBody>
          <a:bodyPr/>
          <a:lstStyle/>
          <a:p>
            <a:pPr eaLnBrk="1" hangingPunct="1">
              <a:spcBef>
                <a:spcPct val="0"/>
              </a:spcBef>
              <a:buFont typeface="Wingdings" pitchFamily="2" charset="2"/>
              <a:buNone/>
            </a:pPr>
            <a:r>
              <a:rPr lang="en-US" altLang="zh-TW" sz="2400" b="1" dirty="0" smtClean="0">
                <a:solidFill>
                  <a:srgbClr val="FF0000"/>
                </a:solidFill>
                <a:latin typeface="標楷體" pitchFamily="65" charset="-120"/>
                <a:ea typeface="標楷體" pitchFamily="65" charset="-120"/>
              </a:rPr>
              <a:t>(</a:t>
            </a:r>
            <a:r>
              <a:rPr lang="zh-TW" altLang="en-US" sz="2400" b="1" dirty="0" smtClean="0">
                <a:solidFill>
                  <a:srgbClr val="FF0000"/>
                </a:solidFill>
                <a:latin typeface="標楷體" pitchFamily="65" charset="-120"/>
                <a:ea typeface="標楷體" pitchFamily="65" charset="-120"/>
              </a:rPr>
              <a:t>四</a:t>
            </a:r>
            <a:r>
              <a:rPr lang="en-US" altLang="zh-TW" sz="2400" b="1" dirty="0" smtClean="0">
                <a:solidFill>
                  <a:srgbClr val="FF0000"/>
                </a:solidFill>
                <a:latin typeface="標楷體" pitchFamily="65" charset="-120"/>
                <a:ea typeface="標楷體" pitchFamily="65" charset="-120"/>
              </a:rPr>
              <a:t>)</a:t>
            </a:r>
            <a:r>
              <a:rPr lang="zh-TW" altLang="en-US" sz="2400" b="1" dirty="0" smtClean="0">
                <a:solidFill>
                  <a:srgbClr val="FF0000"/>
                </a:solidFill>
                <a:latin typeface="標楷體" pitchFamily="65" charset="-120"/>
                <a:ea typeface="標楷體" pitchFamily="65" charset="-120"/>
              </a:rPr>
              <a:t>違反政府採購法第十四條意圖分批採購的法律責任</a:t>
            </a:r>
          </a:p>
          <a:p>
            <a:pPr eaLnBrk="1" hangingPunct="1">
              <a:spcBef>
                <a:spcPct val="0"/>
              </a:spcBef>
              <a:buFont typeface="Wingdings" pitchFamily="2" charset="2"/>
              <a:buNone/>
            </a:pP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1.</a:t>
            </a:r>
            <a:r>
              <a:rPr lang="zh-TW" altLang="en-US" sz="2400" b="1" dirty="0" smtClean="0">
                <a:latin typeface="標楷體" pitchFamily="65" charset="-120"/>
                <a:ea typeface="標楷體" pitchFamily="65" charset="-120"/>
              </a:rPr>
              <a:t>依刑法第 </a:t>
            </a:r>
            <a:r>
              <a:rPr lang="en-US" altLang="zh-TW" sz="2400" b="1" dirty="0" smtClean="0">
                <a:latin typeface="標楷體" pitchFamily="65" charset="-120"/>
                <a:ea typeface="標楷體" pitchFamily="65" charset="-120"/>
              </a:rPr>
              <a:t>131 </a:t>
            </a:r>
            <a:r>
              <a:rPr lang="zh-TW" altLang="en-US" sz="2400" b="1" dirty="0" smtClean="0">
                <a:latin typeface="標楷體" pitchFamily="65" charset="-120"/>
                <a:ea typeface="標楷體" pitchFamily="65" charset="-120"/>
              </a:rPr>
              <a:t>條規定</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承辦人員對於主管或監督</a:t>
            </a:r>
          </a:p>
          <a:p>
            <a:pPr eaLnBrk="1" hangingPunct="1">
              <a:spcBef>
                <a:spcPct val="0"/>
              </a:spcBef>
              <a:buFont typeface="Wingdings" pitchFamily="2" charset="2"/>
              <a:buNone/>
            </a:pPr>
            <a:r>
              <a:rPr lang="zh-TW" altLang="en-US" sz="2400" b="1" dirty="0" smtClean="0">
                <a:latin typeface="標楷體" pitchFamily="65" charset="-120"/>
                <a:ea typeface="標楷體" pitchFamily="65" charset="-120"/>
              </a:rPr>
              <a:t>      之事務，明違背法令，直接或間接圖自己或其他</a:t>
            </a:r>
          </a:p>
          <a:p>
            <a:pPr eaLnBrk="1" hangingPunct="1">
              <a:spcBef>
                <a:spcPct val="0"/>
              </a:spcBef>
              <a:buFont typeface="Wingdings" pitchFamily="2" charset="2"/>
              <a:buNone/>
            </a:pPr>
            <a:r>
              <a:rPr lang="zh-TW" altLang="en-US" sz="2400" b="1" dirty="0" smtClean="0">
                <a:latin typeface="標楷體" pitchFamily="65" charset="-120"/>
                <a:ea typeface="標楷體" pitchFamily="65" charset="-120"/>
              </a:rPr>
              <a:t>      私人不法利益，因而獲得利益者，處一年以上七</a:t>
            </a:r>
          </a:p>
          <a:p>
            <a:pPr eaLnBrk="1" hangingPunct="1">
              <a:spcBef>
                <a:spcPct val="0"/>
              </a:spcBef>
              <a:buFont typeface="Wingdings" pitchFamily="2" charset="2"/>
              <a:buNone/>
            </a:pPr>
            <a:r>
              <a:rPr lang="zh-TW" altLang="en-US" sz="2400" b="1" dirty="0" smtClean="0">
                <a:latin typeface="標楷體" pitchFamily="65" charset="-120"/>
                <a:ea typeface="標楷體" pitchFamily="65" charset="-120"/>
              </a:rPr>
              <a:t>      年以下有期徒刑，得併科七萬元以下罰金。</a:t>
            </a:r>
          </a:p>
          <a:p>
            <a:pPr eaLnBrk="1" hangingPunct="1">
              <a:spcBef>
                <a:spcPct val="0"/>
              </a:spcBef>
              <a:buFont typeface="Wingdings" pitchFamily="2" charset="2"/>
              <a:buNone/>
            </a:pPr>
            <a:r>
              <a:rPr lang="zh-TW" altLang="en-US" sz="2400" b="1" dirty="0" smtClean="0">
                <a:latin typeface="標楷體" pitchFamily="65" charset="-120"/>
                <a:ea typeface="標楷體" pitchFamily="65" charset="-120"/>
              </a:rPr>
              <a:t>    </a:t>
            </a:r>
            <a:r>
              <a:rPr lang="en-US" altLang="zh-TW" sz="2400" b="1" dirty="0" smtClean="0">
                <a:latin typeface="標楷體" pitchFamily="65" charset="-120"/>
                <a:ea typeface="標楷體" pitchFamily="65" charset="-120"/>
              </a:rPr>
              <a:t>2.</a:t>
            </a:r>
            <a:r>
              <a:rPr lang="zh-TW" altLang="en-US" sz="2400" b="1" dirty="0" smtClean="0">
                <a:latin typeface="標楷體" pitchFamily="65" charset="-120"/>
                <a:ea typeface="標楷體" pitchFamily="65" charset="-120"/>
              </a:rPr>
              <a:t>縱使不構成圖利罪</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因違反採購法事證明確</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應有</a:t>
            </a:r>
          </a:p>
          <a:p>
            <a:pPr eaLnBrk="1" hangingPunct="1">
              <a:spcBef>
                <a:spcPct val="0"/>
              </a:spcBef>
              <a:buFont typeface="Wingdings" pitchFamily="2" charset="2"/>
              <a:buNone/>
            </a:pPr>
            <a:r>
              <a:rPr lang="zh-TW" altLang="en-US"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違採購</a:t>
            </a:r>
            <a:r>
              <a:rPr lang="zh-TW" altLang="en-US" sz="2400" b="1" dirty="0" smtClean="0">
                <a:latin typeface="標楷體" pitchFamily="65" charset="-120"/>
                <a:ea typeface="標楷體" pitchFamily="65" charset="-120"/>
              </a:rPr>
              <a:t>人員倫理準則第三、七條規定</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並依同法  </a:t>
            </a:r>
            <a:endParaRPr lang="en-US" altLang="zh-TW" sz="2400" b="1" dirty="0" smtClean="0">
              <a:latin typeface="標楷體" pitchFamily="65" charset="-120"/>
              <a:ea typeface="標楷體" pitchFamily="65" charset="-120"/>
            </a:endParaRPr>
          </a:p>
          <a:p>
            <a:pPr eaLnBrk="1" hangingPunct="1">
              <a:spcBef>
                <a:spcPct val="0"/>
              </a:spcBef>
              <a:buFont typeface="Wingdings" pitchFamily="2" charset="2"/>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第十二條規定</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依情節進行必要處置</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如加強採購</a:t>
            </a:r>
            <a:endParaRPr lang="en-US" altLang="zh-TW" sz="2400" b="1" dirty="0" smtClean="0">
              <a:latin typeface="標楷體" pitchFamily="65" charset="-120"/>
              <a:ea typeface="標楷體" pitchFamily="65" charset="-120"/>
            </a:endParaRPr>
          </a:p>
          <a:p>
            <a:pPr eaLnBrk="1" hangingPunct="1">
              <a:spcBef>
                <a:spcPct val="0"/>
              </a:spcBef>
              <a:buFont typeface="Wingdings" pitchFamily="2" charset="2"/>
              <a:buNone/>
            </a:pPr>
            <a:r>
              <a:rPr lang="zh-TW" altLang="en-US" sz="2400" b="1" dirty="0">
                <a:latin typeface="標楷體" pitchFamily="65" charset="-120"/>
                <a:ea typeface="標楷體" pitchFamily="65" charset="-120"/>
              </a:rPr>
              <a:t> </a:t>
            </a:r>
            <a:r>
              <a:rPr lang="zh-TW" altLang="en-US"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訓練</a:t>
            </a:r>
            <a:r>
              <a:rPr lang="zh-TW" altLang="en-US" sz="2400" b="1" dirty="0" smtClean="0">
                <a:latin typeface="標楷體" pitchFamily="65" charset="-120"/>
                <a:ea typeface="標楷體" pitchFamily="65" charset="-120"/>
              </a:rPr>
              <a:t>、調職、或依其他法令</a:t>
            </a:r>
            <a:r>
              <a:rPr lang="zh-TW" altLang="zh-TW" sz="2400" b="1" dirty="0" smtClean="0">
                <a:ea typeface="標楷體" pitchFamily="65" charset="-120"/>
              </a:rPr>
              <a:t>依</a:t>
            </a:r>
            <a:r>
              <a:rPr lang="zh-TW" altLang="en-US" sz="2400" b="1" dirty="0" smtClean="0">
                <a:latin typeface="標楷體" pitchFamily="65" charset="-120"/>
                <a:ea typeface="標楷體" pitchFamily="65" charset="-120"/>
              </a:rPr>
              <a:t>法</a:t>
            </a:r>
            <a:r>
              <a:rPr lang="zh-TW" altLang="en-US" sz="2400" b="1" dirty="0" smtClean="0">
                <a:latin typeface="標楷體" pitchFamily="65" charset="-120"/>
                <a:ea typeface="標楷體" pitchFamily="65" charset="-120"/>
              </a:rPr>
              <a:t>懲處</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a:t>
            </a:r>
            <a:endParaRPr lang="zh-TW" altLang="en-US" sz="2400" b="1" dirty="0" smtClean="0">
              <a:latin typeface="標楷體" pitchFamily="65" charset="-120"/>
              <a:ea typeface="標楷體" pitchFamily="65" charset="-120"/>
            </a:endParaRPr>
          </a:p>
          <a:p>
            <a:pPr eaLnBrk="1" hangingPunct="1">
              <a:spcBef>
                <a:spcPct val="0"/>
              </a:spcBef>
              <a:buFont typeface="Wingdings" pitchFamily="2" charset="2"/>
              <a:buNone/>
            </a:pPr>
            <a:endParaRPr lang="zh-TW" altLang="en-US" sz="2400" b="1" dirty="0" smtClean="0">
              <a:solidFill>
                <a:srgbClr val="FF0000"/>
              </a:solidFill>
              <a:latin typeface="標楷體" pitchFamily="65" charset="-120"/>
              <a:ea typeface="標楷體" pitchFamily="65" charset="-120"/>
            </a:endParaRPr>
          </a:p>
          <a:p>
            <a:pPr eaLnBrk="1" hangingPunct="1">
              <a:buFont typeface="Wingdings" pitchFamily="2" charset="2"/>
              <a:buNone/>
            </a:pPr>
            <a:endParaRPr lang="en-US" altLang="zh-TW" sz="2400" b="1" dirty="0" smtClean="0">
              <a:latin typeface="標楷體" pitchFamily="65" charset="-120"/>
              <a:ea typeface="標楷體" pitchFamily="65" charset="-120"/>
            </a:endParaRPr>
          </a:p>
        </p:txBody>
      </p:sp>
      <p:sp>
        <p:nvSpPr>
          <p:cNvPr id="301058" name="Rectangle 2"/>
          <p:cNvSpPr>
            <a:spLocks noChangeArrowheads="1"/>
          </p:cNvSpPr>
          <p:nvPr/>
        </p:nvSpPr>
        <p:spPr bwMode="auto">
          <a:xfrm>
            <a:off x="1258888" y="1006481"/>
            <a:ext cx="5583237" cy="420688"/>
          </a:xfrm>
          <a:prstGeom prst="rect">
            <a:avLst/>
          </a:prstGeom>
          <a:noFill/>
          <a:ln w="9525">
            <a:noFill/>
            <a:miter lim="800000"/>
            <a:headEnd/>
            <a:tailEnd/>
          </a:ln>
          <a:effectLst/>
        </p:spPr>
        <p:txBody>
          <a:bodyPr anchor="b"/>
          <a:lstStyle/>
          <a:p>
            <a:pPr>
              <a:defRPr/>
            </a:pPr>
            <a:r>
              <a:rPr lang="zh-TW" altLang="en-US" sz="2800" b="1">
                <a:solidFill>
                  <a:srgbClr val="000C0C"/>
                </a:solidFill>
                <a:effectLst>
                  <a:outerShdw blurRad="38100" dist="38100" dir="2700000" algn="tl">
                    <a:srgbClr val="C0C0C0"/>
                  </a:outerShdw>
                </a:effectLst>
                <a:latin typeface="Arial" charset="0"/>
              </a:rPr>
              <a:t>經費動支核銷注意事項</a:t>
            </a:r>
            <a:r>
              <a:rPr lang="en-US" altLang="zh-TW" sz="2800" b="1">
                <a:solidFill>
                  <a:srgbClr val="000C0C"/>
                </a:solidFill>
                <a:effectLst>
                  <a:outerShdw blurRad="38100" dist="38100" dir="2700000" algn="tl">
                    <a:srgbClr val="C0C0C0"/>
                  </a:outerShdw>
                </a:effectLst>
                <a:latin typeface="Arial" charset="0"/>
              </a:rPr>
              <a:t>(</a:t>
            </a:r>
            <a:r>
              <a:rPr lang="zh-TW" altLang="en-US" sz="2800" b="1">
                <a:solidFill>
                  <a:srgbClr val="000C0C"/>
                </a:solidFill>
                <a:effectLst>
                  <a:outerShdw blurRad="38100" dist="38100" dir="2700000" algn="tl">
                    <a:srgbClr val="C0C0C0"/>
                  </a:outerShdw>
                </a:effectLst>
                <a:latin typeface="Arial" charset="0"/>
              </a:rPr>
              <a:t>續</a:t>
            </a:r>
            <a:r>
              <a:rPr lang="en-US" altLang="zh-TW" sz="2800" b="1">
                <a:solidFill>
                  <a:srgbClr val="000C0C"/>
                </a:solidFill>
                <a:effectLst>
                  <a:outerShdw blurRad="38100" dist="38100" dir="2700000" algn="tl">
                    <a:srgbClr val="C0C0C0"/>
                  </a:outerShdw>
                </a:effectLst>
                <a:latin typeface="Arial"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805BB3CE-53CF-4C7A-A016-E9CB0B027DC0}" type="slidenum">
              <a:rPr lang="en-US" altLang="zh-TW"/>
              <a:pPr>
                <a:defRPr/>
              </a:pPr>
              <a:t>21</a:t>
            </a:fld>
            <a:endParaRPr lang="en-US" altLang="zh-TW"/>
          </a:p>
        </p:txBody>
      </p:sp>
      <p:sp>
        <p:nvSpPr>
          <p:cNvPr id="90115" name="Rectangle 2"/>
          <p:cNvSpPr>
            <a:spLocks noGrp="1" noChangeArrowheads="1"/>
          </p:cNvSpPr>
          <p:nvPr>
            <p:ph type="body" idx="1"/>
          </p:nvPr>
        </p:nvSpPr>
        <p:spPr>
          <a:xfrm>
            <a:off x="574707" y="1417638"/>
            <a:ext cx="8569325" cy="5435600"/>
          </a:xfrm>
        </p:spPr>
        <p:txBody>
          <a:bodyPr/>
          <a:lstStyle/>
          <a:p>
            <a:pPr marL="812800" indent="-812800" eaLnBrk="1" hangingPunct="1">
              <a:buFont typeface="Wingdings" pitchFamily="2" charset="2"/>
              <a:buNone/>
            </a:pPr>
            <a:r>
              <a:rPr lang="en-US" altLang="zh-TW" sz="2500" dirty="0" smtClean="0"/>
              <a:t>   </a:t>
            </a:r>
            <a:r>
              <a:rPr lang="en-US" altLang="zh-TW" sz="2500" b="1" dirty="0" smtClean="0">
                <a:latin typeface="標楷體" pitchFamily="65" charset="-120"/>
                <a:ea typeface="標楷體" pitchFamily="65" charset="-120"/>
              </a:rPr>
              <a:t>(</a:t>
            </a:r>
            <a:r>
              <a:rPr lang="zh-TW" altLang="en-US" sz="2500" b="1" dirty="0" smtClean="0">
                <a:latin typeface="標楷體" pitchFamily="65" charset="-120"/>
                <a:ea typeface="標楷體" pitchFamily="65" charset="-120"/>
              </a:rPr>
              <a:t>五</a:t>
            </a:r>
            <a:r>
              <a:rPr lang="en-US" altLang="zh-TW" sz="2500" b="1" dirty="0" smtClean="0">
                <a:latin typeface="標楷體" pitchFamily="65" charset="-120"/>
                <a:ea typeface="標楷體" pitchFamily="65" charset="-120"/>
              </a:rPr>
              <a:t>)</a:t>
            </a:r>
            <a:r>
              <a:rPr lang="en-US" altLang="zh-TW" sz="2400" b="1" dirty="0" smtClean="0">
                <a:latin typeface="標楷體" pitchFamily="65" charset="-120"/>
                <a:ea typeface="標楷體" pitchFamily="65" charset="-120"/>
              </a:rPr>
              <a:t>1</a:t>
            </a:r>
            <a:r>
              <a:rPr lang="zh-TW" altLang="en-US" sz="2400" b="1" dirty="0" smtClean="0">
                <a:latin typeface="標楷體" pitchFamily="65" charset="-120"/>
                <a:ea typeface="標楷體" pitchFamily="65" charset="-120"/>
              </a:rPr>
              <a:t>萬元以上</a:t>
            </a:r>
            <a:r>
              <a:rPr lang="en-US" altLang="zh-TW" sz="2400" b="1" dirty="0" smtClean="0">
                <a:latin typeface="標楷體" pitchFamily="65" charset="-120"/>
                <a:ea typeface="標楷體" pitchFamily="65" charset="-120"/>
              </a:rPr>
              <a:t>10</a:t>
            </a:r>
            <a:r>
              <a:rPr lang="zh-TW" altLang="en-US" sz="2400" b="1" dirty="0" smtClean="0">
                <a:latin typeface="標楷體" pitchFamily="65" charset="-120"/>
                <a:ea typeface="標楷體" pitchFamily="65" charset="-120"/>
              </a:rPr>
              <a:t>萬元以下之工程採購及維修「支出</a:t>
            </a:r>
          </a:p>
          <a:p>
            <a:pPr marL="812800" indent="-812800" eaLnBrk="1" hangingPunct="1">
              <a:buFont typeface="Wingdings" pitchFamily="2" charset="2"/>
              <a:buNone/>
            </a:pPr>
            <a:r>
              <a:rPr lang="zh-TW" altLang="en-US" sz="2400" b="1" dirty="0" smtClean="0">
                <a:latin typeface="標楷體" pitchFamily="65" charset="-120"/>
                <a:ea typeface="標楷體" pitchFamily="65" charset="-120"/>
              </a:rPr>
              <a:t>      請示單」先會營繕組認定</a:t>
            </a:r>
            <a:r>
              <a:rPr lang="zh-TW" altLang="en-US" sz="2400" b="1" dirty="0" smtClean="0">
                <a:solidFill>
                  <a:srgbClr val="FF3300"/>
                </a:solidFill>
                <a:latin typeface="標楷體" pitchFamily="65" charset="-120"/>
                <a:ea typeface="標楷體" pitchFamily="65" charset="-120"/>
              </a:rPr>
              <a:t>是否涉及結構安全、消</a:t>
            </a:r>
          </a:p>
          <a:p>
            <a:pPr marL="812800" indent="-812800" eaLnBrk="1" hangingPunct="1">
              <a:buFont typeface="Wingdings" pitchFamily="2" charset="2"/>
              <a:buNone/>
            </a:pPr>
            <a:r>
              <a:rPr lang="zh-TW" altLang="en-US" sz="2400" b="1" dirty="0" smtClean="0">
                <a:solidFill>
                  <a:srgbClr val="FF3300"/>
                </a:solidFill>
                <a:latin typeface="標楷體" pitchFamily="65" charset="-120"/>
                <a:ea typeface="標楷體" pitchFamily="65" charset="-120"/>
              </a:rPr>
              <a:t>      防安全及電力安全等。</a:t>
            </a:r>
          </a:p>
          <a:p>
            <a:pPr marL="812800" indent="-812800" eaLnBrk="1" hangingPunct="1">
              <a:buFont typeface="Wingdings" pitchFamily="2" charset="2"/>
              <a:buNone/>
            </a:pPr>
            <a:r>
              <a:rPr lang="zh-TW" altLang="en-US" sz="2400"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   </a:t>
            </a:r>
            <a:r>
              <a:rPr lang="zh-TW" altLang="en-US" sz="2400" b="1" dirty="0" smtClean="0">
                <a:solidFill>
                  <a:srgbClr val="FF3300"/>
                </a:solidFill>
                <a:latin typeface="標楷體" pitchFamily="65" charset="-120"/>
                <a:ea typeface="標楷體" pitchFamily="65" charset="-120"/>
              </a:rPr>
              <a:t>如</a:t>
            </a:r>
            <a:r>
              <a:rPr lang="zh-TW" altLang="en-US" sz="2400" b="1" dirty="0" smtClean="0">
                <a:solidFill>
                  <a:srgbClr val="FF3300"/>
                </a:solidFill>
                <a:latin typeface="標楷體" pitchFamily="65" charset="-120"/>
                <a:ea typeface="標楷體" pitchFamily="65" charset="-120"/>
              </a:rPr>
              <a:t>未涉及</a:t>
            </a:r>
            <a:r>
              <a:rPr lang="zh-TW" altLang="en-US" sz="2400" dirty="0" smtClean="0">
                <a:latin typeface="標楷體" pitchFamily="65" charset="-120"/>
                <a:ea typeface="標楷體" pitchFamily="65" charset="-120"/>
              </a:rPr>
              <a:t>建築物結構安全、消防安全及電力安全</a:t>
            </a:r>
          </a:p>
          <a:p>
            <a:pPr marL="812800" indent="-812800" eaLnBrk="1" hangingPunct="1">
              <a:buFont typeface="Wingdings" pitchFamily="2" charset="2"/>
              <a:buNone/>
            </a:pPr>
            <a:r>
              <a:rPr lang="zh-TW" altLang="en-US" sz="2400" dirty="0" smtClean="0">
                <a:latin typeface="標楷體" pitchFamily="65" charset="-120"/>
                <a:ea typeface="標楷體" pitchFamily="65" charset="-120"/>
              </a:rPr>
              <a:t>      等，</a:t>
            </a:r>
            <a:r>
              <a:rPr lang="zh-TW" altLang="en-US" sz="2400" b="1" dirty="0" smtClean="0">
                <a:latin typeface="標楷體" pitchFamily="65" charset="-120"/>
                <a:ea typeface="標楷體" pitchFamily="65" charset="-120"/>
              </a:rPr>
              <a:t>請 購單位依授權自行依採購法及相關規定</a:t>
            </a:r>
          </a:p>
          <a:p>
            <a:pPr marL="812800" indent="-812800" eaLnBrk="1" hangingPunct="1">
              <a:buFont typeface="Wingdings" pitchFamily="2" charset="2"/>
              <a:buNone/>
            </a:pPr>
            <a:r>
              <a:rPr lang="zh-TW" altLang="en-US" sz="2400" b="1" dirty="0" smtClean="0">
                <a:latin typeface="標楷體" pitchFamily="65" charset="-120"/>
                <a:ea typeface="標楷體" pitchFamily="65" charset="-120"/>
              </a:rPr>
              <a:t>      辦理</a:t>
            </a:r>
            <a:r>
              <a:rPr lang="zh-TW" altLang="en-US" sz="2400" dirty="0" smtClean="0">
                <a:latin typeface="標楷體" pitchFamily="65" charset="-120"/>
                <a:ea typeface="標楷體" pitchFamily="65" charset="-120"/>
              </a:rPr>
              <a:t>。</a:t>
            </a:r>
          </a:p>
          <a:p>
            <a:pPr marL="812800" indent="-812800" eaLnBrk="1" hangingPunct="1">
              <a:buFont typeface="Wingdings" pitchFamily="2" charset="2"/>
              <a:buNone/>
            </a:pPr>
            <a:r>
              <a:rPr lang="zh-TW" altLang="en-US"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   </a:t>
            </a:r>
            <a:r>
              <a:rPr lang="zh-TW" altLang="en-US" sz="2400" b="1" dirty="0" smtClean="0">
                <a:solidFill>
                  <a:srgbClr val="FF3300"/>
                </a:solidFill>
                <a:latin typeface="標楷體" pitchFamily="65" charset="-120"/>
                <a:ea typeface="標楷體" pitchFamily="65" charset="-120"/>
              </a:rPr>
              <a:t>如</a:t>
            </a:r>
            <a:r>
              <a:rPr lang="zh-TW" altLang="en-US" sz="2400" b="1" dirty="0" smtClean="0">
                <a:solidFill>
                  <a:srgbClr val="FF3300"/>
                </a:solidFill>
                <a:latin typeface="標楷體" pitchFamily="65" charset="-120"/>
                <a:ea typeface="標楷體" pitchFamily="65" charset="-120"/>
              </a:rPr>
              <a:t>涉及</a:t>
            </a:r>
            <a:r>
              <a:rPr lang="zh-TW" altLang="en-US" sz="2400" dirty="0" smtClean="0">
                <a:latin typeface="標楷體" pitchFamily="65" charset="-120"/>
                <a:ea typeface="標楷體" pitchFamily="65" charset="-120"/>
              </a:rPr>
              <a:t>建築物結構安全、消防安全及電力安全，</a:t>
            </a:r>
          </a:p>
          <a:p>
            <a:pPr marL="812800" indent="-812800" eaLnBrk="1" hangingPunct="1">
              <a:buFont typeface="Wingdings" pitchFamily="2" charset="2"/>
              <a:buNone/>
            </a:pPr>
            <a:r>
              <a:rPr lang="zh-TW" altLang="en-US" sz="2400"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請詳附工程圖說、施工方法等資料，俾由營繕組</a:t>
            </a:r>
          </a:p>
          <a:p>
            <a:pPr marL="812800" indent="-812800" eaLnBrk="1" hangingPunct="1">
              <a:buFont typeface="Wingdings" pitchFamily="2" charset="2"/>
              <a:buNone/>
            </a:pPr>
            <a:r>
              <a:rPr lang="zh-TW" altLang="en-US" sz="2400" b="1" dirty="0" smtClean="0">
                <a:latin typeface="標楷體" pitchFamily="65" charset="-120"/>
                <a:ea typeface="標楷體" pitchFamily="65" charset="-120"/>
              </a:rPr>
              <a:t>      審定後，請購單位依授權自行依採購法及相關規</a:t>
            </a:r>
          </a:p>
          <a:p>
            <a:pPr marL="812800" indent="-812800" eaLnBrk="1" hangingPunct="1">
              <a:buFont typeface="Wingdings" pitchFamily="2" charset="2"/>
              <a:buNone/>
            </a:pPr>
            <a:r>
              <a:rPr lang="zh-TW" altLang="en-US" sz="2400" b="1" dirty="0" smtClean="0">
                <a:solidFill>
                  <a:srgbClr val="FF3300"/>
                </a:solidFill>
                <a:latin typeface="標楷體" pitchFamily="65" charset="-120"/>
                <a:ea typeface="標楷體" pitchFamily="65" charset="-120"/>
              </a:rPr>
              <a:t>      </a:t>
            </a:r>
            <a:r>
              <a:rPr lang="zh-TW" altLang="en-US" sz="2400" b="1" dirty="0" smtClean="0">
                <a:latin typeface="標楷體" pitchFamily="65" charset="-120"/>
                <a:ea typeface="標楷體" pitchFamily="65" charset="-120"/>
              </a:rPr>
              <a:t>定辦理。</a:t>
            </a:r>
            <a:endParaRPr lang="zh-TW" altLang="en-US" sz="2400" dirty="0" smtClean="0">
              <a:latin typeface="標楷體" pitchFamily="65" charset="-120"/>
              <a:ea typeface="標楷體" pitchFamily="65" charset="-120"/>
            </a:endParaRPr>
          </a:p>
        </p:txBody>
      </p:sp>
      <p:sp>
        <p:nvSpPr>
          <p:cNvPr id="301058" name="Rectangle 2"/>
          <p:cNvSpPr>
            <a:spLocks noChangeArrowheads="1"/>
          </p:cNvSpPr>
          <p:nvPr/>
        </p:nvSpPr>
        <p:spPr bwMode="auto">
          <a:xfrm>
            <a:off x="1331936" y="1006481"/>
            <a:ext cx="5583237" cy="420688"/>
          </a:xfrm>
          <a:prstGeom prst="rect">
            <a:avLst/>
          </a:prstGeom>
          <a:noFill/>
          <a:ln w="9525">
            <a:noFill/>
            <a:miter lim="800000"/>
            <a:headEnd/>
            <a:tailEnd/>
          </a:ln>
          <a:effectLst/>
        </p:spPr>
        <p:txBody>
          <a:bodyPr anchor="b"/>
          <a:lstStyle/>
          <a:p>
            <a:pPr>
              <a:defRPr/>
            </a:pPr>
            <a:r>
              <a:rPr lang="zh-TW" altLang="en-US" sz="2800" b="1">
                <a:solidFill>
                  <a:srgbClr val="000C0C"/>
                </a:solidFill>
                <a:effectLst>
                  <a:outerShdw blurRad="38100" dist="38100" dir="2700000" algn="tl">
                    <a:srgbClr val="C0C0C0"/>
                  </a:outerShdw>
                </a:effectLst>
                <a:latin typeface="Arial" charset="0"/>
              </a:rPr>
              <a:t>經費動支核銷注意事項</a:t>
            </a:r>
            <a:r>
              <a:rPr lang="en-US" altLang="zh-TW" sz="2800" b="1">
                <a:solidFill>
                  <a:srgbClr val="000C0C"/>
                </a:solidFill>
                <a:effectLst>
                  <a:outerShdw blurRad="38100" dist="38100" dir="2700000" algn="tl">
                    <a:srgbClr val="C0C0C0"/>
                  </a:outerShdw>
                </a:effectLst>
                <a:latin typeface="Arial" charset="0"/>
              </a:rPr>
              <a:t>(</a:t>
            </a:r>
            <a:r>
              <a:rPr lang="zh-TW" altLang="en-US" sz="2800" b="1">
                <a:solidFill>
                  <a:srgbClr val="000C0C"/>
                </a:solidFill>
                <a:effectLst>
                  <a:outerShdw blurRad="38100" dist="38100" dir="2700000" algn="tl">
                    <a:srgbClr val="C0C0C0"/>
                  </a:outerShdw>
                </a:effectLst>
                <a:latin typeface="Arial" charset="0"/>
              </a:rPr>
              <a:t>續</a:t>
            </a:r>
            <a:r>
              <a:rPr lang="en-US" altLang="zh-TW" sz="2800" b="1">
                <a:solidFill>
                  <a:srgbClr val="000C0C"/>
                </a:solidFill>
                <a:effectLst>
                  <a:outerShdw blurRad="38100" dist="38100" dir="2700000" algn="tl">
                    <a:srgbClr val="C0C0C0"/>
                  </a:outerShdw>
                </a:effectLst>
                <a:latin typeface="Arial"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826BF52B-9FE2-4A46-9588-578EA52AEE2C}" type="slidenum">
              <a:rPr lang="en-US" altLang="zh-TW"/>
              <a:pPr>
                <a:defRPr/>
              </a:pPr>
              <a:t>22</a:t>
            </a:fld>
            <a:endParaRPr lang="en-US" altLang="zh-TW"/>
          </a:p>
        </p:txBody>
      </p:sp>
      <p:sp>
        <p:nvSpPr>
          <p:cNvPr id="91139" name="Rectangle 2"/>
          <p:cNvSpPr>
            <a:spLocks noGrp="1" noChangeArrowheads="1"/>
          </p:cNvSpPr>
          <p:nvPr>
            <p:ph type="body" idx="1"/>
          </p:nvPr>
        </p:nvSpPr>
        <p:spPr>
          <a:xfrm>
            <a:off x="827088" y="1555750"/>
            <a:ext cx="7848600" cy="5360988"/>
          </a:xfrm>
        </p:spPr>
        <p:txBody>
          <a:bodyPr/>
          <a:lstStyle/>
          <a:p>
            <a:pPr eaLnBrk="1" hangingPunct="1">
              <a:lnSpc>
                <a:spcPct val="80000"/>
              </a:lnSpc>
              <a:spcAft>
                <a:spcPct val="50000"/>
              </a:spcAft>
              <a:buFont typeface="Wingdings" pitchFamily="2" charset="2"/>
              <a:buNone/>
            </a:pP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六</a:t>
            </a:r>
            <a:r>
              <a:rPr lang="en-US" altLang="zh-TW" sz="2000" b="1"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為符財物管理相關規定，</a:t>
            </a:r>
            <a:r>
              <a:rPr lang="zh-TW" altLang="en-US" sz="2000" b="1" u="sng" dirty="0" smtClean="0">
                <a:solidFill>
                  <a:srgbClr val="FF3300"/>
                </a:solidFill>
                <a:latin typeface="標楷體" pitchFamily="65" charset="-120"/>
                <a:ea typeface="標楷體" pitchFamily="65" charset="-120"/>
              </a:rPr>
              <a:t>單價在新台幣</a:t>
            </a:r>
            <a:r>
              <a:rPr lang="en-US" altLang="zh-TW" sz="2000" b="1" u="sng" dirty="0" smtClean="0">
                <a:solidFill>
                  <a:srgbClr val="FF3300"/>
                </a:solidFill>
                <a:latin typeface="標楷體" pitchFamily="65" charset="-120"/>
                <a:ea typeface="標楷體" pitchFamily="65" charset="-120"/>
              </a:rPr>
              <a:t>2</a:t>
            </a:r>
            <a:r>
              <a:rPr lang="zh-TW" altLang="en-US" sz="2000" b="1" u="sng" dirty="0" smtClean="0">
                <a:solidFill>
                  <a:srgbClr val="FF3300"/>
                </a:solidFill>
                <a:latin typeface="標楷體" pitchFamily="65" charset="-120"/>
                <a:ea typeface="標楷體" pitchFamily="65" charset="-120"/>
              </a:rPr>
              <a:t>仟元以上之財物採購，</a:t>
            </a:r>
            <a:endParaRPr lang="en-US" altLang="zh-TW" sz="2000" b="1" u="sng" dirty="0" smtClean="0">
              <a:solidFill>
                <a:srgbClr val="FF3300"/>
              </a:solidFill>
              <a:latin typeface="標楷體" pitchFamily="65" charset="-120"/>
              <a:ea typeface="標楷體" pitchFamily="65" charset="-120"/>
            </a:endParaRPr>
          </a:p>
          <a:p>
            <a:pPr eaLnBrk="1" hangingPunct="1">
              <a:lnSpc>
                <a:spcPct val="80000"/>
              </a:lnSpc>
              <a:spcAft>
                <a:spcPct val="50000"/>
              </a:spcAft>
              <a:buFont typeface="Wingdings" pitchFamily="2" charset="2"/>
              <a:buNone/>
            </a:pPr>
            <a:r>
              <a:rPr lang="zh-TW" altLang="en-US" sz="2000" b="1" dirty="0" smtClean="0">
                <a:solidFill>
                  <a:srgbClr val="FF3300"/>
                </a:solidFill>
                <a:latin typeface="標楷體" pitchFamily="65" charset="-120"/>
                <a:ea typeface="標楷體" pitchFamily="65" charset="-120"/>
              </a:rPr>
              <a:t>    </a:t>
            </a:r>
            <a:r>
              <a:rPr lang="zh-TW" altLang="en-US" sz="2000" b="1" u="sng" dirty="0" smtClean="0">
                <a:solidFill>
                  <a:srgbClr val="FF3300"/>
                </a:solidFill>
                <a:latin typeface="標楷體" pitchFamily="65" charset="-120"/>
                <a:ea typeface="標楷體" pitchFamily="65" charset="-120"/>
              </a:rPr>
              <a:t>請先加會保管組判別財物案類別</a:t>
            </a:r>
            <a:r>
              <a:rPr lang="zh-TW" altLang="en-US" sz="2000" u="sng" dirty="0" smtClean="0">
                <a:solidFill>
                  <a:srgbClr val="990033"/>
                </a:solidFill>
                <a:latin typeface="標楷體" pitchFamily="65" charset="-120"/>
                <a:ea typeface="標楷體" pitchFamily="65" charset="-120"/>
              </a:rPr>
              <a:t>，</a:t>
            </a:r>
            <a:r>
              <a:rPr lang="zh-TW" altLang="en-US" sz="2000" u="sng" dirty="0" smtClean="0">
                <a:latin typeface="標楷體" pitchFamily="65" charset="-120"/>
                <a:ea typeface="標楷體" pitchFamily="65" charset="-120"/>
              </a:rPr>
              <a:t>並依下列方式處理，以明責任</a:t>
            </a:r>
            <a:endParaRPr lang="en-US" altLang="zh-TW" sz="2000" u="sng" dirty="0" smtClean="0">
              <a:latin typeface="標楷體" pitchFamily="65" charset="-120"/>
              <a:ea typeface="標楷體" pitchFamily="65" charset="-120"/>
            </a:endParaRPr>
          </a:p>
          <a:p>
            <a:pPr eaLnBrk="1" hangingPunct="1">
              <a:lnSpc>
                <a:spcPct val="80000"/>
              </a:lnSpc>
              <a:spcAft>
                <a:spcPct val="50000"/>
              </a:spcAft>
              <a:buFont typeface="Wingdings" pitchFamily="2" charset="2"/>
              <a:buNone/>
            </a:pPr>
            <a:r>
              <a:rPr lang="zh-TW" altLang="en-US" sz="2000" dirty="0" smtClean="0">
                <a:latin typeface="標楷體" pitchFamily="65" charset="-120"/>
                <a:ea typeface="標楷體" pitchFamily="65" charset="-120"/>
              </a:rPr>
              <a:t>    ：</a:t>
            </a:r>
            <a:r>
              <a:rPr lang="zh-TW" altLang="en-US" sz="2000" b="1" u="sng" dirty="0" smtClean="0">
                <a:solidFill>
                  <a:srgbClr val="FF3300"/>
                </a:solidFill>
                <a:latin typeface="標楷體" pitchFamily="65" charset="-120"/>
                <a:ea typeface="標楷體" pitchFamily="65" charset="-120"/>
              </a:rPr>
              <a:t>如為非消耗品、無形資產或財產</a:t>
            </a:r>
            <a:r>
              <a:rPr lang="zh-TW" altLang="en-US" sz="2000" dirty="0" smtClean="0">
                <a:latin typeface="標楷體" pitchFamily="65" charset="-120"/>
                <a:ea typeface="標楷體" pitchFamily="65" charset="-120"/>
              </a:rPr>
              <a:t>，請由會計系統列印 「非消</a:t>
            </a:r>
            <a:endParaRPr lang="en-US" altLang="zh-TW" sz="2000" dirty="0" smtClean="0">
              <a:latin typeface="標楷體" pitchFamily="65" charset="-120"/>
              <a:ea typeface="標楷體" pitchFamily="65" charset="-120"/>
            </a:endParaRPr>
          </a:p>
          <a:p>
            <a:pPr eaLnBrk="1" hangingPunct="1">
              <a:lnSpc>
                <a:spcPct val="80000"/>
              </a:lnSpc>
              <a:spcAft>
                <a:spcPct val="50000"/>
              </a:spcAft>
              <a:buFont typeface="Wingdings" pitchFamily="2" charset="2"/>
              <a:buNone/>
            </a:pPr>
            <a:r>
              <a:rPr lang="zh-TW" altLang="en-US" sz="2000" dirty="0" smtClean="0">
                <a:latin typeface="標楷體" pitchFamily="65" charset="-120"/>
                <a:ea typeface="標楷體" pitchFamily="65" charset="-120"/>
              </a:rPr>
              <a:t>    耗品增加單」、「無形資產增加單」或「財產增加單」送保管組</a:t>
            </a:r>
            <a:endParaRPr lang="en-US" altLang="zh-TW" sz="2000" dirty="0" smtClean="0">
              <a:latin typeface="標楷體" pitchFamily="65" charset="-120"/>
              <a:ea typeface="標楷體" pitchFamily="65" charset="-120"/>
            </a:endParaRPr>
          </a:p>
          <a:p>
            <a:pPr eaLnBrk="1" hangingPunct="1">
              <a:lnSpc>
                <a:spcPct val="80000"/>
              </a:lnSpc>
              <a:spcAft>
                <a:spcPct val="50000"/>
              </a:spcAft>
              <a:buFont typeface="Wingdings" pitchFamily="2" charset="2"/>
              <a:buNone/>
            </a:pPr>
            <a:r>
              <a:rPr lang="zh-TW" altLang="en-US" sz="2000" dirty="0" smtClean="0">
                <a:latin typeface="標楷體" pitchFamily="65" charset="-120"/>
                <a:ea typeface="標楷體" pitchFamily="65" charset="-120"/>
              </a:rPr>
              <a:t>    入帳。    </a:t>
            </a:r>
            <a:endParaRPr lang="zh-TW" altLang="en-US" sz="2000" b="1" dirty="0" smtClean="0">
              <a:solidFill>
                <a:schemeClr val="accent2"/>
              </a:solidFill>
              <a:latin typeface="標楷體" pitchFamily="65" charset="-120"/>
              <a:ea typeface="標楷體" pitchFamily="65" charset="-120"/>
            </a:endParaRPr>
          </a:p>
          <a:p>
            <a:pPr eaLnBrk="1" hangingPunct="1">
              <a:lnSpc>
                <a:spcPts val="2600"/>
              </a:lnSpc>
              <a:spcAft>
                <a:spcPct val="20000"/>
              </a:spcAft>
              <a:buFont typeface="Wingdings" pitchFamily="2" charset="2"/>
              <a:buNone/>
            </a:pPr>
            <a:r>
              <a:rPr lang="zh-TW" altLang="en-US" sz="2000" b="1" dirty="0" smtClean="0">
                <a:solidFill>
                  <a:schemeClr val="accent2"/>
                </a:solidFill>
                <a:latin typeface="標楷體" pitchFamily="65" charset="-120"/>
                <a:ea typeface="標楷體" pitchFamily="65" charset="-120"/>
              </a:rPr>
              <a:t>    </a:t>
            </a:r>
            <a:r>
              <a:rPr lang="zh-TW" altLang="en-US" sz="2000" b="1" dirty="0" smtClean="0">
                <a:solidFill>
                  <a:schemeClr val="accent2"/>
                </a:solidFill>
                <a:latin typeface="標楷體" pitchFamily="65" charset="-120"/>
                <a:ea typeface="標楷體" pitchFamily="65" charset="-120"/>
              </a:rPr>
              <a:t>   </a:t>
            </a:r>
            <a:r>
              <a:rPr lang="zh-TW" altLang="en-US" sz="2000" b="1" dirty="0" smtClean="0">
                <a:solidFill>
                  <a:srgbClr val="FF3300"/>
                </a:solidFill>
                <a:latin typeface="標楷體" pitchFamily="65" charset="-120"/>
                <a:ea typeface="標楷體" pitchFamily="65" charset="-120"/>
              </a:rPr>
              <a:t>如</a:t>
            </a:r>
            <a:r>
              <a:rPr lang="zh-TW" altLang="en-US" sz="2000" b="1" dirty="0" smtClean="0">
                <a:solidFill>
                  <a:srgbClr val="FF3300"/>
                </a:solidFill>
                <a:latin typeface="標楷體" pitchFamily="65" charset="-120"/>
                <a:ea typeface="標楷體" pitchFamily="65" charset="-120"/>
              </a:rPr>
              <a:t>經單位主管或計畫主持人認為係確屬易毀損之材質或使用</a:t>
            </a:r>
            <a:r>
              <a:rPr lang="zh-TW" altLang="en-US" sz="2000" b="1" dirty="0" smtClean="0">
                <a:solidFill>
                  <a:srgbClr val="FF3300"/>
                </a:solidFill>
                <a:latin typeface="標楷體" pitchFamily="65" charset="-120"/>
                <a:ea typeface="標楷體" pitchFamily="65" charset="-120"/>
              </a:rPr>
              <a:t>後即</a:t>
            </a:r>
            <a:r>
              <a:rPr lang="zh-TW" altLang="en-US" sz="2000" b="1" dirty="0" smtClean="0">
                <a:solidFill>
                  <a:srgbClr val="FF3300"/>
                </a:solidFill>
                <a:latin typeface="標楷體" pitchFamily="65" charset="-120"/>
                <a:ea typeface="標楷體" pitchFamily="65" charset="-120"/>
              </a:rPr>
              <a:t>滅失之物品，請單位主管或計畫主持人於「支出請示單」</a:t>
            </a:r>
            <a:r>
              <a:rPr lang="zh-TW" altLang="en-US" sz="2000" b="1" dirty="0" smtClean="0">
                <a:solidFill>
                  <a:srgbClr val="FF3300"/>
                </a:solidFill>
                <a:latin typeface="標楷體" pitchFamily="65" charset="-120"/>
                <a:ea typeface="標楷體" pitchFamily="65" charset="-120"/>
              </a:rPr>
              <a:t>之</a:t>
            </a:r>
            <a:endParaRPr lang="en-US" altLang="zh-TW" sz="2000" b="1" dirty="0" smtClean="0">
              <a:solidFill>
                <a:srgbClr val="FF3300"/>
              </a:solidFill>
              <a:latin typeface="標楷體" pitchFamily="65" charset="-120"/>
              <a:ea typeface="標楷體" pitchFamily="65" charset="-120"/>
            </a:endParaRPr>
          </a:p>
          <a:p>
            <a:pPr eaLnBrk="1" hangingPunct="1">
              <a:lnSpc>
                <a:spcPts val="2600"/>
              </a:lnSpc>
              <a:spcAft>
                <a:spcPct val="20000"/>
              </a:spcAft>
              <a:buFont typeface="Wingdings" pitchFamily="2" charset="2"/>
              <a:buNone/>
            </a:pPr>
            <a:r>
              <a:rPr lang="zh-TW" altLang="en-US" sz="2000" b="1" dirty="0" smtClean="0">
                <a:solidFill>
                  <a:srgbClr val="FF3300"/>
                </a:solidFill>
                <a:latin typeface="標楷體" pitchFamily="65" charset="-120"/>
                <a:ea typeface="標楷體" pitchFamily="65" charset="-120"/>
              </a:rPr>
              <a:t>   </a:t>
            </a:r>
            <a:r>
              <a:rPr lang="zh-TW" altLang="en-US" sz="2000" b="1" dirty="0" smtClean="0">
                <a:solidFill>
                  <a:srgbClr val="FF3300"/>
                </a:solidFill>
                <a:latin typeface="標楷體" pitchFamily="65" charset="-120"/>
                <a:ea typeface="標楷體" pitchFamily="65" charset="-120"/>
              </a:rPr>
              <a:t>說明欄上詳加說明，並簽章確認</a:t>
            </a:r>
            <a:r>
              <a:rPr lang="zh-TW" altLang="en-US" sz="2000" b="1" dirty="0" smtClean="0">
                <a:solidFill>
                  <a:schemeClr val="accent2"/>
                </a:solidFill>
                <a:latin typeface="標楷體" pitchFamily="65" charset="-120"/>
                <a:ea typeface="標楷體" pitchFamily="65" charset="-120"/>
              </a:rPr>
              <a:t>，</a:t>
            </a:r>
            <a:r>
              <a:rPr lang="zh-TW" altLang="en-US" sz="2000" dirty="0" smtClean="0">
                <a:latin typeface="標楷體" pitchFamily="65" charset="-120"/>
                <a:ea typeface="標楷體" pitchFamily="65" charset="-120"/>
              </a:rPr>
              <a:t>以明責任後，除由保管組</a:t>
            </a:r>
            <a:r>
              <a:rPr lang="zh-TW" altLang="en-US" sz="2000" dirty="0" smtClean="0">
                <a:latin typeface="標楷體" pitchFamily="65" charset="-120"/>
                <a:ea typeface="標楷體" pitchFamily="65" charset="-120"/>
              </a:rPr>
              <a:t>認定</a:t>
            </a:r>
            <a:r>
              <a:rPr lang="zh-TW" altLang="en-US" sz="2000" dirty="0" smtClean="0">
                <a:latin typeface="標楷體" pitchFamily="65" charset="-120"/>
                <a:ea typeface="標楷體" pitchFamily="65" charset="-120"/>
              </a:rPr>
              <a:t>係明顯違反「財物標準分類」規定者外，餘基於尊重學術</a:t>
            </a:r>
            <a:r>
              <a:rPr lang="zh-TW" altLang="en-US" sz="2000" dirty="0" smtClean="0">
                <a:latin typeface="標楷體" pitchFamily="65" charset="-120"/>
                <a:ea typeface="標楷體" pitchFamily="65" charset="-120"/>
              </a:rPr>
              <a:t>研究</a:t>
            </a:r>
            <a:r>
              <a:rPr lang="zh-TW" altLang="en-US" sz="2000" dirty="0" smtClean="0">
                <a:latin typeface="標楷體" pitchFamily="65" charset="-120"/>
                <a:ea typeface="標楷體" pitchFamily="65" charset="-120"/>
              </a:rPr>
              <a:t>專業，即列為消耗品</a:t>
            </a:r>
            <a:r>
              <a:rPr lang="zh-TW" altLang="en-US" sz="20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p:txBody>
      </p:sp>
      <p:sp>
        <p:nvSpPr>
          <p:cNvPr id="301058" name="Rectangle 2"/>
          <p:cNvSpPr>
            <a:spLocks noChangeArrowheads="1"/>
          </p:cNvSpPr>
          <p:nvPr/>
        </p:nvSpPr>
        <p:spPr bwMode="auto">
          <a:xfrm>
            <a:off x="1331936" y="1006481"/>
            <a:ext cx="5583237" cy="420688"/>
          </a:xfrm>
          <a:prstGeom prst="rect">
            <a:avLst/>
          </a:prstGeom>
          <a:noFill/>
          <a:ln w="9525">
            <a:noFill/>
            <a:miter lim="800000"/>
            <a:headEnd/>
            <a:tailEnd/>
          </a:ln>
          <a:effectLst/>
        </p:spPr>
        <p:txBody>
          <a:bodyPr anchor="b"/>
          <a:lstStyle/>
          <a:p>
            <a:pPr>
              <a:defRPr/>
            </a:pPr>
            <a:r>
              <a:rPr lang="zh-TW" altLang="en-US" sz="2800" b="1">
                <a:solidFill>
                  <a:srgbClr val="000C0C"/>
                </a:solidFill>
                <a:effectLst>
                  <a:outerShdw blurRad="38100" dist="38100" dir="2700000" algn="tl">
                    <a:srgbClr val="C0C0C0"/>
                  </a:outerShdw>
                </a:effectLst>
                <a:latin typeface="Arial" charset="0"/>
              </a:rPr>
              <a:t>經費動支核銷注意事項</a:t>
            </a:r>
            <a:r>
              <a:rPr lang="en-US" altLang="zh-TW" sz="2800" b="1">
                <a:solidFill>
                  <a:srgbClr val="000C0C"/>
                </a:solidFill>
                <a:effectLst>
                  <a:outerShdw blurRad="38100" dist="38100" dir="2700000" algn="tl">
                    <a:srgbClr val="C0C0C0"/>
                  </a:outerShdw>
                </a:effectLst>
                <a:latin typeface="Arial" charset="0"/>
              </a:rPr>
              <a:t>(</a:t>
            </a:r>
            <a:r>
              <a:rPr lang="zh-TW" altLang="en-US" sz="2800" b="1">
                <a:solidFill>
                  <a:srgbClr val="000C0C"/>
                </a:solidFill>
                <a:effectLst>
                  <a:outerShdw blurRad="38100" dist="38100" dir="2700000" algn="tl">
                    <a:srgbClr val="C0C0C0"/>
                  </a:outerShdw>
                </a:effectLst>
                <a:latin typeface="Arial" charset="0"/>
              </a:rPr>
              <a:t>續</a:t>
            </a:r>
            <a:r>
              <a:rPr lang="en-US" altLang="zh-TW" sz="2800" b="1">
                <a:solidFill>
                  <a:srgbClr val="000C0C"/>
                </a:solidFill>
                <a:effectLst>
                  <a:outerShdw blurRad="38100" dist="38100" dir="2700000" algn="tl">
                    <a:srgbClr val="C0C0C0"/>
                  </a:outerShdw>
                </a:effectLst>
                <a:latin typeface="Arial"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502A85E0-CFF1-4479-A8C0-7D42D3C75C26}" type="slidenum">
              <a:rPr lang="en-US" altLang="zh-TW"/>
              <a:pPr>
                <a:defRPr/>
              </a:pPr>
              <a:t>23</a:t>
            </a:fld>
            <a:endParaRPr lang="en-US" altLang="zh-TW"/>
          </a:p>
        </p:txBody>
      </p:sp>
      <p:sp>
        <p:nvSpPr>
          <p:cNvPr id="92163" name="Rectangle 2"/>
          <p:cNvSpPr>
            <a:spLocks noGrp="1" noChangeArrowheads="1"/>
          </p:cNvSpPr>
          <p:nvPr>
            <p:ph type="body" idx="1"/>
          </p:nvPr>
        </p:nvSpPr>
        <p:spPr>
          <a:xfrm>
            <a:off x="790589" y="1547823"/>
            <a:ext cx="7309803" cy="5505450"/>
          </a:xfrm>
        </p:spPr>
        <p:txBody>
          <a:bodyPr/>
          <a:lstStyle/>
          <a:p>
            <a:pPr eaLnBrk="1" hangingPunct="1">
              <a:lnSpc>
                <a:spcPct val="80000"/>
              </a:lnSpc>
              <a:spcAft>
                <a:spcPct val="25000"/>
              </a:spcAft>
              <a:buFont typeface="Wingdings" pitchFamily="2" charset="2"/>
              <a:buNone/>
            </a:pP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七</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有關系統開發、網頁設計、加工、測試分析等專業服務</a:t>
            </a:r>
            <a:endParaRPr lang="en-US" altLang="zh-TW" sz="2000" b="1" dirty="0" smtClean="0">
              <a:latin typeface="標楷體" pitchFamily="65" charset="-120"/>
              <a:ea typeface="標楷體" pitchFamily="65" charset="-120"/>
            </a:endParaRPr>
          </a:p>
          <a:p>
            <a:pPr eaLnBrk="1" hangingPunct="1">
              <a:lnSpc>
                <a:spcPct val="80000"/>
              </a:lnSpc>
              <a:spcAft>
                <a:spcPct val="25000"/>
              </a:spcAft>
              <a:buFont typeface="Wingdings" pitchFamily="2" charset="2"/>
              <a:buNone/>
            </a:pPr>
            <a:r>
              <a:rPr lang="zh-TW" altLang="en-US" sz="2000" b="1" dirty="0" smtClean="0">
                <a:latin typeface="標楷體" pitchFamily="65" charset="-120"/>
                <a:ea typeface="標楷體" pitchFamily="65" charset="-120"/>
              </a:rPr>
              <a:t>    費案件處理方式：</a:t>
            </a:r>
          </a:p>
          <a:p>
            <a:pPr eaLnBrk="1" hangingPunct="1">
              <a:lnSpc>
                <a:spcPct val="80000"/>
              </a:lnSpc>
              <a:spcAft>
                <a:spcPct val="20000"/>
              </a:spcAft>
              <a:buFont typeface="Wingdings" pitchFamily="2" charset="2"/>
              <a:buNone/>
            </a:pPr>
            <a:r>
              <a:rPr lang="zh-TW" altLang="en-US" sz="2000" dirty="0" smtClean="0">
                <a:solidFill>
                  <a:schemeClr val="accent2"/>
                </a:solidFill>
                <a:latin typeface="標楷體" pitchFamily="65" charset="-120"/>
                <a:ea typeface="標楷體" pitchFamily="65" charset="-120"/>
              </a:rPr>
              <a:t>    </a:t>
            </a: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先</a:t>
            </a:r>
            <a:r>
              <a:rPr lang="zh-TW" altLang="en-US" sz="2000" dirty="0" smtClean="0">
                <a:latin typeface="標楷體" pitchFamily="65" charset="-120"/>
                <a:ea typeface="標楷體" pitchFamily="65" charset="-120"/>
              </a:rPr>
              <a:t>認定案件類別屬勞務採購或財物採購（建議以有無實</a:t>
            </a:r>
            <a:endParaRPr lang="en-US" altLang="zh-TW" sz="2000" dirty="0" smtClean="0">
              <a:latin typeface="標楷體" pitchFamily="65" charset="-120"/>
              <a:ea typeface="標楷體" pitchFamily="65" charset="-120"/>
            </a:endParaRPr>
          </a:p>
          <a:p>
            <a:pPr eaLnBrk="1" hangingPunct="1">
              <a:lnSpc>
                <a:spcPct val="80000"/>
              </a:lnSpc>
              <a:spcAft>
                <a:spcPct val="20000"/>
              </a:spcAft>
              <a:buFont typeface="Wingdings" pitchFamily="2" charset="2"/>
              <a:buNone/>
            </a:pPr>
            <a:r>
              <a:rPr lang="zh-TW" altLang="en-US" sz="2000" dirty="0" smtClean="0">
                <a:latin typeface="標楷體" pitchFamily="65" charset="-120"/>
                <a:ea typeface="標楷體" pitchFamily="65" charset="-120"/>
              </a:rPr>
              <a:t>    物驗收為認定依據，如係部分屬勞務採購、部分屬財物</a:t>
            </a:r>
            <a:endParaRPr lang="en-US" altLang="zh-TW" sz="2000" dirty="0" smtClean="0">
              <a:latin typeface="標楷體" pitchFamily="65" charset="-120"/>
              <a:ea typeface="標楷體" pitchFamily="65" charset="-120"/>
            </a:endParaRPr>
          </a:p>
          <a:p>
            <a:pPr eaLnBrk="1" hangingPunct="1">
              <a:lnSpc>
                <a:spcPct val="80000"/>
              </a:lnSpc>
              <a:spcAft>
                <a:spcPct val="20000"/>
              </a:spcAft>
              <a:buFont typeface="Wingdings" pitchFamily="2" charset="2"/>
              <a:buNone/>
            </a:pPr>
            <a:r>
              <a:rPr lang="zh-TW" altLang="en-US" sz="2000" dirty="0" smtClean="0">
                <a:latin typeface="標楷體" pitchFamily="65" charset="-120"/>
                <a:ea typeface="標楷體" pitchFamily="65" charset="-120"/>
              </a:rPr>
              <a:t>    採購，請拆帳分列），如全屬勞務採購則免會保管組，</a:t>
            </a:r>
            <a:endParaRPr lang="en-US" altLang="zh-TW" sz="2000" dirty="0" smtClean="0">
              <a:latin typeface="標楷體" pitchFamily="65" charset="-120"/>
              <a:ea typeface="標楷體" pitchFamily="65" charset="-120"/>
            </a:endParaRPr>
          </a:p>
          <a:p>
            <a:pPr eaLnBrk="1" hangingPunct="1">
              <a:lnSpc>
                <a:spcPct val="80000"/>
              </a:lnSpc>
              <a:spcAft>
                <a:spcPct val="20000"/>
              </a:spcAft>
              <a:buFont typeface="Wingdings" pitchFamily="2" charset="2"/>
              <a:buNone/>
            </a:pPr>
            <a:r>
              <a:rPr lang="zh-TW" altLang="en-US" sz="2000" dirty="0" smtClean="0">
                <a:latin typeface="標楷體" pitchFamily="65" charset="-120"/>
                <a:ea typeface="標楷體" pitchFamily="65" charset="-120"/>
              </a:rPr>
              <a:t>    如為財物採購，則需會請保管組登錄財產帳，貼財產條</a:t>
            </a:r>
            <a:endParaRPr lang="en-US" altLang="zh-TW" sz="2000" dirty="0" smtClean="0">
              <a:latin typeface="標楷體" pitchFamily="65" charset="-120"/>
              <a:ea typeface="標楷體" pitchFamily="65" charset="-120"/>
            </a:endParaRPr>
          </a:p>
          <a:p>
            <a:pPr eaLnBrk="1" hangingPunct="1">
              <a:lnSpc>
                <a:spcPct val="80000"/>
              </a:lnSpc>
              <a:spcAft>
                <a:spcPct val="20000"/>
              </a:spcAft>
              <a:buFont typeface="Wingdings" pitchFamily="2" charset="2"/>
              <a:buNone/>
            </a:pPr>
            <a:r>
              <a:rPr lang="zh-TW" altLang="en-US" sz="2000" dirty="0" smtClean="0">
                <a:latin typeface="標楷體" pitchFamily="65" charset="-120"/>
                <a:ea typeface="標楷體" pitchFamily="65" charset="-120"/>
              </a:rPr>
              <a:t>    碼列管。</a:t>
            </a:r>
          </a:p>
          <a:p>
            <a:pPr eaLnBrk="1" hangingPunct="1">
              <a:lnSpc>
                <a:spcPct val="80000"/>
              </a:lnSpc>
              <a:spcAft>
                <a:spcPct val="20000"/>
              </a:spcAft>
              <a:buFont typeface="Wingdings" pitchFamily="2" charset="2"/>
              <a:buNone/>
            </a:pPr>
            <a:r>
              <a:rPr lang="zh-TW" altLang="en-US" sz="2000" b="1" dirty="0" smtClean="0">
                <a:latin typeface="標楷體" pitchFamily="65" charset="-120"/>
                <a:ea typeface="標楷體" pitchFamily="65" charset="-120"/>
              </a:rPr>
              <a:t>    </a:t>
            </a:r>
            <a:r>
              <a:rPr lang="en-US" altLang="zh-TW" sz="2000" b="1" dirty="0" smtClean="0">
                <a:latin typeface="標楷體" pitchFamily="65" charset="-120"/>
                <a:ea typeface="標楷體" pitchFamily="65" charset="-120"/>
              </a:rPr>
              <a:t>2.</a:t>
            </a:r>
            <a:r>
              <a:rPr lang="zh-TW" altLang="en-US" sz="2000" dirty="0" smtClean="0">
                <a:latin typeface="標楷體" pitchFamily="65" charset="-120"/>
                <a:ea typeface="標楷體" pitchFamily="65" charset="-120"/>
              </a:rPr>
              <a:t>案件</a:t>
            </a:r>
            <a:r>
              <a:rPr lang="zh-TW" altLang="en-US" sz="2000" dirty="0" smtClean="0">
                <a:latin typeface="標楷體" pitchFamily="65" charset="-120"/>
                <a:ea typeface="標楷體" pitchFamily="65" charset="-120"/>
              </a:rPr>
              <a:t>認定權責：新台幣</a:t>
            </a:r>
            <a:r>
              <a:rPr lang="en-US" altLang="zh-TW" sz="2000" dirty="0" smtClean="0">
                <a:latin typeface="標楷體" pitchFamily="65" charset="-120"/>
                <a:ea typeface="標楷體" pitchFamily="65" charset="-120"/>
              </a:rPr>
              <a:t>10</a:t>
            </a:r>
            <a:r>
              <a:rPr lang="zh-TW" altLang="en-US" sz="2000" dirty="0" smtClean="0">
                <a:latin typeface="標楷體" pitchFamily="65" charset="-120"/>
                <a:ea typeface="標楷體" pitchFamily="65" charset="-120"/>
              </a:rPr>
              <a:t>萬元以上之採購案件，由事務</a:t>
            </a:r>
            <a:endParaRPr lang="en-US" altLang="zh-TW" sz="2000" dirty="0" smtClean="0">
              <a:latin typeface="標楷體" pitchFamily="65" charset="-120"/>
              <a:ea typeface="標楷體" pitchFamily="65" charset="-120"/>
            </a:endParaRPr>
          </a:p>
          <a:p>
            <a:pPr eaLnBrk="1" hangingPunct="1">
              <a:lnSpc>
                <a:spcPct val="80000"/>
              </a:lnSpc>
              <a:spcAft>
                <a:spcPct val="20000"/>
              </a:spcAft>
              <a:buFont typeface="Wingdings" pitchFamily="2" charset="2"/>
              <a:buNone/>
            </a:pPr>
            <a:r>
              <a:rPr lang="zh-TW" altLang="en-US" sz="2000" dirty="0" smtClean="0">
                <a:latin typeface="標楷體" pitchFamily="65" charset="-120"/>
                <a:ea typeface="標楷體" pitchFamily="65" charset="-120"/>
              </a:rPr>
              <a:t>    組認定，新台幣</a:t>
            </a:r>
            <a:r>
              <a:rPr lang="en-US" altLang="zh-TW" sz="2000" dirty="0" smtClean="0">
                <a:latin typeface="標楷體" pitchFamily="65" charset="-120"/>
                <a:ea typeface="標楷體" pitchFamily="65" charset="-120"/>
              </a:rPr>
              <a:t>10</a:t>
            </a:r>
            <a:r>
              <a:rPr lang="zh-TW" altLang="en-US" sz="2000" dirty="0" smtClean="0">
                <a:latin typeface="標楷體" pitchFamily="65" charset="-120"/>
                <a:ea typeface="標楷體" pitchFamily="65" charset="-120"/>
              </a:rPr>
              <a:t>萬元以下之採購案件，由請購單位認</a:t>
            </a:r>
            <a:endParaRPr lang="en-US" altLang="zh-TW" sz="2000" dirty="0" smtClean="0">
              <a:latin typeface="標楷體" pitchFamily="65" charset="-120"/>
              <a:ea typeface="標楷體" pitchFamily="65" charset="-120"/>
            </a:endParaRPr>
          </a:p>
          <a:p>
            <a:pPr eaLnBrk="1" hangingPunct="1">
              <a:lnSpc>
                <a:spcPct val="80000"/>
              </a:lnSpc>
              <a:spcAft>
                <a:spcPct val="20000"/>
              </a:spcAft>
              <a:buFont typeface="Wingdings" pitchFamily="2" charset="2"/>
              <a:buNone/>
            </a:pPr>
            <a:r>
              <a:rPr lang="zh-TW" altLang="en-US" sz="2000" dirty="0" smtClean="0">
                <a:latin typeface="標楷體" pitchFamily="65" charset="-120"/>
                <a:ea typeface="標楷體" pitchFamily="65" charset="-120"/>
              </a:rPr>
              <a:t>    定之。相關認定請權責單位於「支出請示單」之說明欄</a:t>
            </a:r>
            <a:endParaRPr lang="en-US" altLang="zh-TW" sz="2000" dirty="0" smtClean="0">
              <a:latin typeface="標楷體" pitchFamily="65" charset="-120"/>
              <a:ea typeface="標楷體" pitchFamily="65" charset="-120"/>
            </a:endParaRPr>
          </a:p>
          <a:p>
            <a:pPr eaLnBrk="1" hangingPunct="1">
              <a:lnSpc>
                <a:spcPct val="80000"/>
              </a:lnSpc>
              <a:spcAft>
                <a:spcPct val="20000"/>
              </a:spcAft>
              <a:buFont typeface="Wingdings" pitchFamily="2" charset="2"/>
              <a:buNone/>
            </a:pPr>
            <a:r>
              <a:rPr lang="zh-TW" altLang="en-US" sz="2000" dirty="0" smtClean="0">
                <a:latin typeface="標楷體" pitchFamily="65" charset="-120"/>
                <a:ea typeface="標楷體" pitchFamily="65" charset="-120"/>
              </a:rPr>
              <a:t>    上詳細加註，簽章確認。</a:t>
            </a:r>
            <a:endParaRPr lang="en-US" altLang="zh-TW" sz="2000" dirty="0" smtClean="0">
              <a:latin typeface="標楷體" pitchFamily="65" charset="-120"/>
              <a:ea typeface="標楷體" pitchFamily="65" charset="-120"/>
            </a:endParaRPr>
          </a:p>
          <a:p>
            <a:pPr eaLnBrk="1" hangingPunct="1">
              <a:lnSpc>
                <a:spcPct val="80000"/>
              </a:lnSpc>
              <a:spcAft>
                <a:spcPct val="20000"/>
              </a:spcAft>
              <a:buFont typeface="Wingdings" pitchFamily="2" charset="2"/>
              <a:buNone/>
            </a:pPr>
            <a:r>
              <a:rPr lang="zh-TW" altLang="en-US" sz="2000" dirty="0" smtClean="0">
                <a:latin typeface="標楷體" pitchFamily="65" charset="-120"/>
                <a:ea typeface="標楷體" pitchFamily="65" charset="-120"/>
              </a:rPr>
              <a:t>    </a:t>
            </a:r>
            <a:r>
              <a:rPr lang="en-US" altLang="zh-TW" sz="2000" b="1" dirty="0" smtClean="0">
                <a:latin typeface="標楷體" pitchFamily="65" charset="-120"/>
                <a:ea typeface="標楷體" pitchFamily="65" charset="-120"/>
              </a:rPr>
              <a:t>3.</a:t>
            </a:r>
            <a:r>
              <a:rPr lang="zh-TW" altLang="en-US" sz="2000" dirty="0" smtClean="0">
                <a:latin typeface="標楷體" pitchFamily="65" charset="-120"/>
                <a:ea typeface="標楷體" pitchFamily="65" charset="-120"/>
              </a:rPr>
              <a:t>無法</a:t>
            </a:r>
            <a:r>
              <a:rPr lang="zh-TW" altLang="en-US" sz="2000" dirty="0" smtClean="0">
                <a:latin typeface="標楷體" pitchFamily="65" charset="-120"/>
                <a:ea typeface="標楷體" pitchFamily="65" charset="-120"/>
              </a:rPr>
              <a:t>認定或有疑義之案件，由請購單位、事務組及保管組</a:t>
            </a:r>
            <a:endParaRPr lang="en-US" altLang="zh-TW" sz="2000" dirty="0" smtClean="0">
              <a:latin typeface="標楷體" pitchFamily="65" charset="-120"/>
              <a:ea typeface="標楷體" pitchFamily="65" charset="-120"/>
            </a:endParaRPr>
          </a:p>
          <a:p>
            <a:pPr eaLnBrk="1" hangingPunct="1">
              <a:lnSpc>
                <a:spcPct val="80000"/>
              </a:lnSpc>
              <a:spcAft>
                <a:spcPct val="20000"/>
              </a:spcAft>
              <a:buFont typeface="Wingdings" pitchFamily="2" charset="2"/>
              <a:buNone/>
            </a:pPr>
            <a:r>
              <a:rPr lang="zh-TW" altLang="en-US" sz="2000" dirty="0" smtClean="0">
                <a:latin typeface="標楷體" pitchFamily="65" charset="-120"/>
                <a:ea typeface="標楷體" pitchFamily="65" charset="-120"/>
              </a:rPr>
              <a:t>    共同協商處理。</a:t>
            </a:r>
          </a:p>
        </p:txBody>
      </p:sp>
      <p:sp>
        <p:nvSpPr>
          <p:cNvPr id="301058" name="Rectangle 2"/>
          <p:cNvSpPr>
            <a:spLocks noChangeArrowheads="1"/>
          </p:cNvSpPr>
          <p:nvPr/>
        </p:nvSpPr>
        <p:spPr bwMode="auto">
          <a:xfrm>
            <a:off x="1331936" y="1006481"/>
            <a:ext cx="5583237" cy="420688"/>
          </a:xfrm>
          <a:prstGeom prst="rect">
            <a:avLst/>
          </a:prstGeom>
          <a:noFill/>
          <a:ln w="9525">
            <a:noFill/>
            <a:miter lim="800000"/>
            <a:headEnd/>
            <a:tailEnd/>
          </a:ln>
          <a:effectLst/>
        </p:spPr>
        <p:txBody>
          <a:bodyPr anchor="b"/>
          <a:lstStyle/>
          <a:p>
            <a:pPr>
              <a:defRPr/>
            </a:pPr>
            <a:r>
              <a:rPr lang="zh-TW" altLang="en-US" sz="2800" b="1">
                <a:solidFill>
                  <a:srgbClr val="000C0C"/>
                </a:solidFill>
                <a:effectLst>
                  <a:outerShdw blurRad="38100" dist="38100" dir="2700000" algn="tl">
                    <a:srgbClr val="C0C0C0"/>
                  </a:outerShdw>
                </a:effectLst>
                <a:latin typeface="Arial" charset="0"/>
              </a:rPr>
              <a:t>經費動支核銷注意事項</a:t>
            </a:r>
            <a:r>
              <a:rPr lang="en-US" altLang="zh-TW" sz="2800" b="1">
                <a:solidFill>
                  <a:srgbClr val="000C0C"/>
                </a:solidFill>
                <a:effectLst>
                  <a:outerShdw blurRad="38100" dist="38100" dir="2700000" algn="tl">
                    <a:srgbClr val="C0C0C0"/>
                  </a:outerShdw>
                </a:effectLst>
                <a:latin typeface="Arial" charset="0"/>
              </a:rPr>
              <a:t>(</a:t>
            </a:r>
            <a:r>
              <a:rPr lang="zh-TW" altLang="en-US" sz="2800" b="1">
                <a:solidFill>
                  <a:srgbClr val="000C0C"/>
                </a:solidFill>
                <a:effectLst>
                  <a:outerShdw blurRad="38100" dist="38100" dir="2700000" algn="tl">
                    <a:srgbClr val="C0C0C0"/>
                  </a:outerShdw>
                </a:effectLst>
                <a:latin typeface="Arial" charset="0"/>
              </a:rPr>
              <a:t>續</a:t>
            </a:r>
            <a:r>
              <a:rPr lang="en-US" altLang="zh-TW" sz="2800" b="1">
                <a:solidFill>
                  <a:srgbClr val="000C0C"/>
                </a:solidFill>
                <a:effectLst>
                  <a:outerShdw blurRad="38100" dist="38100" dir="2700000" algn="tl">
                    <a:srgbClr val="C0C0C0"/>
                  </a:outerShdw>
                </a:effectLst>
                <a:latin typeface="Arial"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CFD2803D-654A-47DD-B6E2-05653F04E9C7}" type="slidenum">
              <a:rPr lang="en-US" altLang="zh-TW"/>
              <a:pPr>
                <a:defRPr/>
              </a:pPr>
              <a:t>24</a:t>
            </a:fld>
            <a:endParaRPr lang="en-US" altLang="zh-TW"/>
          </a:p>
        </p:txBody>
      </p:sp>
      <p:sp>
        <p:nvSpPr>
          <p:cNvPr id="93187" name="Rectangle 2"/>
          <p:cNvSpPr>
            <a:spLocks noGrp="1" noChangeArrowheads="1"/>
          </p:cNvSpPr>
          <p:nvPr>
            <p:ph type="body" idx="1"/>
          </p:nvPr>
        </p:nvSpPr>
        <p:spPr>
          <a:xfrm>
            <a:off x="755576" y="1427169"/>
            <a:ext cx="7705725" cy="4537078"/>
          </a:xfrm>
        </p:spPr>
        <p:txBody>
          <a:bodyPr/>
          <a:lstStyle/>
          <a:p>
            <a:pPr eaLnBrk="1" hangingPunct="1">
              <a:lnSpc>
                <a:spcPts val="2200"/>
              </a:lnSpc>
              <a:spcBef>
                <a:spcPts val="0"/>
              </a:spcBef>
              <a:spcAft>
                <a:spcPts val="0"/>
              </a:spcAft>
              <a:buFont typeface="Wingdings" pitchFamily="2" charset="2"/>
              <a:buNone/>
            </a:pP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八</a:t>
            </a: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相關工程內含設備之採購案件，其規劃設計費，審查費或差旅</a:t>
            </a:r>
          </a:p>
          <a:p>
            <a:pPr eaLnBrk="1" hangingPunct="1">
              <a:lnSpc>
                <a:spcPts val="2200"/>
              </a:lnSpc>
              <a:spcBef>
                <a:spcPts val="0"/>
              </a:spcBef>
              <a:spcAft>
                <a:spcPts val="0"/>
              </a:spcAft>
              <a:buFont typeface="Wingdings" pitchFamily="2" charset="2"/>
              <a:buNone/>
            </a:pPr>
            <a:r>
              <a:rPr lang="zh-TW" altLang="en-US" sz="2000" b="1" dirty="0" smtClean="0">
                <a:latin typeface="標楷體" pitchFamily="65" charset="-120"/>
                <a:ea typeface="標楷體" pitchFamily="65" charset="-120"/>
              </a:rPr>
              <a:t>    費等，是否需列入資本門，及如何攤到各項設備之處理方式</a:t>
            </a:r>
            <a:r>
              <a:rPr lang="zh-TW" altLang="en-US" sz="2000" b="1" dirty="0" smtClean="0">
                <a:latin typeface="標楷體" pitchFamily="65" charset="-120"/>
                <a:ea typeface="標楷體" pitchFamily="65" charset="-120"/>
              </a:rPr>
              <a:t>：</a:t>
            </a:r>
            <a:endParaRPr lang="en-US" altLang="zh-TW" sz="2000" b="1" dirty="0" smtClean="0">
              <a:latin typeface="標楷體" pitchFamily="65" charset="-120"/>
              <a:ea typeface="標楷體" pitchFamily="65" charset="-120"/>
            </a:endParaRPr>
          </a:p>
          <a:p>
            <a:pPr eaLnBrk="1" hangingPunct="1">
              <a:lnSpc>
                <a:spcPts val="2200"/>
              </a:lnSpc>
              <a:spcBef>
                <a:spcPts val="0"/>
              </a:spcBef>
              <a:spcAft>
                <a:spcPts val="0"/>
              </a:spcAft>
              <a:buFont typeface="Wingdings" pitchFamily="2" charset="2"/>
              <a:buNone/>
            </a:pPr>
            <a:endParaRPr lang="zh-TW" altLang="en-US" sz="2000" b="1" dirty="0" smtClean="0">
              <a:latin typeface="標楷體" pitchFamily="65" charset="-120"/>
              <a:ea typeface="標楷體" pitchFamily="65" charset="-120"/>
            </a:endParaRPr>
          </a:p>
          <a:p>
            <a:pPr eaLnBrk="1" hangingPunct="1">
              <a:lnSpc>
                <a:spcPts val="2100"/>
              </a:lnSpc>
              <a:spcAft>
                <a:spcPct val="25000"/>
              </a:spcAft>
              <a:buFont typeface="Wingdings" pitchFamily="2" charset="2"/>
              <a:buNone/>
            </a:pP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如</a:t>
            </a:r>
            <a:r>
              <a:rPr lang="zh-TW" altLang="en-US" sz="2000" b="1" dirty="0" smtClean="0">
                <a:solidFill>
                  <a:srgbClr val="FF3300"/>
                </a:solidFill>
                <a:latin typeface="標楷體" pitchFamily="65" charset="-120"/>
                <a:ea typeface="標楷體" pitchFamily="65" charset="-120"/>
              </a:rPr>
              <a:t>以資本門經費支應</a:t>
            </a:r>
            <a:r>
              <a:rPr lang="zh-TW" altLang="en-US" sz="2000" dirty="0" smtClean="0">
                <a:latin typeface="標楷體" pitchFamily="65" charset="-120"/>
                <a:ea typeface="標楷體" pitchFamily="65" charset="-120"/>
              </a:rPr>
              <a:t>，則其相關規劃設計費、審查費或</a:t>
            </a:r>
            <a:r>
              <a:rPr lang="zh-TW" altLang="en-US" sz="2000" dirty="0" smtClean="0">
                <a:latin typeface="標楷體" pitchFamily="65" charset="-120"/>
                <a:ea typeface="標楷體" pitchFamily="65" charset="-120"/>
              </a:rPr>
              <a:t>差旅費</a:t>
            </a:r>
            <a:r>
              <a:rPr lang="zh-TW" altLang="en-US" sz="2000" dirty="0" smtClean="0">
                <a:latin typeface="標楷體" pitchFamily="65" charset="-120"/>
                <a:ea typeface="標楷體" pitchFamily="65" charset="-120"/>
              </a:rPr>
              <a:t>等之金額，按各類財產佔全部經費比例分攤後，列入相關</a:t>
            </a:r>
          </a:p>
          <a:p>
            <a:pPr eaLnBrk="1" hangingPunct="1">
              <a:lnSpc>
                <a:spcPts val="2100"/>
              </a:lnSpc>
              <a:spcAft>
                <a:spcPct val="25000"/>
              </a:spcAft>
              <a:buFont typeface="Wingdings" pitchFamily="2" charset="2"/>
              <a:buNone/>
            </a:pPr>
            <a:r>
              <a:rPr lang="zh-TW" altLang="en-US"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財產帳內</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eaLnBrk="1" hangingPunct="1">
              <a:lnSpc>
                <a:spcPts val="2100"/>
              </a:lnSpc>
              <a:spcAft>
                <a:spcPct val="25000"/>
              </a:spcAft>
              <a:buFont typeface="Wingdings" pitchFamily="2" charset="2"/>
              <a:buNone/>
            </a:pPr>
            <a:r>
              <a:rPr lang="en-US" altLang="zh-TW" sz="2000" dirty="0" smtClean="0">
                <a:latin typeface="標楷體" pitchFamily="65" charset="-120"/>
                <a:ea typeface="標楷體" pitchFamily="65" charset="-120"/>
              </a:rPr>
              <a:t>2.</a:t>
            </a:r>
            <a:r>
              <a:rPr lang="zh-TW" altLang="en-US" sz="2000" dirty="0" smtClean="0">
                <a:latin typeface="標楷體" pitchFamily="65" charset="-120"/>
                <a:ea typeface="標楷體" pitchFamily="65" charset="-120"/>
              </a:rPr>
              <a:t>若</a:t>
            </a:r>
            <a:r>
              <a:rPr lang="zh-TW" altLang="en-US" sz="2000" b="1" dirty="0" smtClean="0">
                <a:solidFill>
                  <a:srgbClr val="FF3300"/>
                </a:solidFill>
                <a:latin typeface="標楷體" pitchFamily="65" charset="-120"/>
                <a:ea typeface="標楷體" pitchFamily="65" charset="-120"/>
              </a:rPr>
              <a:t>以經常門經費支應</a:t>
            </a:r>
            <a:r>
              <a:rPr lang="zh-TW" altLang="en-US" sz="2000" dirty="0" smtClean="0">
                <a:latin typeface="標楷體" pitchFamily="65" charset="-120"/>
                <a:ea typeface="標楷體" pitchFamily="65" charset="-120"/>
              </a:rPr>
              <a:t>，則其規劃設計費、審查</a:t>
            </a:r>
            <a:r>
              <a:rPr lang="zh-TW" altLang="en-US" sz="2000" dirty="0" smtClean="0">
                <a:latin typeface="標楷體" pitchFamily="65" charset="-120"/>
                <a:ea typeface="標楷體" pitchFamily="65" charset="-120"/>
              </a:rPr>
              <a:t>費或</a:t>
            </a:r>
            <a:r>
              <a:rPr lang="zh-TW" altLang="en-US" sz="2000" dirty="0" smtClean="0">
                <a:latin typeface="標楷體" pitchFamily="65" charset="-120"/>
                <a:ea typeface="標楷體" pitchFamily="65" charset="-120"/>
              </a:rPr>
              <a:t>計費、審查費或 差旅費等均以經常門列帳。</a:t>
            </a:r>
          </a:p>
          <a:p>
            <a:pPr eaLnBrk="1" hangingPunct="1">
              <a:lnSpc>
                <a:spcPts val="2100"/>
              </a:lnSpc>
              <a:buFont typeface="Wingdings" pitchFamily="2" charset="2"/>
              <a:buNone/>
            </a:pPr>
            <a:r>
              <a:rPr lang="en-US" altLang="zh-TW" sz="2000" dirty="0" smtClean="0">
                <a:latin typeface="標楷體" pitchFamily="65" charset="-120"/>
                <a:ea typeface="標楷體" pitchFamily="65" charset="-120"/>
              </a:rPr>
              <a:t>3.</a:t>
            </a:r>
            <a:r>
              <a:rPr lang="zh-TW" altLang="en-US" sz="2000" dirty="0" smtClean="0">
                <a:latin typeface="標楷體" pitchFamily="65" charset="-120"/>
                <a:ea typeface="標楷體" pitchFamily="65" charset="-120"/>
              </a:rPr>
              <a:t>如</a:t>
            </a:r>
            <a:r>
              <a:rPr lang="zh-TW" altLang="en-US" sz="2000" dirty="0" smtClean="0">
                <a:latin typeface="標楷體" pitchFamily="65" charset="-120"/>
                <a:ea typeface="標楷體" pitchFamily="65" charset="-120"/>
              </a:rPr>
              <a:t>經費係</a:t>
            </a:r>
            <a:r>
              <a:rPr lang="zh-TW" altLang="en-US" sz="2000" b="1" dirty="0" smtClean="0">
                <a:solidFill>
                  <a:srgbClr val="FF3300"/>
                </a:solidFill>
                <a:latin typeface="標楷體" pitchFamily="65" charset="-120"/>
                <a:ea typeface="標楷體" pitchFamily="65" charset="-120"/>
              </a:rPr>
              <a:t>部分經常門、部分資本門</a:t>
            </a:r>
            <a:r>
              <a:rPr lang="zh-TW" altLang="en-US" sz="2000" dirty="0" smtClean="0">
                <a:latin typeface="標楷體" pitchFamily="65" charset="-120"/>
                <a:ea typeface="標楷體" pitchFamily="65" charset="-120"/>
              </a:rPr>
              <a:t>，由於經資門額度問題</a:t>
            </a:r>
            <a:r>
              <a:rPr lang="zh-TW" altLang="en-US" sz="2000" dirty="0" smtClean="0">
                <a:latin typeface="標楷體" pitchFamily="65" charset="-120"/>
                <a:ea typeface="標楷體" pitchFamily="65" charset="-120"/>
              </a:rPr>
              <a:t>，則</a:t>
            </a:r>
            <a:r>
              <a:rPr lang="zh-TW" altLang="en-US" sz="2000" dirty="0" smtClean="0">
                <a:latin typeface="標楷體" pitchFamily="65" charset="-120"/>
                <a:ea typeface="標楷體" pitchFamily="65" charset="-120"/>
              </a:rPr>
              <a:t>其規劃設計費、審查費或差旅費等，應如何分攤至</a:t>
            </a:r>
            <a:r>
              <a:rPr lang="zh-TW" altLang="en-US" sz="2000" dirty="0" smtClean="0">
                <a:latin typeface="標楷體" pitchFamily="65" charset="-120"/>
                <a:ea typeface="標楷體" pitchFamily="65" charset="-120"/>
              </a:rPr>
              <a:t>經常門</a:t>
            </a:r>
            <a:r>
              <a:rPr lang="zh-TW" altLang="en-US" sz="2000" dirty="0" smtClean="0">
                <a:latin typeface="標楷體" pitchFamily="65" charset="-120"/>
                <a:ea typeface="標楷體" pitchFamily="65" charset="-120"/>
              </a:rPr>
              <a:t>至經常門及資本門，則協調討論之。</a:t>
            </a:r>
          </a:p>
        </p:txBody>
      </p:sp>
      <p:sp>
        <p:nvSpPr>
          <p:cNvPr id="301058" name="Rectangle 2"/>
          <p:cNvSpPr>
            <a:spLocks noChangeArrowheads="1"/>
          </p:cNvSpPr>
          <p:nvPr/>
        </p:nvSpPr>
        <p:spPr bwMode="auto">
          <a:xfrm>
            <a:off x="1331936" y="1006481"/>
            <a:ext cx="5583237" cy="420688"/>
          </a:xfrm>
          <a:prstGeom prst="rect">
            <a:avLst/>
          </a:prstGeom>
          <a:noFill/>
          <a:ln w="9525">
            <a:noFill/>
            <a:miter lim="800000"/>
            <a:headEnd/>
            <a:tailEnd/>
          </a:ln>
          <a:effectLst/>
        </p:spPr>
        <p:txBody>
          <a:bodyPr anchor="b"/>
          <a:lstStyle/>
          <a:p>
            <a:pPr>
              <a:defRPr/>
            </a:pPr>
            <a:r>
              <a:rPr lang="zh-TW" altLang="en-US" sz="2800" b="1">
                <a:solidFill>
                  <a:srgbClr val="000C0C"/>
                </a:solidFill>
                <a:effectLst>
                  <a:outerShdw blurRad="38100" dist="38100" dir="2700000" algn="tl">
                    <a:srgbClr val="C0C0C0"/>
                  </a:outerShdw>
                </a:effectLst>
                <a:latin typeface="Arial" charset="0"/>
              </a:rPr>
              <a:t>經費動支核銷注意事項</a:t>
            </a:r>
            <a:r>
              <a:rPr lang="en-US" altLang="zh-TW" sz="2800" b="1">
                <a:solidFill>
                  <a:srgbClr val="000C0C"/>
                </a:solidFill>
                <a:effectLst>
                  <a:outerShdw blurRad="38100" dist="38100" dir="2700000" algn="tl">
                    <a:srgbClr val="C0C0C0"/>
                  </a:outerShdw>
                </a:effectLst>
                <a:latin typeface="Arial" charset="0"/>
              </a:rPr>
              <a:t>(</a:t>
            </a:r>
            <a:r>
              <a:rPr lang="zh-TW" altLang="en-US" sz="2800" b="1">
                <a:solidFill>
                  <a:srgbClr val="000C0C"/>
                </a:solidFill>
                <a:effectLst>
                  <a:outerShdw blurRad="38100" dist="38100" dir="2700000" algn="tl">
                    <a:srgbClr val="C0C0C0"/>
                  </a:outerShdw>
                </a:effectLst>
                <a:latin typeface="Arial" charset="0"/>
              </a:rPr>
              <a:t>續</a:t>
            </a:r>
            <a:r>
              <a:rPr lang="en-US" altLang="zh-TW" sz="2800" b="1">
                <a:solidFill>
                  <a:srgbClr val="000C0C"/>
                </a:solidFill>
                <a:effectLst>
                  <a:outerShdw blurRad="38100" dist="38100" dir="2700000" algn="tl">
                    <a:srgbClr val="C0C0C0"/>
                  </a:outerShdw>
                </a:effectLst>
                <a:latin typeface="Arial"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2B490B22-D0EB-4B15-A630-05D2D59EDFDA}" type="slidenum">
              <a:rPr lang="en-US" altLang="zh-TW"/>
              <a:pPr>
                <a:defRPr/>
              </a:pPr>
              <a:t>25</a:t>
            </a:fld>
            <a:endParaRPr lang="en-US" altLang="zh-TW"/>
          </a:p>
        </p:txBody>
      </p:sp>
      <p:sp>
        <p:nvSpPr>
          <p:cNvPr id="94211" name="Rectangle 2"/>
          <p:cNvSpPr>
            <a:spLocks noGrp="1" noChangeArrowheads="1"/>
          </p:cNvSpPr>
          <p:nvPr>
            <p:ph type="body" idx="1"/>
          </p:nvPr>
        </p:nvSpPr>
        <p:spPr>
          <a:xfrm>
            <a:off x="684213" y="1620838"/>
            <a:ext cx="8316912" cy="4321175"/>
          </a:xfrm>
        </p:spPr>
        <p:txBody>
          <a:bodyPr/>
          <a:lstStyle/>
          <a:p>
            <a:pPr eaLnBrk="1" hangingPunct="1">
              <a:lnSpc>
                <a:spcPct val="90000"/>
              </a:lnSpc>
              <a:spcAft>
                <a:spcPct val="50000"/>
              </a:spcAft>
              <a:buFont typeface="Wingdings" pitchFamily="2" charset="2"/>
              <a:buNone/>
            </a:pPr>
            <a:r>
              <a:rPr lang="en-US" altLang="zh-TW" sz="2000" b="1" smtClean="0">
                <a:latin typeface="標楷體" pitchFamily="65" charset="-120"/>
                <a:ea typeface="標楷體" pitchFamily="65" charset="-120"/>
              </a:rPr>
              <a:t>(</a:t>
            </a:r>
            <a:r>
              <a:rPr lang="zh-TW" altLang="en-US" sz="2400" b="1" smtClean="0">
                <a:latin typeface="標楷體" pitchFamily="65" charset="-120"/>
                <a:ea typeface="標楷體" pitchFamily="65" charset="-120"/>
              </a:rPr>
              <a:t>九</a:t>
            </a:r>
            <a:r>
              <a:rPr lang="en-US" altLang="zh-TW" sz="2400" b="1" smtClean="0">
                <a:latin typeface="標楷體" pitchFamily="65" charset="-120"/>
                <a:ea typeface="標楷體" pitchFamily="65" charset="-120"/>
              </a:rPr>
              <a:t>)</a:t>
            </a:r>
            <a:r>
              <a:rPr lang="en-US" altLang="zh-TW" sz="2400" b="1" smtClean="0">
                <a:solidFill>
                  <a:srgbClr val="FF3300"/>
                </a:solidFill>
                <a:latin typeface="標楷體" pitchFamily="65" charset="-120"/>
                <a:ea typeface="標楷體" pitchFamily="65" charset="-120"/>
              </a:rPr>
              <a:t>1</a:t>
            </a:r>
            <a:r>
              <a:rPr lang="zh-TW" altLang="en-US" sz="2400" b="1" smtClean="0">
                <a:solidFill>
                  <a:srgbClr val="FF3300"/>
                </a:solidFill>
                <a:latin typeface="標楷體" pitchFamily="65" charset="-120"/>
                <a:ea typeface="標楷體" pitchFamily="65" charset="-120"/>
              </a:rPr>
              <a:t>萬元以上</a:t>
            </a:r>
            <a:r>
              <a:rPr lang="en-US" altLang="zh-TW" sz="2400" b="1" smtClean="0">
                <a:solidFill>
                  <a:srgbClr val="FF3300"/>
                </a:solidFill>
                <a:latin typeface="標楷體" pitchFamily="65" charset="-120"/>
                <a:ea typeface="標楷體" pitchFamily="65" charset="-120"/>
              </a:rPr>
              <a:t>10</a:t>
            </a:r>
            <a:r>
              <a:rPr lang="zh-TW" altLang="en-US" sz="2400" b="1" smtClean="0">
                <a:solidFill>
                  <a:srgbClr val="FF3300"/>
                </a:solidFill>
                <a:latin typeface="標楷體" pitchFamily="65" charset="-120"/>
                <a:ea typeface="標楷體" pitchFamily="65" charset="-120"/>
              </a:rPr>
              <a:t>萬元以下之財物請購，採購之權責歸於各單</a:t>
            </a:r>
          </a:p>
          <a:p>
            <a:pPr eaLnBrk="1" hangingPunct="1">
              <a:lnSpc>
                <a:spcPct val="90000"/>
              </a:lnSpc>
              <a:spcAft>
                <a:spcPct val="50000"/>
              </a:spcAft>
              <a:buFont typeface="Wingdings" pitchFamily="2" charset="2"/>
              <a:buNone/>
            </a:pPr>
            <a:r>
              <a:rPr lang="zh-TW" altLang="en-US" sz="2400" b="1" smtClean="0">
                <a:solidFill>
                  <a:srgbClr val="FF3300"/>
                </a:solidFill>
                <a:latin typeface="標楷體" pitchFamily="65" charset="-120"/>
                <a:ea typeface="標楷體" pitchFamily="65" charset="-120"/>
              </a:rPr>
              <a:t>    位</a:t>
            </a:r>
            <a:r>
              <a:rPr lang="zh-TW" altLang="en-US" sz="2400" smtClean="0">
                <a:latin typeface="標楷體" pitchFamily="65" charset="-120"/>
                <a:ea typeface="標楷體" pitchFamily="65" charset="-120"/>
              </a:rPr>
              <a:t>，總務處事務組協助認定是否符合相關規定：</a:t>
            </a:r>
          </a:p>
          <a:p>
            <a:pPr eaLnBrk="1" hangingPunct="1">
              <a:lnSpc>
                <a:spcPct val="85000"/>
              </a:lnSpc>
              <a:spcBef>
                <a:spcPct val="0"/>
              </a:spcBef>
              <a:buFont typeface="Wingdings" pitchFamily="2" charset="2"/>
              <a:buNone/>
            </a:pPr>
            <a:r>
              <a:rPr lang="zh-TW" altLang="en-US" sz="2400" b="1" smtClean="0">
                <a:solidFill>
                  <a:schemeClr val="accent2"/>
                </a:solidFill>
                <a:latin typeface="標楷體" pitchFamily="65" charset="-120"/>
                <a:ea typeface="標楷體" pitchFamily="65" charset="-120"/>
              </a:rPr>
              <a:t>    </a:t>
            </a:r>
            <a:r>
              <a:rPr lang="zh-TW" altLang="en-US" sz="2400" b="1" smtClean="0">
                <a:solidFill>
                  <a:srgbClr val="FF3300"/>
                </a:solidFill>
                <a:latin typeface="標楷體" pitchFamily="65" charset="-120"/>
                <a:ea typeface="標楷體" pitchFamily="65" charset="-120"/>
              </a:rPr>
              <a:t>權責歸屬</a:t>
            </a:r>
            <a:r>
              <a:rPr lang="zh-TW" altLang="en-US" sz="2400" smtClean="0">
                <a:solidFill>
                  <a:srgbClr val="FF3300"/>
                </a:solidFill>
                <a:latin typeface="標楷體" pitchFamily="65" charset="-120"/>
                <a:ea typeface="標楷體" pitchFamily="65" charset="-120"/>
              </a:rPr>
              <a:t>：</a:t>
            </a:r>
            <a:r>
              <a:rPr lang="zh-TW" altLang="en-US" sz="2400" smtClean="0">
                <a:latin typeface="標楷體" pitchFamily="65" charset="-120"/>
                <a:ea typeface="標楷體" pitchFamily="65" charset="-120"/>
              </a:rPr>
              <a:t>各單位應負責採購案之規劃、設計、支出請</a:t>
            </a:r>
          </a:p>
          <a:p>
            <a:pPr eaLnBrk="1" hangingPunct="1">
              <a:lnSpc>
                <a:spcPct val="85000"/>
              </a:lnSpc>
              <a:spcBef>
                <a:spcPct val="0"/>
              </a:spcBef>
              <a:buFont typeface="Wingdings" pitchFamily="2" charset="2"/>
              <a:buNone/>
            </a:pPr>
            <a:r>
              <a:rPr lang="zh-TW" altLang="en-US" sz="2400" smtClean="0">
                <a:latin typeface="標楷體" pitchFamily="65" charset="-120"/>
                <a:ea typeface="標楷體" pitchFamily="65" charset="-120"/>
              </a:rPr>
              <a:t>              示、核銷等。</a:t>
            </a:r>
          </a:p>
          <a:p>
            <a:pPr eaLnBrk="1" hangingPunct="1">
              <a:lnSpc>
                <a:spcPct val="85000"/>
              </a:lnSpc>
              <a:spcBef>
                <a:spcPct val="0"/>
              </a:spcBef>
              <a:buFont typeface="Wingdings" pitchFamily="2" charset="2"/>
              <a:buNone/>
            </a:pPr>
            <a:endParaRPr lang="zh-TW" altLang="en-US" sz="2400" smtClean="0">
              <a:solidFill>
                <a:srgbClr val="FF3300"/>
              </a:solidFill>
              <a:latin typeface="標楷體" pitchFamily="65" charset="-120"/>
              <a:ea typeface="標楷體" pitchFamily="65" charset="-120"/>
            </a:endParaRPr>
          </a:p>
          <a:p>
            <a:pPr eaLnBrk="1" hangingPunct="1">
              <a:lnSpc>
                <a:spcPct val="90000"/>
              </a:lnSpc>
              <a:spcBef>
                <a:spcPct val="0"/>
              </a:spcBef>
              <a:buFont typeface="Wingdings" pitchFamily="2" charset="2"/>
              <a:buNone/>
            </a:pPr>
            <a:r>
              <a:rPr lang="zh-TW" altLang="en-US" sz="2400" b="1" smtClean="0">
                <a:solidFill>
                  <a:srgbClr val="FF3300"/>
                </a:solidFill>
                <a:latin typeface="標楷體" pitchFamily="65" charset="-120"/>
                <a:ea typeface="標楷體" pitchFamily="65" charset="-120"/>
              </a:rPr>
              <a:t>    協助認定事項</a:t>
            </a:r>
            <a:r>
              <a:rPr lang="zh-TW" altLang="en-US" sz="2400" smtClean="0">
                <a:solidFill>
                  <a:srgbClr val="FF3300"/>
                </a:solidFill>
                <a:latin typeface="標楷體" pitchFamily="65" charset="-120"/>
                <a:ea typeface="標楷體" pitchFamily="65" charset="-120"/>
              </a:rPr>
              <a:t>：</a:t>
            </a:r>
            <a:r>
              <a:rPr lang="zh-TW" altLang="en-US" sz="2400" smtClean="0">
                <a:latin typeface="標楷體" pitchFamily="65" charset="-120"/>
                <a:ea typeface="標楷體" pitchFamily="65" charset="-120"/>
              </a:rPr>
              <a:t>是否符合共同供應契約採購規定，是否</a:t>
            </a:r>
          </a:p>
          <a:p>
            <a:pPr eaLnBrk="1" hangingPunct="1">
              <a:lnSpc>
                <a:spcPct val="90000"/>
              </a:lnSpc>
              <a:spcBef>
                <a:spcPct val="0"/>
              </a:spcBef>
              <a:buFont typeface="Wingdings" pitchFamily="2" charset="2"/>
              <a:buNone/>
            </a:pPr>
            <a:r>
              <a:rPr lang="zh-TW" altLang="en-US" sz="2400" smtClean="0">
                <a:latin typeface="標楷體" pitchFamily="65" charset="-120"/>
                <a:ea typeface="標楷體" pitchFamily="65" charset="-120"/>
              </a:rPr>
              <a:t>                  優先購環保標章產品。</a:t>
            </a:r>
          </a:p>
          <a:p>
            <a:pPr eaLnBrk="1" hangingPunct="1">
              <a:lnSpc>
                <a:spcPct val="90000"/>
              </a:lnSpc>
              <a:spcBef>
                <a:spcPct val="0"/>
              </a:spcBef>
              <a:buFont typeface="Wingdings" pitchFamily="2" charset="2"/>
              <a:buNone/>
            </a:pPr>
            <a:endParaRPr lang="zh-TW" altLang="en-US" sz="2400" smtClean="0">
              <a:latin typeface="標楷體" pitchFamily="65" charset="-120"/>
              <a:ea typeface="標楷體" pitchFamily="65" charset="-120"/>
            </a:endParaRPr>
          </a:p>
          <a:p>
            <a:pPr eaLnBrk="1" hangingPunct="1">
              <a:lnSpc>
                <a:spcPct val="90000"/>
              </a:lnSpc>
              <a:spcBef>
                <a:spcPct val="0"/>
              </a:spcBef>
              <a:buFont typeface="Wingdings" pitchFamily="2" charset="2"/>
              <a:buNone/>
            </a:pPr>
            <a:r>
              <a:rPr lang="zh-TW" altLang="en-US" sz="2400" b="1" smtClean="0">
                <a:solidFill>
                  <a:srgbClr val="FF3300"/>
                </a:solidFill>
                <a:latin typeface="標楷體" pitchFamily="65" charset="-120"/>
                <a:ea typeface="標楷體" pitchFamily="65" charset="-120"/>
              </a:rPr>
              <a:t>    認定方法</a:t>
            </a:r>
            <a:r>
              <a:rPr lang="zh-TW" altLang="en-US" sz="2400" smtClean="0">
                <a:solidFill>
                  <a:srgbClr val="FF3300"/>
                </a:solidFill>
                <a:latin typeface="標楷體" pitchFamily="65" charset="-120"/>
                <a:ea typeface="標楷體" pitchFamily="65" charset="-120"/>
              </a:rPr>
              <a:t>：</a:t>
            </a:r>
            <a:r>
              <a:rPr lang="zh-TW" altLang="en-US" sz="2400" smtClean="0">
                <a:latin typeface="標楷體" pitchFamily="65" charset="-120"/>
                <a:ea typeface="標楷體" pitchFamily="65" charset="-120"/>
              </a:rPr>
              <a:t>「支出請示單」請先知會總務處事務組。</a:t>
            </a:r>
          </a:p>
        </p:txBody>
      </p:sp>
      <p:sp>
        <p:nvSpPr>
          <p:cNvPr id="301058" name="Rectangle 2"/>
          <p:cNvSpPr>
            <a:spLocks noChangeArrowheads="1"/>
          </p:cNvSpPr>
          <p:nvPr/>
        </p:nvSpPr>
        <p:spPr bwMode="auto">
          <a:xfrm>
            <a:off x="1347824" y="896938"/>
            <a:ext cx="5583237" cy="647700"/>
          </a:xfrm>
          <a:prstGeom prst="rect">
            <a:avLst/>
          </a:prstGeom>
          <a:noFill/>
          <a:ln w="9525">
            <a:noFill/>
            <a:miter lim="800000"/>
            <a:headEnd/>
            <a:tailEnd/>
          </a:ln>
          <a:effectLst/>
        </p:spPr>
        <p:txBody>
          <a:bodyPr anchor="b"/>
          <a:lstStyle/>
          <a:p>
            <a:pPr>
              <a:defRPr/>
            </a:pPr>
            <a:r>
              <a:rPr lang="zh-TW" altLang="en-US" sz="2800" b="1" dirty="0">
                <a:solidFill>
                  <a:srgbClr val="000C0C"/>
                </a:solidFill>
                <a:effectLst>
                  <a:outerShdw blurRad="38100" dist="38100" dir="2700000" algn="tl">
                    <a:srgbClr val="C0C0C0"/>
                  </a:outerShdw>
                </a:effectLst>
                <a:latin typeface="Arial" charset="0"/>
              </a:rPr>
              <a:t>經費動支核銷注意事項</a:t>
            </a:r>
            <a:r>
              <a:rPr lang="en-US" altLang="zh-TW" sz="2800" b="1" dirty="0">
                <a:solidFill>
                  <a:srgbClr val="000C0C"/>
                </a:solidFill>
                <a:effectLst>
                  <a:outerShdw blurRad="38100" dist="38100" dir="2700000" algn="tl">
                    <a:srgbClr val="C0C0C0"/>
                  </a:outerShdw>
                </a:effectLst>
                <a:latin typeface="Arial" charset="0"/>
              </a:rPr>
              <a:t>(</a:t>
            </a:r>
            <a:r>
              <a:rPr lang="zh-TW" altLang="en-US" sz="2800" b="1" dirty="0">
                <a:solidFill>
                  <a:srgbClr val="000C0C"/>
                </a:solidFill>
                <a:effectLst>
                  <a:outerShdw blurRad="38100" dist="38100" dir="2700000" algn="tl">
                    <a:srgbClr val="C0C0C0"/>
                  </a:outerShdw>
                </a:effectLst>
                <a:latin typeface="Arial" charset="0"/>
              </a:rPr>
              <a:t>續</a:t>
            </a:r>
            <a:r>
              <a:rPr lang="en-US" altLang="zh-TW" sz="2800" b="1" dirty="0">
                <a:solidFill>
                  <a:srgbClr val="000C0C"/>
                </a:solidFill>
                <a:effectLst>
                  <a:outerShdw blurRad="38100" dist="38100" dir="2700000" algn="tl">
                    <a:srgbClr val="C0C0C0"/>
                  </a:outerShdw>
                </a:effectLst>
                <a:latin typeface="Arial" charset="0"/>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標題 1"/>
          <p:cNvSpPr>
            <a:spLocks noGrp="1"/>
          </p:cNvSpPr>
          <p:nvPr>
            <p:ph type="title"/>
          </p:nvPr>
        </p:nvSpPr>
        <p:spPr/>
        <p:txBody>
          <a:bodyPr/>
          <a:lstStyle/>
          <a:p>
            <a:pPr algn="ctr"/>
            <a:r>
              <a:rPr lang="zh-TW" altLang="en-US" b="1" smtClean="0">
                <a:solidFill>
                  <a:srgbClr val="C00000"/>
                </a:solidFill>
                <a:latin typeface="標楷體" pitchFamily="65" charset="-120"/>
                <a:ea typeface="標楷體" pitchFamily="65" charset="-120"/>
              </a:rPr>
              <a:t>報支原則</a:t>
            </a:r>
            <a:endParaRPr lang="zh-TW" altLang="en-US" smtClean="0">
              <a:latin typeface="標楷體" pitchFamily="65" charset="-120"/>
              <a:ea typeface="標楷體" pitchFamily="65" charset="-120"/>
            </a:endParaRPr>
          </a:p>
        </p:txBody>
      </p:sp>
      <p:sp>
        <p:nvSpPr>
          <p:cNvPr id="95235" name="內容版面配置區 2"/>
          <p:cNvSpPr>
            <a:spLocks noGrp="1"/>
          </p:cNvSpPr>
          <p:nvPr>
            <p:ph idx="1"/>
          </p:nvPr>
        </p:nvSpPr>
        <p:spPr/>
        <p:txBody>
          <a:bodyPr/>
          <a:lstStyle/>
          <a:p>
            <a:r>
              <a:rPr lang="zh-TW" altLang="zh-TW" sz="2800" smtClean="0">
                <a:latin typeface="標楷體" pitchFamily="65" charset="-120"/>
                <a:ea typeface="標楷體" pitchFamily="65" charset="-120"/>
              </a:rPr>
              <a:t>申請支付款項，應本</a:t>
            </a:r>
            <a:r>
              <a:rPr lang="zh-TW" altLang="zh-TW" sz="2800" b="1" smtClean="0">
                <a:solidFill>
                  <a:srgbClr val="C00000"/>
                </a:solidFill>
                <a:latin typeface="標楷體" pitchFamily="65" charset="-120"/>
                <a:ea typeface="標楷體" pitchFamily="65" charset="-120"/>
              </a:rPr>
              <a:t>誠信原則</a:t>
            </a:r>
            <a:r>
              <a:rPr lang="zh-TW" altLang="zh-TW" sz="2800" smtClean="0">
                <a:latin typeface="標楷體" pitchFamily="65" charset="-120"/>
                <a:ea typeface="標楷體" pitchFamily="65" charset="-120"/>
              </a:rPr>
              <a:t>對所提出之支出憑證之支付事實真實性負責，如有不實應負相關責任。</a:t>
            </a:r>
            <a:endParaRPr lang="en-US" altLang="zh-TW" sz="2800" smtClean="0">
              <a:latin typeface="標楷體" pitchFamily="65" charset="-120"/>
              <a:ea typeface="標楷體" pitchFamily="65" charset="-120"/>
            </a:endParaRPr>
          </a:p>
          <a:p>
            <a:endParaRPr lang="en-US" altLang="zh-TW" sz="2800" smtClean="0">
              <a:latin typeface="標楷體" pitchFamily="65" charset="-120"/>
              <a:ea typeface="標楷體" pitchFamily="65" charset="-120"/>
            </a:endParaRPr>
          </a:p>
          <a:p>
            <a:r>
              <a:rPr lang="zh-TW" altLang="en-US" sz="2800" smtClean="0">
                <a:latin typeface="標楷體" pitchFamily="65" charset="-120"/>
                <a:ea typeface="標楷體" pitchFamily="65" charset="-120"/>
              </a:rPr>
              <a:t>本</a:t>
            </a:r>
            <a:r>
              <a:rPr lang="zh-TW" altLang="zh-TW" sz="2800" b="1" smtClean="0">
                <a:solidFill>
                  <a:srgbClr val="C00000"/>
                </a:solidFill>
                <a:latin typeface="標楷體" pitchFamily="65" charset="-120"/>
                <a:ea typeface="標楷體" pitchFamily="65" charset="-120"/>
              </a:rPr>
              <a:t>撙節</a:t>
            </a:r>
            <a:r>
              <a:rPr lang="zh-TW" altLang="en-US" sz="2800" b="1" smtClean="0">
                <a:solidFill>
                  <a:srgbClr val="C00000"/>
                </a:solidFill>
                <a:latin typeface="標楷體" pitchFamily="65" charset="-120"/>
                <a:ea typeface="標楷體" pitchFamily="65" charset="-120"/>
              </a:rPr>
              <a:t>經費</a:t>
            </a:r>
            <a:r>
              <a:rPr lang="zh-TW" altLang="en-US" sz="2800" smtClean="0">
                <a:latin typeface="標楷體" pitchFamily="65" charset="-120"/>
                <a:ea typeface="標楷體" pitchFamily="65" charset="-120"/>
              </a:rPr>
              <a:t>精神，規劃各項支出</a:t>
            </a:r>
            <a:r>
              <a:rPr lang="zh-TW" altLang="en-US" sz="2800" smtClean="0">
                <a:latin typeface="新細明體" pitchFamily="18" charset="-120"/>
              </a:rPr>
              <a:t>。</a:t>
            </a:r>
            <a:endParaRPr lang="en-US" altLang="zh-TW" sz="2800" smtClean="0">
              <a:solidFill>
                <a:srgbClr val="FF0000"/>
              </a:solidFill>
            </a:endParaRPr>
          </a:p>
          <a:p>
            <a:endParaRPr lang="zh-TW" altLang="en-US" smtClean="0"/>
          </a:p>
        </p:txBody>
      </p:sp>
      <p:sp>
        <p:nvSpPr>
          <p:cNvPr id="4" name="投影片編號版面配置區 3"/>
          <p:cNvSpPr>
            <a:spLocks noGrp="1"/>
          </p:cNvSpPr>
          <p:nvPr>
            <p:ph type="sldNum" sz="quarter" idx="12"/>
          </p:nvPr>
        </p:nvSpPr>
        <p:spPr/>
        <p:txBody>
          <a:bodyPr/>
          <a:lstStyle/>
          <a:p>
            <a:pPr>
              <a:defRPr/>
            </a:pPr>
            <a:fld id="{FD8EECF6-702B-4399-9586-B7349D473FC9}" type="slidenum">
              <a:rPr lang="en-US" altLang="zh-TW" smtClean="0"/>
              <a:pPr>
                <a:defRPr/>
              </a:pPr>
              <a:t>26</a:t>
            </a:fld>
            <a:endParaRPr lang="en-US" altLang="zh-TW"/>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標題 1"/>
          <p:cNvSpPr>
            <a:spLocks noGrp="1"/>
          </p:cNvSpPr>
          <p:nvPr>
            <p:ph type="title"/>
          </p:nvPr>
        </p:nvSpPr>
        <p:spPr/>
        <p:txBody>
          <a:bodyPr/>
          <a:lstStyle/>
          <a:p>
            <a:r>
              <a:rPr lang="zh-TW" altLang="zh-TW" sz="2800" smtClean="0">
                <a:solidFill>
                  <a:schemeClr val="tx1"/>
                </a:solidFill>
                <a:latin typeface="標楷體" pitchFamily="65" charset="-120"/>
                <a:ea typeface="標楷體" pitchFamily="65" charset="-120"/>
              </a:rPr>
              <a:t>政府採購法中關於付款時限之重大修正</a:t>
            </a:r>
            <a:endParaRPr lang="zh-TW" altLang="en-US" sz="2800" smtClean="0">
              <a:latin typeface="標楷體" pitchFamily="65" charset="-120"/>
              <a:ea typeface="標楷體" pitchFamily="65" charset="-120"/>
            </a:endParaRPr>
          </a:p>
        </p:txBody>
      </p:sp>
      <p:sp>
        <p:nvSpPr>
          <p:cNvPr id="29699" name="內容版面配置區 2"/>
          <p:cNvSpPr>
            <a:spLocks noGrp="1"/>
          </p:cNvSpPr>
          <p:nvPr>
            <p:ph idx="1"/>
          </p:nvPr>
        </p:nvSpPr>
        <p:spPr/>
        <p:txBody>
          <a:bodyPr/>
          <a:lstStyle/>
          <a:p>
            <a:pPr>
              <a:defRPr/>
            </a:pPr>
            <a:r>
              <a:rPr lang="zh-TW" altLang="zh-TW" sz="2800" dirty="0" smtClean="0">
                <a:latin typeface="標楷體" panose="03000509000000000000" pitchFamily="65" charset="-120"/>
                <a:ea typeface="標楷體" panose="03000509000000000000" pitchFamily="65" charset="-120"/>
              </a:rPr>
              <a:t>政府採購法增訂第</a:t>
            </a:r>
            <a:r>
              <a:rPr lang="en-US" altLang="zh-TW" sz="2800" dirty="0" smtClean="0">
                <a:latin typeface="標楷體" panose="03000509000000000000" pitchFamily="65" charset="-120"/>
                <a:ea typeface="標楷體" panose="03000509000000000000" pitchFamily="65" charset="-120"/>
              </a:rPr>
              <a:t>73</a:t>
            </a:r>
            <a:r>
              <a:rPr lang="zh-TW" altLang="zh-TW" sz="2800" dirty="0" smtClean="0">
                <a:latin typeface="標楷體" panose="03000509000000000000" pitchFamily="65" charset="-120"/>
                <a:ea typeface="標楷體" panose="03000509000000000000" pitchFamily="65" charset="-120"/>
              </a:rPr>
              <a:t>條之</a:t>
            </a:r>
            <a:r>
              <a:rPr lang="en-US" altLang="zh-TW" sz="2800" dirty="0" smtClean="0">
                <a:latin typeface="標楷體" panose="03000509000000000000" pitchFamily="65" charset="-120"/>
                <a:ea typeface="標楷體" panose="03000509000000000000" pitchFamily="65" charset="-120"/>
              </a:rPr>
              <a:t>1</a:t>
            </a:r>
            <a:r>
              <a:rPr lang="zh-TW" altLang="zh-TW" sz="2800" dirty="0" smtClean="0">
                <a:latin typeface="標楷體" panose="03000509000000000000" pitchFamily="65" charset="-120"/>
                <a:ea typeface="標楷體" panose="03000509000000000000" pitchFamily="65" charset="-120"/>
              </a:rPr>
              <a:t>條文略以，機關辦理採購之付款及審核程序，除契約另有約定外，應於接到廠商提出之請款單據後，</a:t>
            </a:r>
            <a:r>
              <a:rPr lang="en-US" altLang="zh-TW" sz="2800" dirty="0" smtClean="0">
                <a:latin typeface="標楷體" panose="03000509000000000000" pitchFamily="65" charset="-120"/>
                <a:ea typeface="標楷體" panose="03000509000000000000" pitchFamily="65" charset="-120"/>
              </a:rPr>
              <a:t>15</a:t>
            </a:r>
            <a:r>
              <a:rPr lang="zh-TW" altLang="zh-TW" sz="2800" dirty="0" smtClean="0">
                <a:latin typeface="標楷體" panose="03000509000000000000" pitchFamily="65" charset="-120"/>
                <a:ea typeface="標楷體" panose="03000509000000000000" pitchFamily="65" charset="-120"/>
              </a:rPr>
              <a:t>日內付款，向上級機關申請核撥補助款者為</a:t>
            </a:r>
            <a:r>
              <a:rPr lang="en-US" altLang="zh-TW" sz="2800" dirty="0" smtClean="0">
                <a:latin typeface="標楷體" panose="03000509000000000000" pitchFamily="65" charset="-120"/>
                <a:ea typeface="標楷體" panose="03000509000000000000" pitchFamily="65" charset="-120"/>
              </a:rPr>
              <a:t>30</a:t>
            </a:r>
            <a:r>
              <a:rPr lang="zh-TW" altLang="zh-TW" sz="2800" dirty="0" smtClean="0">
                <a:latin typeface="標楷體" panose="03000509000000000000" pitchFamily="65" charset="-120"/>
                <a:ea typeface="標楷體" panose="03000509000000000000" pitchFamily="65" charset="-120"/>
              </a:rPr>
              <a:t>日。</a:t>
            </a:r>
            <a:endParaRPr lang="en-US" altLang="zh-TW" sz="2800" dirty="0" smtClean="0">
              <a:latin typeface="標楷體" panose="03000509000000000000" pitchFamily="65" charset="-120"/>
              <a:ea typeface="標楷體" panose="03000509000000000000" pitchFamily="65" charset="-120"/>
            </a:endParaRPr>
          </a:p>
          <a:p>
            <a:pPr marL="0" indent="0">
              <a:buFont typeface="Wingdings" pitchFamily="2" charset="2"/>
              <a:buNone/>
              <a:defRPr/>
            </a:pPr>
            <a:r>
              <a:rPr lang="zh-TW" altLang="zh-TW" sz="1800" dirty="0" smtClean="0">
                <a:latin typeface="標楷體" panose="03000509000000000000" pitchFamily="65" charset="-120"/>
                <a:ea typeface="標楷體" panose="03000509000000000000" pitchFamily="65" charset="-120"/>
              </a:rPr>
              <a:t>（</a:t>
            </a:r>
            <a:r>
              <a:rPr lang="en-US" altLang="zh-TW" sz="1800" dirty="0" smtClean="0">
                <a:latin typeface="標楷體" panose="03000509000000000000" pitchFamily="65" charset="-120"/>
                <a:ea typeface="標楷體" panose="03000509000000000000" pitchFamily="65" charset="-120"/>
              </a:rPr>
              <a:t>105</a:t>
            </a:r>
            <a:r>
              <a:rPr lang="zh-TW" altLang="en-US" sz="1800" dirty="0" smtClean="0">
                <a:latin typeface="標楷體" panose="03000509000000000000" pitchFamily="65" charset="-120"/>
                <a:ea typeface="標楷體" panose="03000509000000000000" pitchFamily="65" charset="-120"/>
              </a:rPr>
              <a:t>年</a:t>
            </a:r>
            <a:r>
              <a:rPr lang="en-US" altLang="zh-TW" sz="1800" dirty="0" smtClean="0">
                <a:latin typeface="標楷體" panose="03000509000000000000" pitchFamily="65" charset="-120"/>
                <a:ea typeface="標楷體" panose="03000509000000000000" pitchFamily="65" charset="-120"/>
              </a:rPr>
              <a:t>1</a:t>
            </a:r>
            <a:r>
              <a:rPr lang="zh-TW" altLang="en-US" sz="1800" dirty="0" smtClean="0">
                <a:latin typeface="標楷體" panose="03000509000000000000" pitchFamily="65" charset="-120"/>
                <a:ea typeface="標楷體" panose="03000509000000000000" pitchFamily="65" charset="-120"/>
              </a:rPr>
              <a:t>月</a:t>
            </a:r>
            <a:r>
              <a:rPr lang="en-US" altLang="zh-TW" sz="1800" dirty="0" smtClean="0">
                <a:latin typeface="標楷體" panose="03000509000000000000" pitchFamily="65" charset="-120"/>
                <a:ea typeface="標楷體" panose="03000509000000000000" pitchFamily="65" charset="-120"/>
              </a:rPr>
              <a:t>6</a:t>
            </a:r>
            <a:r>
              <a:rPr lang="zh-TW" altLang="en-US" sz="1800" dirty="0" smtClean="0">
                <a:latin typeface="標楷體" panose="03000509000000000000" pitchFamily="65" charset="-120"/>
                <a:ea typeface="標楷體" panose="03000509000000000000" pitchFamily="65" charset="-120"/>
              </a:rPr>
              <a:t>日行政院主計總處</a:t>
            </a:r>
            <a:r>
              <a:rPr lang="zh-TW" altLang="zh-TW" sz="1800" dirty="0" smtClean="0">
                <a:latin typeface="標楷體" panose="03000509000000000000" pitchFamily="65" charset="-120"/>
                <a:ea typeface="標楷體" panose="03000509000000000000" pitchFamily="65" charset="-120"/>
              </a:rPr>
              <a:t>院授主會財字第</a:t>
            </a:r>
            <a:r>
              <a:rPr lang="en-US" altLang="zh-TW" sz="1800" dirty="0" smtClean="0">
                <a:latin typeface="標楷體" panose="03000509000000000000" pitchFamily="65" charset="-120"/>
                <a:ea typeface="標楷體" panose="03000509000000000000" pitchFamily="65" charset="-120"/>
              </a:rPr>
              <a:t>1051500006</a:t>
            </a:r>
            <a:r>
              <a:rPr lang="zh-TW" altLang="zh-TW" sz="1800" dirty="0" smtClean="0">
                <a:latin typeface="標楷體" panose="03000509000000000000" pitchFamily="65" charset="-120"/>
                <a:ea typeface="標楷體" panose="03000509000000000000" pitchFamily="65" charset="-120"/>
              </a:rPr>
              <a:t>號函）</a:t>
            </a:r>
            <a:endParaRPr lang="en-US" altLang="zh-TW" sz="1800" dirty="0" smtClean="0">
              <a:latin typeface="標楷體" panose="03000509000000000000" pitchFamily="65" charset="-120"/>
              <a:ea typeface="標楷體" panose="03000509000000000000" pitchFamily="65" charset="-120"/>
            </a:endParaRPr>
          </a:p>
          <a:p>
            <a:pPr>
              <a:defRPr/>
            </a:pPr>
            <a:endParaRPr lang="zh-TW" altLang="en-US" dirty="0" smtClean="0"/>
          </a:p>
        </p:txBody>
      </p:sp>
      <p:sp>
        <p:nvSpPr>
          <p:cNvPr id="4" name="投影片編號版面配置區 3"/>
          <p:cNvSpPr>
            <a:spLocks noGrp="1"/>
          </p:cNvSpPr>
          <p:nvPr>
            <p:ph type="sldNum" sz="quarter" idx="12"/>
          </p:nvPr>
        </p:nvSpPr>
        <p:spPr/>
        <p:txBody>
          <a:bodyPr/>
          <a:lstStyle/>
          <a:p>
            <a:pPr>
              <a:defRPr/>
            </a:pPr>
            <a:fld id="{5163B146-2A6D-43CC-80C0-0EE8C7F50DE7}" type="slidenum">
              <a:rPr lang="en-US" altLang="zh-TW" smtClean="0"/>
              <a:pPr>
                <a:defRPr/>
              </a:pPr>
              <a:t>27</a:t>
            </a:fld>
            <a:endParaRPr lang="en-US" altLang="zh-TW"/>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pPr marL="342900" indent="-342900">
              <a:spcBef>
                <a:spcPct val="20000"/>
              </a:spcBef>
              <a:defRPr/>
            </a:pPr>
            <a:r>
              <a:rPr lang="zh-TW" altLang="en-US" sz="3200" b="1" dirty="0">
                <a:solidFill>
                  <a:srgbClr val="C00000"/>
                </a:solidFill>
                <a:latin typeface="標楷體" panose="03000509000000000000" pitchFamily="65" charset="-120"/>
                <a:ea typeface="標楷體" panose="03000509000000000000" pitchFamily="65" charset="-120"/>
                <a:cs typeface="+mn-cs"/>
              </a:rPr>
              <a:t>常見</a:t>
            </a:r>
            <a:r>
              <a:rPr lang="zh-TW" altLang="en-US" sz="3200" b="1" dirty="0" smtClean="0">
                <a:solidFill>
                  <a:srgbClr val="C00000"/>
                </a:solidFill>
                <a:latin typeface="標楷體" panose="03000509000000000000" pitchFamily="65" charset="-120"/>
                <a:ea typeface="標楷體" panose="03000509000000000000" pitchFamily="65" charset="-120"/>
                <a:cs typeface="+mn-cs"/>
              </a:rPr>
              <a:t>問答</a:t>
            </a:r>
            <a:endParaRPr lang="zh-TW" altLang="en-US" dirty="0" smtClean="0">
              <a:latin typeface="標楷體" panose="03000509000000000000" pitchFamily="65" charset="-120"/>
              <a:ea typeface="標楷體" panose="03000509000000000000" pitchFamily="65" charset="-120"/>
            </a:endParaRPr>
          </a:p>
        </p:txBody>
      </p:sp>
      <p:sp>
        <p:nvSpPr>
          <p:cNvPr id="97283" name="內容版面配置區 2"/>
          <p:cNvSpPr>
            <a:spLocks noGrp="1"/>
          </p:cNvSpPr>
          <p:nvPr>
            <p:ph idx="1"/>
          </p:nvPr>
        </p:nvSpPr>
        <p:spPr/>
        <p:txBody>
          <a:bodyPr/>
          <a:lstStyle/>
          <a:p>
            <a:r>
              <a:rPr lang="zh-TW" altLang="zh-TW" sz="2800" smtClean="0">
                <a:latin typeface="標楷體" pitchFamily="65" charset="-120"/>
                <a:ea typeface="標楷體" pitchFamily="65" charset="-120"/>
              </a:rPr>
              <a:t>現行紙本電子發票證明聯，應於發票或申請動支經費文件</a:t>
            </a:r>
            <a:r>
              <a:rPr lang="zh-TW" altLang="zh-TW" sz="2800" smtClean="0">
                <a:solidFill>
                  <a:srgbClr val="C00000"/>
                </a:solidFill>
                <a:latin typeface="標楷體" pitchFamily="65" charset="-120"/>
                <a:ea typeface="標楷體" pitchFamily="65" charset="-120"/>
              </a:rPr>
              <a:t>註記發票字軌號碼</a:t>
            </a:r>
            <a:r>
              <a:rPr lang="zh-TW" altLang="zh-TW" sz="2800" smtClean="0">
                <a:latin typeface="標楷體" pitchFamily="65" charset="-120"/>
                <a:ea typeface="標楷體" pitchFamily="65" charset="-120"/>
              </a:rPr>
              <a:t>（俾利模糊時查考之用，另主計總處</a:t>
            </a:r>
            <a:r>
              <a:rPr lang="en-US" altLang="zh-TW" sz="2800" smtClean="0">
                <a:latin typeface="標楷體" pitchFamily="65" charset="-120"/>
                <a:ea typeface="標楷體" pitchFamily="65" charset="-120"/>
              </a:rPr>
              <a:t>101</a:t>
            </a:r>
            <a:r>
              <a:rPr lang="zh-TW" altLang="zh-TW" sz="2800" smtClean="0">
                <a:latin typeface="標楷體" pitchFamily="65" charset="-120"/>
                <a:ea typeface="標楷體" pitchFamily="65" charset="-120"/>
              </a:rPr>
              <a:t>年間函有關以紙本電子發票報支應影印之規定，自即日免再適用。）；如係由機關</a:t>
            </a:r>
            <a:r>
              <a:rPr lang="zh-TW" altLang="zh-TW" sz="2800" smtClean="0">
                <a:solidFill>
                  <a:srgbClr val="FF0000"/>
                </a:solidFill>
                <a:latin typeface="標楷體" pitchFamily="65" charset="-120"/>
                <a:ea typeface="標楷體" pitchFamily="65" charset="-120"/>
              </a:rPr>
              <a:t>透過財政部電子發票</a:t>
            </a:r>
            <a:r>
              <a:rPr lang="zh-TW" altLang="zh-TW" sz="2800" smtClean="0">
                <a:latin typeface="標楷體" pitchFamily="65" charset="-120"/>
                <a:ea typeface="標楷體" pitchFamily="65" charset="-120"/>
              </a:rPr>
              <a:t>整合服務平台下載列印者，</a:t>
            </a:r>
            <a:r>
              <a:rPr lang="zh-TW" altLang="zh-TW" sz="3200" smtClean="0">
                <a:solidFill>
                  <a:srgbClr val="FF0000"/>
                </a:solidFill>
                <a:latin typeface="標楷體" pitchFamily="65" charset="-120"/>
                <a:ea typeface="標楷體" pitchFamily="65" charset="-120"/>
              </a:rPr>
              <a:t>應由經手人簽名</a:t>
            </a:r>
            <a:r>
              <a:rPr lang="zh-TW" altLang="zh-TW" sz="3200" smtClean="0">
                <a:latin typeface="標楷體" pitchFamily="65" charset="-120"/>
                <a:ea typeface="標楷體" pitchFamily="65" charset="-120"/>
              </a:rPr>
              <a:t>，以辦理經費報支。</a:t>
            </a:r>
            <a:endParaRPr lang="zh-TW" altLang="en-US"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A68D8E51-B18F-44A1-9C64-7539AA420A4C}" type="slidenum">
              <a:rPr lang="en-US" altLang="zh-TW" smtClean="0">
                <a:solidFill>
                  <a:srgbClr val="000000"/>
                </a:solidFill>
              </a:rPr>
              <a:pPr>
                <a:defRPr/>
              </a:pPr>
              <a:t>28</a:t>
            </a:fld>
            <a:endParaRPr lang="en-US" altLang="zh-TW">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81FC5534-146B-48F8-917B-6276AA005F0C}" type="slidenum">
              <a:rPr lang="en-US" altLang="zh-TW">
                <a:solidFill>
                  <a:srgbClr val="000000"/>
                </a:solidFill>
              </a:rPr>
              <a:pPr>
                <a:defRPr/>
              </a:pPr>
              <a:t>29</a:t>
            </a:fld>
            <a:endParaRPr lang="en-US" altLang="zh-TW">
              <a:solidFill>
                <a:srgbClr val="000000"/>
              </a:solidFill>
            </a:endParaRPr>
          </a:p>
        </p:txBody>
      </p:sp>
      <p:sp>
        <p:nvSpPr>
          <p:cNvPr id="98307" name="Rectangle 2"/>
          <p:cNvSpPr>
            <a:spLocks noGrp="1" noChangeArrowheads="1"/>
          </p:cNvSpPr>
          <p:nvPr>
            <p:ph type="body" idx="1"/>
          </p:nvPr>
        </p:nvSpPr>
        <p:spPr>
          <a:xfrm>
            <a:off x="900117" y="1487509"/>
            <a:ext cx="7704137" cy="4562475"/>
          </a:xfrm>
        </p:spPr>
        <p:txBody>
          <a:bodyPr/>
          <a:lstStyle/>
          <a:p>
            <a:r>
              <a:rPr lang="en-US" altLang="zh-TW" sz="2000" dirty="0" smtClean="0">
                <a:solidFill>
                  <a:srgbClr val="000000"/>
                </a:solidFill>
                <a:latin typeface="Times New Roman" pitchFamily="18" charset="0"/>
                <a:ea typeface="標楷體" pitchFamily="65" charset="-120"/>
              </a:rPr>
              <a:t>A</a:t>
            </a:r>
            <a:r>
              <a:rPr lang="zh-TW" altLang="en-US" sz="2000" dirty="0" smtClean="0">
                <a:solidFill>
                  <a:srgbClr val="000000"/>
                </a:solidFill>
                <a:latin typeface="標楷體" pitchFamily="65" charset="-120"/>
                <a:ea typeface="標楷體" pitchFamily="65" charset="-120"/>
              </a:rPr>
              <a:t>：</a:t>
            </a:r>
          </a:p>
          <a:p>
            <a:r>
              <a:rPr lang="zh-TW" altLang="en-US" sz="2000" dirty="0" smtClean="0">
                <a:solidFill>
                  <a:srgbClr val="000000"/>
                </a:solidFill>
                <a:latin typeface="標楷體" pitchFamily="65" charset="-120"/>
                <a:ea typeface="標楷體" pitchFamily="65" charset="-120"/>
              </a:rPr>
              <a:t>一、依政府支出憑證處理要點第</a:t>
            </a:r>
            <a:r>
              <a:rPr lang="en-US" altLang="zh-TW" sz="2000" dirty="0" smtClean="0">
                <a:solidFill>
                  <a:srgbClr val="000000"/>
                </a:solidFill>
                <a:latin typeface="Times New Roman" pitchFamily="18" charset="0"/>
                <a:ea typeface="標楷體" pitchFamily="65" charset="-120"/>
              </a:rPr>
              <a:t>6</a:t>
            </a:r>
            <a:r>
              <a:rPr lang="zh-TW" altLang="en-US" sz="2000" dirty="0" smtClean="0">
                <a:solidFill>
                  <a:srgbClr val="000000"/>
                </a:solidFill>
                <a:latin typeface="標楷體" pitchFamily="65" charset="-120"/>
                <a:ea typeface="標楷體" pitchFamily="65" charset="-120"/>
              </a:rPr>
              <a:t>點略以，統一發票如採電子發票開立者，依電子發票實施作業要點規定由營業人提供或機關自行下載列印之電子發票證明聯，均得作為支出憑證；又同要點第</a:t>
            </a:r>
            <a:r>
              <a:rPr lang="en-US" altLang="zh-TW" sz="2000" dirty="0" smtClean="0">
                <a:solidFill>
                  <a:srgbClr val="000000"/>
                </a:solidFill>
                <a:latin typeface="Times New Roman" pitchFamily="18" charset="0"/>
                <a:ea typeface="標楷體" pitchFamily="65" charset="-120"/>
              </a:rPr>
              <a:t>3</a:t>
            </a:r>
            <a:r>
              <a:rPr lang="zh-TW" altLang="en-US" sz="2000" dirty="0" smtClean="0">
                <a:solidFill>
                  <a:srgbClr val="000000"/>
                </a:solidFill>
                <a:latin typeface="標楷體" pitchFamily="65" charset="-120"/>
                <a:ea typeface="標楷體" pitchFamily="65" charset="-120"/>
              </a:rPr>
              <a:t>點，支出憑證透過網路下載列印者，應由經手人簽名。</a:t>
            </a:r>
            <a:endParaRPr lang="en-US" altLang="zh-TW" sz="1100" dirty="0" smtClean="0">
              <a:solidFill>
                <a:srgbClr val="000000"/>
              </a:solidFill>
              <a:latin typeface="Times New Roman" pitchFamily="18" charset="0"/>
              <a:ea typeface="標楷體" pitchFamily="65" charset="-120"/>
            </a:endParaRPr>
          </a:p>
          <a:p>
            <a:endParaRPr lang="zh-TW" altLang="en-US" sz="1100" dirty="0" smtClean="0">
              <a:latin typeface="Times New Roman" pitchFamily="18" charset="0"/>
              <a:ea typeface="標楷體" pitchFamily="65" charset="-120"/>
            </a:endParaRPr>
          </a:p>
          <a:p>
            <a:r>
              <a:rPr lang="zh-TW" altLang="en-US" sz="2000" dirty="0" smtClean="0">
                <a:latin typeface="標楷體" pitchFamily="65" charset="-120"/>
                <a:ea typeface="標楷體" pitchFamily="65" charset="-120"/>
              </a:rPr>
              <a:t>二、復依財政部</a:t>
            </a:r>
            <a:r>
              <a:rPr lang="en-US" altLang="zh-TW" sz="2000" dirty="0" smtClean="0">
                <a:latin typeface="Times New Roman" pitchFamily="18" charset="0"/>
                <a:ea typeface="標楷體" pitchFamily="65" charset="-120"/>
              </a:rPr>
              <a:t>106</a:t>
            </a:r>
            <a:r>
              <a:rPr lang="zh-TW" altLang="en-US" sz="2000" dirty="0" smtClean="0">
                <a:latin typeface="標楷體" pitchFamily="65" charset="-120"/>
                <a:ea typeface="標楷體" pitchFamily="65" charset="-120"/>
              </a:rPr>
              <a:t>年</a:t>
            </a:r>
            <a:r>
              <a:rPr lang="en-US" altLang="zh-TW" sz="2000" dirty="0" smtClean="0">
                <a:latin typeface="Times New Roman" pitchFamily="18" charset="0"/>
                <a:ea typeface="標楷體" pitchFamily="65" charset="-120"/>
              </a:rPr>
              <a:t>9</a:t>
            </a:r>
            <a:r>
              <a:rPr lang="zh-TW" altLang="en-US" sz="2000" dirty="0" smtClean="0">
                <a:latin typeface="標楷體" pitchFamily="65" charset="-120"/>
                <a:ea typeface="標楷體" pitchFamily="65" charset="-120"/>
              </a:rPr>
              <a:t>月</a:t>
            </a:r>
            <a:r>
              <a:rPr lang="en-US" altLang="zh-TW" sz="2000" dirty="0" smtClean="0">
                <a:latin typeface="Times New Roman" pitchFamily="18" charset="0"/>
                <a:ea typeface="標楷體" pitchFamily="65" charset="-120"/>
              </a:rPr>
              <a:t>20</a:t>
            </a:r>
            <a:r>
              <a:rPr lang="zh-TW" altLang="en-US" sz="2000" dirty="0" smtClean="0">
                <a:latin typeface="標楷體" pitchFamily="65" charset="-120"/>
                <a:ea typeface="標楷體" pitchFamily="65" charset="-120"/>
              </a:rPr>
              <a:t>日台財稅字第</a:t>
            </a:r>
            <a:r>
              <a:rPr lang="en-US" altLang="zh-TW" sz="2000" dirty="0" smtClean="0">
                <a:latin typeface="Times New Roman" pitchFamily="18" charset="0"/>
                <a:ea typeface="標楷體" pitchFamily="65" charset="-120"/>
              </a:rPr>
              <a:t>10604660040</a:t>
            </a:r>
            <a:r>
              <a:rPr lang="zh-TW" altLang="en-US" sz="2000" dirty="0" smtClean="0">
                <a:latin typeface="標楷體" pitchFamily="65" charset="-120"/>
                <a:ea typeface="標楷體" pitchFamily="65" charset="-120"/>
              </a:rPr>
              <a:t>號函，為落實電子化政府政策，請各機關加強使用企業對政府電子發票，推動往來廠商以電子發票請款，電子發票倘係由機關自財政部電子發票整合服務平台下載列印並簽名，主計人員無須另要求廠商提供紙本證明聯。</a:t>
            </a:r>
          </a:p>
          <a:p>
            <a:endParaRPr lang="en-US" altLang="zh-TW" sz="2000" dirty="0" smtClean="0">
              <a:latin typeface="標楷體" pitchFamily="65" charset="-120"/>
              <a:ea typeface="標楷體" pitchFamily="65" charset="-120"/>
            </a:endParaRPr>
          </a:p>
        </p:txBody>
      </p:sp>
      <p:sp>
        <p:nvSpPr>
          <p:cNvPr id="98308" name="矩形 1"/>
          <p:cNvSpPr>
            <a:spLocks noChangeArrowheads="1"/>
          </p:cNvSpPr>
          <p:nvPr/>
        </p:nvSpPr>
        <p:spPr bwMode="auto">
          <a:xfrm>
            <a:off x="1258888" y="468332"/>
            <a:ext cx="66976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標楷體" pitchFamily="65" charset="-120"/>
              </a:defRPr>
            </a:lvl1pPr>
            <a:lvl2pPr marL="742950" indent="-285750" eaLnBrk="0" hangingPunct="0">
              <a:defRPr kumimoji="1" sz="2400">
                <a:solidFill>
                  <a:schemeClr val="tx1"/>
                </a:solidFill>
                <a:latin typeface="Arial" pitchFamily="34" charset="0"/>
                <a:ea typeface="標楷體" pitchFamily="65" charset="-120"/>
              </a:defRPr>
            </a:lvl2pPr>
            <a:lvl3pPr marL="1143000" indent="-228600" eaLnBrk="0" hangingPunct="0">
              <a:defRPr kumimoji="1" sz="2400">
                <a:solidFill>
                  <a:schemeClr val="tx1"/>
                </a:solidFill>
                <a:latin typeface="Arial" pitchFamily="34" charset="0"/>
                <a:ea typeface="標楷體" pitchFamily="65" charset="-120"/>
              </a:defRPr>
            </a:lvl3pPr>
            <a:lvl4pPr marL="1600200" indent="-228600" eaLnBrk="0" hangingPunct="0">
              <a:defRPr kumimoji="1" sz="2400">
                <a:solidFill>
                  <a:schemeClr val="tx1"/>
                </a:solidFill>
                <a:latin typeface="Arial" pitchFamily="34" charset="0"/>
                <a:ea typeface="標楷體" pitchFamily="65" charset="-120"/>
              </a:defRPr>
            </a:lvl4pPr>
            <a:lvl5pPr marL="2057400" indent="-228600" eaLnBrk="0" hangingPunct="0">
              <a:defRPr kumimoji="1" sz="24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Arial" pitchFamily="34" charset="0"/>
                <a:ea typeface="標楷體" pitchFamily="65" charset="-120"/>
              </a:defRPr>
            </a:lvl9pPr>
          </a:lstStyle>
          <a:p>
            <a:pPr eaLnBrk="1" hangingPunct="1"/>
            <a:r>
              <a:rPr lang="en-US" altLang="zh-TW" b="1">
                <a:solidFill>
                  <a:srgbClr val="000000"/>
                </a:solidFill>
                <a:latin typeface="Times New Roman" pitchFamily="18" charset="0"/>
              </a:rPr>
              <a:t>Q</a:t>
            </a:r>
            <a:r>
              <a:rPr lang="zh-TW" altLang="en-US">
                <a:solidFill>
                  <a:srgbClr val="000000"/>
                </a:solidFill>
                <a:latin typeface="標楷體" pitchFamily="65" charset="-120"/>
              </a:rPr>
              <a:t>：機關辦理經費結報，是否須由廠商提供紙本電子發票證明聯辦理報支？</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659093" y="2397183"/>
            <a:ext cx="2256723" cy="2523768"/>
          </a:xfrm>
          <a:prstGeom prst="rect">
            <a:avLst/>
          </a:prstGeom>
          <a:noFill/>
        </p:spPr>
        <p:txBody>
          <a:bodyPr wrap="square" rtlCol="0">
            <a:spAutoFit/>
          </a:bodyPr>
          <a:lstStyle/>
          <a:p>
            <a:pPr fontAlgn="auto">
              <a:spcBef>
                <a:spcPts val="0"/>
              </a:spcBef>
              <a:spcAft>
                <a:spcPts val="0"/>
              </a:spcAft>
            </a:pPr>
            <a:r>
              <a:rPr kumimoji="0" lang="en-US" altLang="zh-TW" sz="1800" dirty="0" smtClean="0">
                <a:solidFill>
                  <a:prstClr val="black"/>
                </a:solidFill>
                <a:latin typeface="標楷體" panose="03000509000000000000" pitchFamily="65" charset="-120"/>
              </a:rPr>
              <a:t>1</a:t>
            </a:r>
            <a:r>
              <a:rPr kumimoji="0" lang="en-US" altLang="zh-TW" sz="1800" dirty="0">
                <a:solidFill>
                  <a:prstClr val="black"/>
                </a:solidFill>
                <a:latin typeface="標楷體" panose="03000509000000000000" pitchFamily="65" charset="-120"/>
              </a:rPr>
              <a:t>.</a:t>
            </a:r>
            <a:r>
              <a:rPr kumimoji="0" lang="zh-TW" altLang="en-US" sz="1800" dirty="0">
                <a:solidFill>
                  <a:prstClr val="black"/>
                </a:solidFill>
                <a:latin typeface="標楷體" panose="03000509000000000000" pitchFamily="65" charset="-120"/>
              </a:rPr>
              <a:t>預概算、分配預算及經費保留、補辦預算等相關作業等相關</a:t>
            </a:r>
            <a:r>
              <a:rPr kumimoji="0" lang="zh-TW" altLang="en-US" sz="1800" dirty="0" smtClean="0">
                <a:solidFill>
                  <a:prstClr val="black"/>
                </a:solidFill>
                <a:latin typeface="標楷體" panose="03000509000000000000" pitchFamily="65" charset="-120"/>
              </a:rPr>
              <a:t>作業</a:t>
            </a:r>
            <a:endParaRPr kumimoji="0" lang="en-US" altLang="zh-TW" sz="1800" dirty="0" smtClean="0">
              <a:solidFill>
                <a:prstClr val="black"/>
              </a:solidFill>
              <a:latin typeface="標楷體" panose="03000509000000000000" pitchFamily="65" charset="-120"/>
            </a:endParaRPr>
          </a:p>
          <a:p>
            <a:pPr fontAlgn="auto">
              <a:spcBef>
                <a:spcPts val="0"/>
              </a:spcBef>
              <a:spcAft>
                <a:spcPts val="0"/>
              </a:spcAft>
            </a:pPr>
            <a:endParaRPr kumimoji="0" lang="zh-TW" altLang="en-US" sz="1800" dirty="0">
              <a:solidFill>
                <a:prstClr val="black"/>
              </a:solidFill>
              <a:latin typeface="標楷體" panose="03000509000000000000" pitchFamily="65" charset="-120"/>
            </a:endParaRPr>
          </a:p>
          <a:p>
            <a:pPr fontAlgn="auto">
              <a:spcBef>
                <a:spcPts val="0"/>
              </a:spcBef>
              <a:spcAft>
                <a:spcPts val="0"/>
              </a:spcAft>
            </a:pPr>
            <a:r>
              <a:rPr kumimoji="0" lang="en-US" altLang="zh-TW" sz="1800" dirty="0" smtClean="0">
                <a:solidFill>
                  <a:prstClr val="black"/>
                </a:solidFill>
                <a:latin typeface="標楷體" panose="03000509000000000000" pitchFamily="65" charset="-120"/>
              </a:rPr>
              <a:t>2.</a:t>
            </a:r>
            <a:r>
              <a:rPr kumimoji="0" lang="zh-TW" altLang="en-US" sz="1800" dirty="0" smtClean="0">
                <a:solidFill>
                  <a:prstClr val="black"/>
                </a:solidFill>
                <a:latin typeface="標楷體" panose="03000509000000000000" pitchFamily="65" charset="-120"/>
              </a:rPr>
              <a:t>教學</a:t>
            </a:r>
            <a:r>
              <a:rPr kumimoji="0" lang="zh-TW" altLang="en-US" sz="1800" dirty="0">
                <a:solidFill>
                  <a:prstClr val="black"/>
                </a:solidFill>
                <a:latin typeface="標楷體" panose="03000509000000000000" pitchFamily="65" charset="-120"/>
              </a:rPr>
              <a:t>卓越計畫及其他特別預算補助經費</a:t>
            </a:r>
            <a:r>
              <a:rPr kumimoji="0" lang="en-US" altLang="zh-TW" sz="1800" dirty="0">
                <a:solidFill>
                  <a:prstClr val="black"/>
                </a:solidFill>
                <a:latin typeface="標楷體" panose="03000509000000000000" pitchFamily="65" charset="-120"/>
              </a:rPr>
              <a:t>(</a:t>
            </a:r>
            <a:r>
              <a:rPr kumimoji="0" lang="zh-TW" altLang="en-US" sz="1800" dirty="0">
                <a:solidFill>
                  <a:prstClr val="black"/>
                </a:solidFill>
                <a:latin typeface="標楷體" panose="03000509000000000000" pitchFamily="65" charset="-120"/>
              </a:rPr>
              <a:t>含學校配合款</a:t>
            </a:r>
            <a:r>
              <a:rPr kumimoji="0" lang="en-US" altLang="zh-TW" sz="1800" dirty="0">
                <a:solidFill>
                  <a:prstClr val="black"/>
                </a:solidFill>
                <a:latin typeface="標楷體" panose="03000509000000000000" pitchFamily="65" charset="-120"/>
              </a:rPr>
              <a:t>)</a:t>
            </a:r>
          </a:p>
          <a:p>
            <a:pPr fontAlgn="auto">
              <a:spcBef>
                <a:spcPts val="0"/>
              </a:spcBef>
              <a:spcAft>
                <a:spcPts val="0"/>
              </a:spcAft>
            </a:pPr>
            <a:endParaRPr kumimoji="0" lang="en-US" sz="1400" dirty="0" smtClean="0">
              <a:solidFill>
                <a:prstClr val="black"/>
              </a:solidFill>
              <a:latin typeface="標楷體" panose="03000509000000000000" pitchFamily="65" charset="-120"/>
            </a:endParaRPr>
          </a:p>
        </p:txBody>
      </p:sp>
      <p:sp>
        <p:nvSpPr>
          <p:cNvPr id="13" name="文字方塊 12"/>
          <p:cNvSpPr txBox="1"/>
          <p:nvPr/>
        </p:nvSpPr>
        <p:spPr>
          <a:xfrm>
            <a:off x="783572" y="1486982"/>
            <a:ext cx="1954381" cy="923330"/>
          </a:xfrm>
          <a:prstGeom prst="rect">
            <a:avLst/>
          </a:prstGeom>
          <a:noFill/>
        </p:spPr>
        <p:txBody>
          <a:bodyPr wrap="none" rtlCol="0">
            <a:spAutoFit/>
          </a:bodyPr>
          <a:lstStyle/>
          <a:p>
            <a:pPr fontAlgn="auto">
              <a:spcBef>
                <a:spcPts val="0"/>
              </a:spcBef>
              <a:spcAft>
                <a:spcPts val="0"/>
              </a:spcAft>
            </a:pPr>
            <a:r>
              <a:rPr kumimoji="0" lang="zh-TW" altLang="en-US" sz="5400" b="1" dirty="0" smtClean="0">
                <a:solidFill>
                  <a:srgbClr val="6BCBC5"/>
                </a:solidFill>
                <a:latin typeface="標楷體" panose="03000509000000000000" pitchFamily="65" charset="-120"/>
              </a:rPr>
              <a:t>第</a:t>
            </a:r>
            <a:r>
              <a:rPr kumimoji="0" lang="en-US" altLang="zh-TW" sz="5400" b="1" dirty="0" smtClean="0">
                <a:solidFill>
                  <a:srgbClr val="6BCBC5"/>
                </a:solidFill>
                <a:latin typeface="Arial"/>
                <a:ea typeface="微軟正黑體"/>
              </a:rPr>
              <a:t>1</a:t>
            </a:r>
            <a:r>
              <a:rPr kumimoji="0" lang="zh-TW" altLang="en-US" sz="5400" b="1" dirty="0" smtClean="0">
                <a:solidFill>
                  <a:srgbClr val="6BCBC5"/>
                </a:solidFill>
                <a:latin typeface="標楷體" panose="03000509000000000000" pitchFamily="65" charset="-120"/>
              </a:rPr>
              <a:t>組</a:t>
            </a:r>
            <a:endParaRPr kumimoji="0" lang="en-US" sz="5400" b="1" dirty="0">
              <a:solidFill>
                <a:srgbClr val="6BCBC5"/>
              </a:solidFill>
              <a:latin typeface="標楷體" panose="03000509000000000000" pitchFamily="65" charset="-120"/>
            </a:endParaRPr>
          </a:p>
        </p:txBody>
      </p:sp>
      <p:sp>
        <p:nvSpPr>
          <p:cNvPr id="14" name="文字方塊 13"/>
          <p:cNvSpPr txBox="1"/>
          <p:nvPr/>
        </p:nvSpPr>
        <p:spPr>
          <a:xfrm>
            <a:off x="6557632" y="1472957"/>
            <a:ext cx="1954381" cy="923330"/>
          </a:xfrm>
          <a:prstGeom prst="rect">
            <a:avLst/>
          </a:prstGeom>
          <a:noFill/>
        </p:spPr>
        <p:txBody>
          <a:bodyPr wrap="none" rtlCol="0">
            <a:spAutoFit/>
          </a:bodyPr>
          <a:lstStyle/>
          <a:p>
            <a:pPr fontAlgn="auto">
              <a:spcBef>
                <a:spcPts val="0"/>
              </a:spcBef>
              <a:spcAft>
                <a:spcPts val="0"/>
              </a:spcAft>
            </a:pPr>
            <a:r>
              <a:rPr kumimoji="0" lang="zh-TW" altLang="en-US" sz="5400" b="1" dirty="0" smtClean="0">
                <a:solidFill>
                  <a:srgbClr val="FF614C"/>
                </a:solidFill>
                <a:latin typeface="標楷體" panose="03000509000000000000" pitchFamily="65" charset="-120"/>
              </a:rPr>
              <a:t>第</a:t>
            </a:r>
            <a:r>
              <a:rPr kumimoji="0" lang="en-US" sz="5400" b="1" dirty="0" smtClean="0">
                <a:solidFill>
                  <a:srgbClr val="FF614C"/>
                </a:solidFill>
                <a:latin typeface="Arial"/>
                <a:ea typeface="微軟正黑體"/>
              </a:rPr>
              <a:t>3</a:t>
            </a:r>
            <a:r>
              <a:rPr kumimoji="0" lang="zh-TW" altLang="en-US" sz="5400" b="1" dirty="0" smtClean="0">
                <a:solidFill>
                  <a:srgbClr val="FF614C"/>
                </a:solidFill>
                <a:latin typeface="標楷體" panose="03000509000000000000" pitchFamily="65" charset="-120"/>
              </a:rPr>
              <a:t>組</a:t>
            </a:r>
            <a:endParaRPr kumimoji="0" lang="en-US" sz="5400" b="1" dirty="0">
              <a:solidFill>
                <a:srgbClr val="FF614C"/>
              </a:solidFill>
              <a:latin typeface="標楷體" panose="03000509000000000000" pitchFamily="65" charset="-120"/>
            </a:endParaRPr>
          </a:p>
        </p:txBody>
      </p:sp>
      <p:sp>
        <p:nvSpPr>
          <p:cNvPr id="18" name="文字方塊 17"/>
          <p:cNvSpPr txBox="1"/>
          <p:nvPr/>
        </p:nvSpPr>
        <p:spPr>
          <a:xfrm>
            <a:off x="3635896" y="1451622"/>
            <a:ext cx="1954381" cy="923330"/>
          </a:xfrm>
          <a:prstGeom prst="rect">
            <a:avLst/>
          </a:prstGeom>
          <a:noFill/>
        </p:spPr>
        <p:txBody>
          <a:bodyPr wrap="none" rtlCol="0">
            <a:spAutoFit/>
          </a:bodyPr>
          <a:lstStyle/>
          <a:p>
            <a:pPr fontAlgn="auto">
              <a:spcBef>
                <a:spcPts val="0"/>
              </a:spcBef>
              <a:spcAft>
                <a:spcPts val="0"/>
              </a:spcAft>
            </a:pPr>
            <a:r>
              <a:rPr kumimoji="0" lang="zh-TW" altLang="en-US" sz="5400" b="1" dirty="0" smtClean="0">
                <a:solidFill>
                  <a:srgbClr val="F5C636"/>
                </a:solidFill>
                <a:latin typeface="標楷體" panose="03000509000000000000" pitchFamily="65" charset="-120"/>
              </a:rPr>
              <a:t>第</a:t>
            </a:r>
            <a:r>
              <a:rPr kumimoji="0" lang="en-US" sz="5400" b="1" dirty="0" smtClean="0">
                <a:solidFill>
                  <a:srgbClr val="F5C636"/>
                </a:solidFill>
                <a:latin typeface="Arial"/>
                <a:ea typeface="微軟正黑體"/>
              </a:rPr>
              <a:t>2</a:t>
            </a:r>
            <a:r>
              <a:rPr kumimoji="0" lang="zh-TW" altLang="en-US" sz="5400" b="1" dirty="0" smtClean="0">
                <a:solidFill>
                  <a:srgbClr val="F5C636"/>
                </a:solidFill>
                <a:latin typeface="標楷體" panose="03000509000000000000" pitchFamily="65" charset="-120"/>
              </a:rPr>
              <a:t>組</a:t>
            </a:r>
            <a:endParaRPr kumimoji="0" lang="en-US" sz="5400" b="1" dirty="0">
              <a:solidFill>
                <a:srgbClr val="F5C636"/>
              </a:solidFill>
              <a:latin typeface="標楷體" panose="03000509000000000000" pitchFamily="65" charset="-120"/>
            </a:endParaRPr>
          </a:p>
        </p:txBody>
      </p:sp>
      <p:cxnSp>
        <p:nvCxnSpPr>
          <p:cNvPr id="3" name="直線接點 2"/>
          <p:cNvCxnSpPr/>
          <p:nvPr/>
        </p:nvCxnSpPr>
        <p:spPr>
          <a:xfrm>
            <a:off x="543126" y="2404014"/>
            <a:ext cx="0" cy="309639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3054401" y="2484512"/>
            <a:ext cx="0" cy="30963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5952885" y="2484512"/>
            <a:ext cx="0" cy="309639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3155324" y="1168837"/>
            <a:ext cx="2833352" cy="111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sz="1800">
              <a:solidFill>
                <a:prstClr val="white"/>
              </a:solidFill>
            </a:endParaRPr>
          </a:p>
        </p:txBody>
      </p:sp>
      <p:sp>
        <p:nvSpPr>
          <p:cNvPr id="31" name="文字方塊 30"/>
          <p:cNvSpPr txBox="1"/>
          <p:nvPr/>
        </p:nvSpPr>
        <p:spPr>
          <a:xfrm>
            <a:off x="3347864" y="445193"/>
            <a:ext cx="3116361" cy="707886"/>
          </a:xfrm>
          <a:prstGeom prst="rect">
            <a:avLst/>
          </a:prstGeom>
          <a:noFill/>
        </p:spPr>
        <p:txBody>
          <a:bodyPr wrap="square" rtlCol="0" anchor="ctr">
            <a:spAutoFit/>
          </a:bodyPr>
          <a:lstStyle/>
          <a:p>
            <a:pPr fontAlgn="auto">
              <a:spcBef>
                <a:spcPts val="0"/>
              </a:spcBef>
              <a:spcAft>
                <a:spcPts val="0"/>
              </a:spcAft>
            </a:pPr>
            <a:r>
              <a:rPr kumimoji="0" lang="zh-TW" altLang="en-US" sz="4000" dirty="0" smtClean="0">
                <a:solidFill>
                  <a:prstClr val="black"/>
                </a:solidFill>
                <a:latin typeface="標楷體" panose="03000509000000000000" pitchFamily="65" charset="-120"/>
              </a:rPr>
              <a:t>業務職掌</a:t>
            </a:r>
            <a:endParaRPr kumimoji="0" lang="en-US" altLang="zh-TW" sz="4000" dirty="0">
              <a:solidFill>
                <a:prstClr val="black"/>
              </a:solidFill>
              <a:latin typeface="標楷體" panose="03000509000000000000" pitchFamily="65" charset="-120"/>
            </a:endParaRPr>
          </a:p>
        </p:txBody>
      </p:sp>
      <p:sp>
        <p:nvSpPr>
          <p:cNvPr id="6" name="投影片編號版面配置區 5"/>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3</a:t>
            </a:fld>
            <a:endParaRPr lang="zh-TW" altLang="en-US">
              <a:solidFill>
                <a:prstClr val="black">
                  <a:tint val="75000"/>
                </a:prstClr>
              </a:solidFill>
            </a:endParaRPr>
          </a:p>
        </p:txBody>
      </p:sp>
      <p:sp>
        <p:nvSpPr>
          <p:cNvPr id="2" name="矩形 1"/>
          <p:cNvSpPr/>
          <p:nvPr/>
        </p:nvSpPr>
        <p:spPr>
          <a:xfrm>
            <a:off x="3275856" y="2397183"/>
            <a:ext cx="2592288" cy="2585323"/>
          </a:xfrm>
          <a:prstGeom prst="rect">
            <a:avLst/>
          </a:prstGeom>
        </p:spPr>
        <p:txBody>
          <a:bodyPr wrap="square">
            <a:spAutoFit/>
          </a:bodyPr>
          <a:lstStyle/>
          <a:p>
            <a:r>
              <a:rPr kumimoji="0" lang="en-US" altLang="zh-TW" sz="1800" dirty="0" smtClean="0">
                <a:latin typeface="標楷體" panose="03000509000000000000" pitchFamily="65" charset="-120"/>
              </a:rPr>
              <a:t>1.</a:t>
            </a:r>
            <a:r>
              <a:rPr kumimoji="0" lang="zh-TW" altLang="en-US" sz="1800" dirty="0" smtClean="0">
                <a:latin typeface="標楷體" panose="03000509000000000000" pitchFamily="65" charset="-120"/>
              </a:rPr>
              <a:t>科技</a:t>
            </a:r>
            <a:r>
              <a:rPr kumimoji="0" lang="zh-TW" altLang="en-US" sz="1800" dirty="0" smtClean="0">
                <a:latin typeface="標楷體" panose="03000509000000000000" pitchFamily="65" charset="-120"/>
              </a:rPr>
              <a:t>部補助</a:t>
            </a:r>
            <a:r>
              <a:rPr kumimoji="0" lang="en-US" altLang="zh-TW" sz="1800" dirty="0">
                <a:latin typeface="標楷體" panose="03000509000000000000" pitchFamily="65" charset="-120"/>
              </a:rPr>
              <a:t>(</a:t>
            </a:r>
            <a:r>
              <a:rPr kumimoji="0" lang="zh-TW" altLang="en-US" sz="1800" dirty="0">
                <a:latin typeface="標楷體" panose="03000509000000000000" pitchFamily="65" charset="-120"/>
              </a:rPr>
              <a:t>含委辦</a:t>
            </a:r>
            <a:r>
              <a:rPr kumimoji="0" lang="en-US" altLang="zh-TW" sz="1800" dirty="0" smtClean="0">
                <a:latin typeface="標楷體" panose="03000509000000000000" pitchFamily="65" charset="-120"/>
              </a:rPr>
              <a:t>)</a:t>
            </a:r>
            <a:r>
              <a:rPr kumimoji="0" lang="zh-TW" altLang="en-US" sz="1800" dirty="0" smtClean="0">
                <a:latin typeface="標楷體" panose="03000509000000000000" pitchFamily="65" charset="-120"/>
              </a:rPr>
              <a:t> 計畫</a:t>
            </a:r>
            <a:r>
              <a:rPr kumimoji="0" lang="zh-TW" altLang="en-US" sz="1800" dirty="0" smtClean="0">
                <a:solidFill>
                  <a:prstClr val="black"/>
                </a:solidFill>
                <a:latin typeface="標楷體" panose="03000509000000000000" pitchFamily="65" charset="-120"/>
              </a:rPr>
              <a:t>、</a:t>
            </a:r>
            <a:r>
              <a:rPr kumimoji="0" lang="zh-TW" altLang="en-US" sz="1800" dirty="0" smtClean="0">
                <a:latin typeface="標楷體" panose="03000509000000000000" pitchFamily="65" charset="-120"/>
              </a:rPr>
              <a:t>教育部</a:t>
            </a:r>
            <a:r>
              <a:rPr kumimoji="0" lang="zh-TW" altLang="en-US" sz="1800" dirty="0" smtClean="0">
                <a:latin typeface="標楷體" panose="03000509000000000000" pitchFamily="65" charset="-120"/>
              </a:rPr>
              <a:t>等之</a:t>
            </a:r>
            <a:r>
              <a:rPr kumimoji="0" lang="zh-TW" altLang="en-US" sz="1800" dirty="0" smtClean="0">
                <a:latin typeface="標楷體" panose="03000509000000000000" pitchFamily="65" charset="-120"/>
              </a:rPr>
              <a:t>補助</a:t>
            </a:r>
            <a:r>
              <a:rPr kumimoji="0" lang="en-US" altLang="zh-TW" sz="1800" dirty="0" smtClean="0">
                <a:latin typeface="標楷體" panose="03000509000000000000" pitchFamily="65" charset="-120"/>
              </a:rPr>
              <a:t>(</a:t>
            </a:r>
            <a:r>
              <a:rPr kumimoji="0" lang="zh-TW" altLang="en-US" sz="1800" dirty="0" smtClean="0">
                <a:latin typeface="標楷體" panose="03000509000000000000" pitchFamily="65" charset="-120"/>
              </a:rPr>
              <a:t>含委辦</a:t>
            </a:r>
            <a:r>
              <a:rPr kumimoji="0" lang="en-US" altLang="zh-TW" sz="1800" dirty="0" smtClean="0">
                <a:latin typeface="標楷體" panose="03000509000000000000" pitchFamily="65" charset="-120"/>
              </a:rPr>
              <a:t>)</a:t>
            </a:r>
            <a:r>
              <a:rPr kumimoji="0" lang="zh-TW" altLang="en-US" sz="1800" dirty="0" smtClean="0">
                <a:latin typeface="標楷體" panose="03000509000000000000" pitchFamily="65" charset="-120"/>
              </a:rPr>
              <a:t>計畫</a:t>
            </a:r>
            <a:r>
              <a:rPr lang="zh-TW" altLang="en-US" sz="1800" dirty="0">
                <a:latin typeface="標楷體" panose="03000509000000000000" pitchFamily="65" charset="-120"/>
              </a:rPr>
              <a:t>經費控管、憑證審核、結案及相關業務之處理</a:t>
            </a:r>
            <a:endParaRPr kumimoji="0" lang="zh-TW" altLang="en-US" sz="1800" dirty="0">
              <a:latin typeface="標楷體" panose="03000509000000000000" pitchFamily="65" charset="-120"/>
            </a:endParaRPr>
          </a:p>
          <a:p>
            <a:r>
              <a:rPr kumimoji="0" lang="en-US" altLang="zh-TW" sz="1800" dirty="0" smtClean="0">
                <a:solidFill>
                  <a:prstClr val="black"/>
                </a:solidFill>
                <a:latin typeface="標楷體" panose="03000509000000000000" pitchFamily="65" charset="-120"/>
              </a:rPr>
              <a:t>2.</a:t>
            </a:r>
            <a:r>
              <a:rPr kumimoji="0" lang="zh-TW" altLang="en-US" sz="1800" dirty="0" smtClean="0">
                <a:latin typeface="標楷體" panose="03000509000000000000" pitchFamily="65" charset="-120"/>
              </a:rPr>
              <a:t>場地</a:t>
            </a:r>
            <a:r>
              <a:rPr kumimoji="0" lang="zh-TW" altLang="en-US" sz="1800" dirty="0">
                <a:latin typeface="標楷體" panose="03000509000000000000" pitchFamily="65" charset="-120"/>
              </a:rPr>
              <a:t>設施</a:t>
            </a:r>
            <a:r>
              <a:rPr kumimoji="0" lang="zh-TW" altLang="en-US" sz="1800" dirty="0" smtClean="0">
                <a:latin typeface="標楷體" panose="03000509000000000000" pitchFamily="65" charset="-120"/>
              </a:rPr>
              <a:t>計畫</a:t>
            </a:r>
            <a:r>
              <a:rPr kumimoji="0" lang="zh-TW" altLang="en-US" sz="1800" dirty="0" smtClean="0">
                <a:solidFill>
                  <a:prstClr val="black"/>
                </a:solidFill>
                <a:latin typeface="標楷體" panose="03000509000000000000" pitchFamily="65" charset="-120"/>
              </a:rPr>
              <a:t>、</a:t>
            </a:r>
            <a:r>
              <a:rPr kumimoji="0" lang="zh-TW" altLang="en-US" sz="1800" dirty="0" smtClean="0">
                <a:latin typeface="標楷體" panose="03000509000000000000" pitchFamily="65" charset="-120"/>
              </a:rPr>
              <a:t>推廣教育</a:t>
            </a:r>
            <a:r>
              <a:rPr kumimoji="0" lang="zh-TW" altLang="en-US" sz="1800" dirty="0" smtClean="0">
                <a:solidFill>
                  <a:prstClr val="black"/>
                </a:solidFill>
                <a:latin typeface="標楷體" panose="03000509000000000000" pitchFamily="65" charset="-120"/>
              </a:rPr>
              <a:t>、</a:t>
            </a:r>
            <a:r>
              <a:rPr kumimoji="0" lang="zh-TW" altLang="en-US" sz="1800" dirty="0" smtClean="0">
                <a:latin typeface="標楷體" panose="03000509000000000000" pitchFamily="65" charset="-120"/>
              </a:rPr>
              <a:t>捐款</a:t>
            </a:r>
            <a:r>
              <a:rPr kumimoji="0" lang="zh-TW" altLang="en-US" sz="1800" dirty="0">
                <a:latin typeface="標楷體" panose="03000509000000000000" pitchFamily="65" charset="-120"/>
              </a:rPr>
              <a:t>計畫</a:t>
            </a:r>
            <a:r>
              <a:rPr kumimoji="0" lang="zh-TW" altLang="en-US" sz="1800" dirty="0" smtClean="0">
                <a:latin typeface="標楷體" panose="03000509000000000000" pitchFamily="65" charset="-120"/>
              </a:rPr>
              <a:t>等</a:t>
            </a:r>
            <a:r>
              <a:rPr lang="zh-TW" altLang="en-US" sz="1800" dirty="0" smtClean="0">
                <a:latin typeface="標楷體" panose="03000509000000000000" pitchFamily="65" charset="-120"/>
              </a:rPr>
              <a:t>經費</a:t>
            </a:r>
            <a:r>
              <a:rPr lang="zh-TW" altLang="en-US" sz="1800" dirty="0">
                <a:latin typeface="標楷體" panose="03000509000000000000" pitchFamily="65" charset="-120"/>
              </a:rPr>
              <a:t>控管、憑證審核、結案及相關業務之</a:t>
            </a:r>
            <a:r>
              <a:rPr lang="zh-TW" altLang="en-US" sz="1800" dirty="0" smtClean="0">
                <a:latin typeface="標楷體" panose="03000509000000000000" pitchFamily="65" charset="-120"/>
              </a:rPr>
              <a:t>處理</a:t>
            </a:r>
            <a:endParaRPr kumimoji="0" lang="zh-TW" altLang="en-US" sz="1800" dirty="0">
              <a:latin typeface="標楷體" panose="03000509000000000000" pitchFamily="65" charset="-120"/>
            </a:endParaRPr>
          </a:p>
        </p:txBody>
      </p:sp>
      <p:sp>
        <p:nvSpPr>
          <p:cNvPr id="7" name="矩形 6"/>
          <p:cNvSpPr/>
          <p:nvPr/>
        </p:nvSpPr>
        <p:spPr>
          <a:xfrm>
            <a:off x="6156176" y="2443357"/>
            <a:ext cx="2376264" cy="2031325"/>
          </a:xfrm>
          <a:prstGeom prst="rect">
            <a:avLst/>
          </a:prstGeom>
        </p:spPr>
        <p:txBody>
          <a:bodyPr wrap="square">
            <a:spAutoFit/>
          </a:bodyPr>
          <a:lstStyle/>
          <a:p>
            <a:pPr eaLnBrk="1" hangingPunct="1"/>
            <a:r>
              <a:rPr kumimoji="0" lang="en-US" altLang="zh-TW" sz="1800" dirty="0" smtClean="0">
                <a:latin typeface="標楷體" panose="03000509000000000000" pitchFamily="65" charset="-120"/>
              </a:rPr>
              <a:t>1.</a:t>
            </a:r>
            <a:r>
              <a:rPr lang="zh-TW" altLang="en-US" sz="1800" dirty="0" smtClean="0">
                <a:latin typeface="標楷體" panose="03000509000000000000" pitchFamily="65" charset="-120"/>
              </a:rPr>
              <a:t>各類</a:t>
            </a:r>
            <a:r>
              <a:rPr lang="zh-TW" altLang="en-US" sz="1800" dirty="0">
                <a:latin typeface="標楷體" panose="03000509000000000000" pitchFamily="65" charset="-120"/>
              </a:rPr>
              <a:t>傳票之覆核及帳務管理</a:t>
            </a:r>
            <a:br>
              <a:rPr lang="zh-TW" altLang="en-US" sz="1800" dirty="0">
                <a:latin typeface="標楷體" panose="03000509000000000000" pitchFamily="65" charset="-120"/>
              </a:rPr>
            </a:br>
            <a:r>
              <a:rPr lang="en-US" altLang="zh-TW" sz="1800" dirty="0">
                <a:latin typeface="標楷體" panose="03000509000000000000" pitchFamily="65" charset="-120"/>
              </a:rPr>
              <a:t>2.</a:t>
            </a:r>
            <a:r>
              <a:rPr lang="zh-TW" altLang="en-US" sz="1800" dirty="0">
                <a:latin typeface="標楷體" panose="03000509000000000000" pitchFamily="65" charset="-120"/>
              </a:rPr>
              <a:t>月報、半年報、決算等會計報表之編製</a:t>
            </a:r>
            <a:br>
              <a:rPr lang="zh-TW" altLang="en-US" sz="1800" dirty="0">
                <a:latin typeface="標楷體" panose="03000509000000000000" pitchFamily="65" charset="-120"/>
              </a:rPr>
            </a:br>
            <a:r>
              <a:rPr lang="en-US" altLang="zh-TW" sz="1800" dirty="0">
                <a:latin typeface="標楷體" panose="03000509000000000000" pitchFamily="65" charset="-120"/>
              </a:rPr>
              <a:t>3.</a:t>
            </a:r>
            <a:r>
              <a:rPr lang="zh-TW" altLang="en-US" sz="1800" dirty="0">
                <a:latin typeface="標楷體" panose="03000509000000000000" pitchFamily="65" charset="-120"/>
              </a:rPr>
              <a:t>暫付、應收、應付、保固、保證等款項之清查及催辦</a:t>
            </a:r>
            <a:endParaRPr kumimoji="0" lang="zh-TW" altLang="en-US" sz="1800" dirty="0">
              <a:latin typeface="標楷體" panose="03000509000000000000" pitchFamily="65" charset="-120"/>
            </a:endParaRPr>
          </a:p>
        </p:txBody>
      </p:sp>
    </p:spTree>
    <p:extLst>
      <p:ext uri="{BB962C8B-B14F-4D97-AF65-F5344CB8AC3E}">
        <p14:creationId xmlns:p14="http://schemas.microsoft.com/office/powerpoint/2010/main" val="276816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04923C6F-34CA-42C6-9151-372B390B0550}" type="slidenum">
              <a:rPr lang="en-US" altLang="zh-TW">
                <a:solidFill>
                  <a:srgbClr val="000000"/>
                </a:solidFill>
              </a:rPr>
              <a:pPr>
                <a:defRPr/>
              </a:pPr>
              <a:t>30</a:t>
            </a:fld>
            <a:endParaRPr lang="en-US" altLang="zh-TW">
              <a:solidFill>
                <a:srgbClr val="000000"/>
              </a:solidFill>
            </a:endParaRPr>
          </a:p>
        </p:txBody>
      </p:sp>
      <p:sp>
        <p:nvSpPr>
          <p:cNvPr id="3" name="內容版面配置區 2"/>
          <p:cNvSpPr>
            <a:spLocks noGrp="1"/>
          </p:cNvSpPr>
          <p:nvPr>
            <p:ph idx="1"/>
          </p:nvPr>
        </p:nvSpPr>
        <p:spPr/>
        <p:txBody>
          <a:bodyPr/>
          <a:lstStyle/>
          <a:p>
            <a:pPr>
              <a:defRPr/>
            </a:pPr>
            <a:r>
              <a:rPr lang="en-US" altLang="zh-TW" sz="2400" dirty="0">
                <a:solidFill>
                  <a:srgbClr val="000000"/>
                </a:solidFill>
                <a:latin typeface="標楷體"/>
                <a:ea typeface="標楷體"/>
              </a:rPr>
              <a:t>A</a:t>
            </a:r>
            <a:r>
              <a:rPr lang="zh-TW" altLang="en-US" sz="2400" dirty="0" smtClean="0">
                <a:solidFill>
                  <a:srgbClr val="000000"/>
                </a:solidFill>
                <a:latin typeface="標楷體"/>
                <a:ea typeface="標楷體"/>
              </a:rPr>
              <a:t>：</a:t>
            </a:r>
            <a:endParaRPr lang="zh-TW" altLang="en-US" sz="2400" dirty="0">
              <a:solidFill>
                <a:srgbClr val="000000"/>
              </a:solidFill>
              <a:latin typeface="標楷體"/>
              <a:ea typeface="標楷體"/>
            </a:endParaRPr>
          </a:p>
          <a:p>
            <a:pPr>
              <a:defRPr/>
            </a:pPr>
            <a:r>
              <a:rPr lang="zh-TW" altLang="en-US" sz="2400" dirty="0">
                <a:solidFill>
                  <a:srgbClr val="000000"/>
                </a:solidFill>
                <a:latin typeface="標楷體"/>
                <a:ea typeface="標楷體"/>
              </a:rPr>
              <a:t>一、依統一發票使用辦法第</a:t>
            </a:r>
            <a:r>
              <a:rPr lang="en-US" altLang="zh-TW" sz="2400" dirty="0">
                <a:solidFill>
                  <a:srgbClr val="000000"/>
                </a:solidFill>
                <a:latin typeface="Times New Roman"/>
                <a:ea typeface="標楷體"/>
              </a:rPr>
              <a:t>7</a:t>
            </a:r>
            <a:r>
              <a:rPr lang="zh-TW" altLang="en-US" sz="2400" dirty="0">
                <a:solidFill>
                  <a:srgbClr val="000000"/>
                </a:solidFill>
                <a:latin typeface="標楷體"/>
                <a:ea typeface="標楷體"/>
              </a:rPr>
              <a:t>條略以，三聯式統一發票係專供營業人銷售貨物或勞務與營業人，第</a:t>
            </a:r>
            <a:r>
              <a:rPr lang="en-US" altLang="zh-TW" sz="2400" dirty="0">
                <a:solidFill>
                  <a:srgbClr val="000000"/>
                </a:solidFill>
                <a:latin typeface="Times New Roman"/>
                <a:ea typeface="標楷體"/>
              </a:rPr>
              <a:t>1</a:t>
            </a:r>
            <a:r>
              <a:rPr lang="zh-TW" altLang="en-US" sz="2400" dirty="0">
                <a:solidFill>
                  <a:srgbClr val="000000"/>
                </a:solidFill>
                <a:latin typeface="標楷體"/>
                <a:ea typeface="標楷體"/>
              </a:rPr>
              <a:t>聯為存根聯，由開立人保存，第</a:t>
            </a:r>
            <a:r>
              <a:rPr lang="en-US" altLang="zh-TW" sz="2400" dirty="0">
                <a:solidFill>
                  <a:srgbClr val="000000"/>
                </a:solidFill>
                <a:latin typeface="Times New Roman"/>
                <a:ea typeface="標楷體"/>
              </a:rPr>
              <a:t>2</a:t>
            </a:r>
            <a:r>
              <a:rPr lang="zh-TW" altLang="en-US" sz="2400" dirty="0">
                <a:solidFill>
                  <a:srgbClr val="000000"/>
                </a:solidFill>
                <a:latin typeface="標楷體"/>
                <a:ea typeface="標楷體"/>
              </a:rPr>
              <a:t>聯為扣抵聯，交付買受人作為扣抵稅額等之用，第</a:t>
            </a:r>
            <a:r>
              <a:rPr lang="en-US" altLang="zh-TW" sz="2400" dirty="0">
                <a:solidFill>
                  <a:srgbClr val="000000"/>
                </a:solidFill>
                <a:latin typeface="Times New Roman"/>
                <a:ea typeface="標楷體"/>
              </a:rPr>
              <a:t>3</a:t>
            </a:r>
            <a:r>
              <a:rPr lang="zh-TW" altLang="en-US" sz="2400" dirty="0">
                <a:solidFill>
                  <a:srgbClr val="000000"/>
                </a:solidFill>
                <a:latin typeface="標楷體"/>
                <a:ea typeface="標楷體"/>
              </a:rPr>
              <a:t>聯為收執聯，交付買受人作為記帳憑證。</a:t>
            </a:r>
          </a:p>
          <a:p>
            <a:pPr>
              <a:defRPr/>
            </a:pPr>
            <a:r>
              <a:rPr lang="zh-TW" altLang="en-US" sz="2400" dirty="0">
                <a:solidFill>
                  <a:srgbClr val="000000"/>
                </a:solidFill>
                <a:latin typeface="標楷體"/>
                <a:ea typeface="標楷體"/>
              </a:rPr>
              <a:t>二、依政府支出憑證處理要點第</a:t>
            </a:r>
            <a:r>
              <a:rPr lang="en-US" altLang="zh-TW" sz="2400" dirty="0">
                <a:solidFill>
                  <a:srgbClr val="000000"/>
                </a:solidFill>
                <a:latin typeface="Times New Roman"/>
                <a:ea typeface="標楷體"/>
              </a:rPr>
              <a:t>2</a:t>
            </a:r>
            <a:r>
              <a:rPr lang="zh-TW" altLang="en-US" sz="2400" dirty="0">
                <a:solidFill>
                  <a:srgbClr val="000000"/>
                </a:solidFill>
                <a:latin typeface="標楷體"/>
                <a:ea typeface="標楷體"/>
              </a:rPr>
              <a:t>點規定，支出憑證係為證明支付事實所取得之收據、統一發票或相關書據，基於廠商統一發票收執聯業足以證明機關支付事實，爰報支經費時，主計人員無須要求檢附扣抵聯併同報支。</a:t>
            </a:r>
          </a:p>
          <a:p>
            <a:pPr marL="0" indent="0">
              <a:buFont typeface="Wingdings" pitchFamily="2" charset="2"/>
              <a:buNone/>
              <a:defRPr/>
            </a:pPr>
            <a:endParaRPr lang="zh-TW" altLang="en-US" sz="2400" dirty="0"/>
          </a:p>
        </p:txBody>
      </p:sp>
      <p:sp>
        <p:nvSpPr>
          <p:cNvPr id="99332" name="矩形 4"/>
          <p:cNvSpPr>
            <a:spLocks noChangeArrowheads="1"/>
          </p:cNvSpPr>
          <p:nvPr/>
        </p:nvSpPr>
        <p:spPr bwMode="auto">
          <a:xfrm>
            <a:off x="1331933" y="612791"/>
            <a:ext cx="7272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標楷體" pitchFamily="65" charset="-120"/>
              </a:defRPr>
            </a:lvl1pPr>
            <a:lvl2pPr marL="742950" indent="-285750" eaLnBrk="0" hangingPunct="0">
              <a:defRPr kumimoji="1" sz="2400">
                <a:solidFill>
                  <a:schemeClr val="tx1"/>
                </a:solidFill>
                <a:latin typeface="Arial" pitchFamily="34" charset="0"/>
                <a:ea typeface="標楷體" pitchFamily="65" charset="-120"/>
              </a:defRPr>
            </a:lvl2pPr>
            <a:lvl3pPr marL="1143000" indent="-228600" eaLnBrk="0" hangingPunct="0">
              <a:defRPr kumimoji="1" sz="2400">
                <a:solidFill>
                  <a:schemeClr val="tx1"/>
                </a:solidFill>
                <a:latin typeface="Arial" pitchFamily="34" charset="0"/>
                <a:ea typeface="標楷體" pitchFamily="65" charset="-120"/>
              </a:defRPr>
            </a:lvl3pPr>
            <a:lvl4pPr marL="1600200" indent="-228600" eaLnBrk="0" hangingPunct="0">
              <a:defRPr kumimoji="1" sz="2400">
                <a:solidFill>
                  <a:schemeClr val="tx1"/>
                </a:solidFill>
                <a:latin typeface="Arial" pitchFamily="34" charset="0"/>
                <a:ea typeface="標楷體" pitchFamily="65" charset="-120"/>
              </a:defRPr>
            </a:lvl4pPr>
            <a:lvl5pPr marL="2057400" indent="-228600" eaLnBrk="0" hangingPunct="0">
              <a:defRPr kumimoji="1" sz="24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Arial" pitchFamily="34" charset="0"/>
                <a:ea typeface="標楷體" pitchFamily="65" charset="-120"/>
              </a:defRPr>
            </a:lvl9pPr>
          </a:lstStyle>
          <a:p>
            <a:pPr eaLnBrk="1" hangingPunct="1"/>
            <a:r>
              <a:rPr lang="en-US" altLang="zh-TW" b="1">
                <a:solidFill>
                  <a:srgbClr val="000000"/>
                </a:solidFill>
                <a:latin typeface="Times New Roman" pitchFamily="18" charset="0"/>
              </a:rPr>
              <a:t>Q</a:t>
            </a:r>
            <a:r>
              <a:rPr lang="zh-TW" altLang="en-US">
                <a:solidFill>
                  <a:srgbClr val="000000"/>
                </a:solidFill>
                <a:latin typeface="標楷體" pitchFamily="65" charset="-120"/>
              </a:rPr>
              <a:t>：廠商開立三聯式統一發票，除收執聯外，是否需併同檢附扣抵聯辦理報支？</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1115616" y="324272"/>
            <a:ext cx="7313612" cy="1092200"/>
          </a:xfrm>
        </p:spPr>
        <p:txBody>
          <a:bodyPr/>
          <a:lstStyle/>
          <a:p>
            <a:pPr marL="274320" indent="-274320" eaLnBrk="1" fontAlgn="auto" hangingPunct="1">
              <a:spcAft>
                <a:spcPts val="0"/>
              </a:spcAft>
              <a:defRPr/>
            </a:pPr>
            <a:r>
              <a:rPr kumimoji="0" lang="en-US" altLang="zh-TW" kern="1200" dirty="0" smtClean="0">
                <a:solidFill>
                  <a:prstClr val="black"/>
                </a:solidFill>
                <a:latin typeface="標楷體" panose="03000509000000000000" pitchFamily="65" charset="-120"/>
                <a:ea typeface="標楷體" panose="03000509000000000000" pitchFamily="65" charset="-120"/>
              </a:rPr>
              <a:t/>
            </a:r>
            <a:br>
              <a:rPr kumimoji="0" lang="en-US" altLang="zh-TW" kern="1200" dirty="0" smtClean="0">
                <a:solidFill>
                  <a:prstClr val="black"/>
                </a:solidFill>
                <a:latin typeface="標楷體" panose="03000509000000000000" pitchFamily="65" charset="-120"/>
                <a:ea typeface="標楷體" panose="03000509000000000000" pitchFamily="65" charset="-120"/>
              </a:rPr>
            </a:br>
            <a:r>
              <a:rPr kumimoji="0" lang="en-US" altLang="zh-TW" kern="1200" dirty="0">
                <a:solidFill>
                  <a:prstClr val="black"/>
                </a:solidFill>
                <a:latin typeface="新細明體"/>
              </a:rPr>
              <a:t/>
            </a:r>
            <a:br>
              <a:rPr kumimoji="0" lang="en-US" altLang="zh-TW" kern="1200" dirty="0">
                <a:solidFill>
                  <a:prstClr val="black"/>
                </a:solidFill>
                <a:latin typeface="新細明體"/>
              </a:rPr>
            </a:br>
            <a:r>
              <a:rPr kumimoji="0" lang="en-US" altLang="zh-TW" kern="1200" dirty="0" smtClean="0">
                <a:solidFill>
                  <a:prstClr val="black"/>
                </a:solidFill>
                <a:latin typeface="新細明體"/>
              </a:rPr>
              <a:t>Q:</a:t>
            </a:r>
            <a:r>
              <a:rPr kumimoji="0" lang="zh-TW" altLang="zh-TW" sz="2800" kern="1200" dirty="0" smtClean="0">
                <a:solidFill>
                  <a:prstClr val="black"/>
                </a:solidFill>
                <a:latin typeface="標楷體" panose="03000509000000000000" pitchFamily="65" charset="-120"/>
                <a:ea typeface="標楷體" panose="03000509000000000000" pitchFamily="65" charset="-120"/>
              </a:rPr>
              <a:t>發票</a:t>
            </a:r>
            <a:r>
              <a:rPr kumimoji="0" lang="zh-TW" altLang="zh-TW" sz="2800" kern="1200" dirty="0">
                <a:solidFill>
                  <a:prstClr val="black"/>
                </a:solidFill>
                <a:latin typeface="標楷體" panose="03000509000000000000" pitchFamily="65" charset="-120"/>
                <a:ea typeface="標楷體" panose="03000509000000000000" pitchFamily="65" charset="-120"/>
              </a:rPr>
              <a:t>到底要學校的抬頭或統一編號</a:t>
            </a:r>
            <a:r>
              <a:rPr kumimoji="0" lang="zh-TW" altLang="zh-TW" sz="2800" kern="1200" dirty="0" smtClean="0">
                <a:solidFill>
                  <a:prstClr val="black"/>
                </a:solidFill>
                <a:latin typeface="標楷體" panose="03000509000000000000" pitchFamily="65" charset="-120"/>
                <a:ea typeface="標楷體" panose="03000509000000000000" pitchFamily="65" charset="-120"/>
              </a:rPr>
              <a:t>？</a:t>
            </a:r>
            <a:endParaRPr lang="zh-TW" altLang="en-US" sz="2800" dirty="0" smtClean="0"/>
          </a:p>
        </p:txBody>
      </p:sp>
      <p:sp>
        <p:nvSpPr>
          <p:cNvPr id="3" name="內容版面配置區 2"/>
          <p:cNvSpPr>
            <a:spLocks noGrp="1"/>
          </p:cNvSpPr>
          <p:nvPr>
            <p:ph idx="1"/>
          </p:nvPr>
        </p:nvSpPr>
        <p:spPr/>
        <p:txBody>
          <a:bodyPr/>
          <a:lstStyle/>
          <a:p>
            <a:pPr marL="0" indent="0" eaLnBrk="1" fontAlgn="auto" hangingPunct="1">
              <a:spcAft>
                <a:spcPts val="0"/>
              </a:spcAft>
              <a:buClr>
                <a:srgbClr val="D16349"/>
              </a:buClr>
              <a:buSzPct val="85000"/>
              <a:buFont typeface="Wingdings" pitchFamily="2" charset="2"/>
              <a:buNone/>
              <a:defRPr/>
            </a:pPr>
            <a:r>
              <a:rPr kumimoji="0" lang="en-US" altLang="zh-TW" sz="2700" kern="1200" dirty="0" smtClean="0">
                <a:solidFill>
                  <a:prstClr val="black"/>
                </a:solidFill>
                <a:latin typeface="標楷體" panose="03000509000000000000" pitchFamily="65" charset="-120"/>
                <a:ea typeface="標楷體" panose="03000509000000000000" pitchFamily="65" charset="-120"/>
              </a:rPr>
              <a:t>A:</a:t>
            </a:r>
          </a:p>
          <a:p>
            <a:pPr marL="0" indent="0" eaLnBrk="1" fontAlgn="auto" hangingPunct="1">
              <a:spcAft>
                <a:spcPts val="0"/>
              </a:spcAft>
              <a:buClr>
                <a:srgbClr val="D16349"/>
              </a:buClr>
              <a:buSzPct val="85000"/>
              <a:buFont typeface="Wingdings" pitchFamily="2" charset="2"/>
              <a:buNone/>
              <a:defRPr/>
            </a:pPr>
            <a:r>
              <a:rPr kumimoji="0" lang="en-US" altLang="zh-TW" sz="2700" kern="1200" dirty="0" smtClean="0">
                <a:solidFill>
                  <a:prstClr val="black"/>
                </a:solidFill>
                <a:latin typeface="標楷體" panose="03000509000000000000" pitchFamily="65" charset="-120"/>
                <a:ea typeface="標楷體" panose="03000509000000000000" pitchFamily="65" charset="-120"/>
              </a:rPr>
              <a:t>1.</a:t>
            </a:r>
            <a:r>
              <a:rPr kumimoji="0" lang="zh-TW" altLang="zh-TW" sz="2700" kern="1200" dirty="0" smtClean="0">
                <a:solidFill>
                  <a:prstClr val="black"/>
                </a:solidFill>
                <a:latin typeface="標楷體" panose="03000509000000000000" pitchFamily="65" charset="-120"/>
                <a:ea typeface="標楷體" panose="03000509000000000000" pitchFamily="65" charset="-120"/>
              </a:rPr>
              <a:t>二</a:t>
            </a:r>
            <a:r>
              <a:rPr kumimoji="0" lang="zh-TW" altLang="zh-TW" sz="2700" kern="1200" dirty="0">
                <a:solidFill>
                  <a:prstClr val="black"/>
                </a:solidFill>
                <a:latin typeface="標楷體" panose="03000509000000000000" pitchFamily="65" charset="-120"/>
                <a:ea typeface="標楷體" panose="03000509000000000000" pitchFamily="65" charset="-120"/>
              </a:rPr>
              <a:t>、三聯式及電子計算機統一發票應有「機關名稱」</a:t>
            </a:r>
            <a:r>
              <a:rPr kumimoji="0" lang="en-US" altLang="zh-TW" sz="2700" kern="1200" dirty="0">
                <a:solidFill>
                  <a:prstClr val="black"/>
                </a:solidFill>
                <a:latin typeface="標楷體" panose="03000509000000000000" pitchFamily="65" charset="-120"/>
                <a:ea typeface="標楷體" panose="03000509000000000000" pitchFamily="65" charset="-120"/>
              </a:rPr>
              <a:t>(</a:t>
            </a:r>
            <a:r>
              <a:rPr kumimoji="0" lang="zh-TW" altLang="zh-TW" sz="2700" kern="1200" dirty="0">
                <a:solidFill>
                  <a:prstClr val="black"/>
                </a:solidFill>
                <a:latin typeface="標楷體" panose="03000509000000000000" pitchFamily="65" charset="-120"/>
                <a:ea typeface="標楷體" panose="03000509000000000000" pitchFamily="65" charset="-120"/>
              </a:rPr>
              <a:t>即</a:t>
            </a:r>
            <a:r>
              <a:rPr kumimoji="0" lang="zh-TW" altLang="zh-TW" sz="2700" b="1" kern="1200" dirty="0">
                <a:solidFill>
                  <a:prstClr val="black"/>
                </a:solidFill>
                <a:latin typeface="標楷體" panose="03000509000000000000" pitchFamily="65" charset="-120"/>
                <a:ea typeface="標楷體" panose="03000509000000000000" pitchFamily="65" charset="-120"/>
              </a:rPr>
              <a:t>國立中正大學</a:t>
            </a:r>
            <a:r>
              <a:rPr kumimoji="0" lang="en-US" altLang="zh-TW" sz="2700" kern="1200" dirty="0">
                <a:solidFill>
                  <a:prstClr val="black"/>
                </a:solidFill>
                <a:latin typeface="標楷體" panose="03000509000000000000" pitchFamily="65" charset="-120"/>
                <a:ea typeface="標楷體" panose="03000509000000000000" pitchFamily="65" charset="-120"/>
              </a:rPr>
              <a:t>)</a:t>
            </a:r>
            <a:r>
              <a:rPr kumimoji="0" lang="zh-TW" altLang="zh-TW" sz="2700" kern="1200" dirty="0">
                <a:solidFill>
                  <a:prstClr val="black"/>
                </a:solidFill>
                <a:latin typeface="標楷體" panose="03000509000000000000" pitchFamily="65" charset="-120"/>
                <a:ea typeface="標楷體" panose="03000509000000000000" pitchFamily="65" charset="-120"/>
              </a:rPr>
              <a:t>之抬頭。收銀機統一發票，則免抬頭，應輸入各機關統一編號（本校為</a:t>
            </a:r>
            <a:r>
              <a:rPr kumimoji="0" lang="en-US" altLang="zh-TW" sz="2700" b="1" kern="1200" dirty="0" smtClean="0">
                <a:solidFill>
                  <a:prstClr val="black"/>
                </a:solidFill>
                <a:latin typeface="標楷體" panose="03000509000000000000" pitchFamily="65" charset="-120"/>
                <a:ea typeface="標楷體" panose="03000509000000000000" pitchFamily="65" charset="-120"/>
              </a:rPr>
              <a:t>06313774</a:t>
            </a:r>
            <a:r>
              <a:rPr kumimoji="0" lang="zh-TW" altLang="zh-TW" sz="2700" kern="1200" dirty="0">
                <a:solidFill>
                  <a:prstClr val="black"/>
                </a:solidFill>
                <a:latin typeface="標楷體" panose="03000509000000000000" pitchFamily="65" charset="-120"/>
                <a:ea typeface="標楷體" panose="03000509000000000000" pitchFamily="65" charset="-120"/>
              </a:rPr>
              <a:t>）（原始憑證審核作業）</a:t>
            </a:r>
            <a:endParaRPr kumimoji="0" lang="en-US" altLang="zh-TW" sz="2700" kern="1200" dirty="0">
              <a:solidFill>
                <a:prstClr val="black"/>
              </a:solidFill>
              <a:latin typeface="標楷體" panose="03000509000000000000" pitchFamily="65" charset="-120"/>
              <a:ea typeface="標楷體" panose="03000509000000000000" pitchFamily="65" charset="-120"/>
            </a:endParaRPr>
          </a:p>
          <a:p>
            <a:pPr marL="0" indent="0" eaLnBrk="1" fontAlgn="auto" hangingPunct="1">
              <a:spcAft>
                <a:spcPts val="0"/>
              </a:spcAft>
              <a:buClr>
                <a:srgbClr val="D16349"/>
              </a:buClr>
              <a:buSzPct val="85000"/>
              <a:buFont typeface="Wingdings" pitchFamily="2" charset="2"/>
              <a:buNone/>
              <a:defRPr/>
            </a:pPr>
            <a:r>
              <a:rPr kumimoji="0" lang="en-US" altLang="zh-TW" sz="2700" kern="1200" dirty="0">
                <a:solidFill>
                  <a:prstClr val="black"/>
                </a:solidFill>
                <a:latin typeface="標楷體" panose="03000509000000000000" pitchFamily="65" charset="-120"/>
                <a:ea typeface="標楷體" panose="03000509000000000000" pitchFamily="65" charset="-120"/>
              </a:rPr>
              <a:t>2</a:t>
            </a:r>
            <a:r>
              <a:rPr kumimoji="0" lang="en-US" altLang="zh-TW" sz="2700" kern="1200" dirty="0" smtClean="0">
                <a:solidFill>
                  <a:prstClr val="black"/>
                </a:solidFill>
                <a:latin typeface="標楷體" panose="03000509000000000000" pitchFamily="65" charset="-120"/>
                <a:ea typeface="標楷體" panose="03000509000000000000" pitchFamily="65" charset="-120"/>
              </a:rPr>
              <a:t>.</a:t>
            </a:r>
            <a:r>
              <a:rPr kumimoji="0" lang="zh-TW" altLang="en-US" sz="2700" kern="1200" dirty="0" smtClean="0">
                <a:solidFill>
                  <a:srgbClr val="FF0000"/>
                </a:solidFill>
                <a:latin typeface="標楷體" panose="03000509000000000000" pitchFamily="65" charset="-120"/>
                <a:ea typeface="標楷體" panose="03000509000000000000" pitchFamily="65" charset="-120"/>
              </a:rPr>
              <a:t>本校</a:t>
            </a:r>
            <a:r>
              <a:rPr kumimoji="0" lang="zh-TW" altLang="en-US" sz="2700" kern="1200" dirty="0">
                <a:solidFill>
                  <a:srgbClr val="FF0000"/>
                </a:solidFill>
                <a:latin typeface="標楷體" panose="03000509000000000000" pitchFamily="65" charset="-120"/>
                <a:ea typeface="標楷體" panose="03000509000000000000" pitchFamily="65" charset="-120"/>
              </a:rPr>
              <a:t>抬頭或統一編號，其中有一個有就行了</a:t>
            </a:r>
            <a:r>
              <a:rPr kumimoji="0" lang="zh-TW" altLang="en-US" sz="2700" kern="1200" dirty="0" smtClean="0">
                <a:solidFill>
                  <a:prstClr val="black"/>
                </a:solidFill>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69967CD0-8B6D-49DC-B715-2AEBF7E5D0FE}" type="slidenum">
              <a:rPr lang="en-US" altLang="zh-TW" smtClean="0"/>
              <a:pPr>
                <a:defRPr/>
              </a:pPr>
              <a:t>31</a:t>
            </a:fld>
            <a:endParaRPr lang="en-US" altLang="zh-TW"/>
          </a:p>
        </p:txBody>
      </p:sp>
    </p:spTree>
    <p:extLst>
      <p:ext uri="{BB962C8B-B14F-4D97-AF65-F5344CB8AC3E}">
        <p14:creationId xmlns:p14="http://schemas.microsoft.com/office/powerpoint/2010/main" val="1979746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FB0D6BE2-C760-406B-B189-2E70AFE92A82}" type="slidenum">
              <a:rPr lang="en-US" altLang="zh-TW">
                <a:solidFill>
                  <a:srgbClr val="000000"/>
                </a:solidFill>
              </a:rPr>
              <a:pPr>
                <a:defRPr/>
              </a:pPr>
              <a:t>32</a:t>
            </a:fld>
            <a:endParaRPr lang="en-US" altLang="zh-TW">
              <a:solidFill>
                <a:srgbClr val="000000"/>
              </a:solidFill>
            </a:endParaRPr>
          </a:p>
        </p:txBody>
      </p:sp>
      <p:sp>
        <p:nvSpPr>
          <p:cNvPr id="3" name="內容版面配置區 2"/>
          <p:cNvSpPr>
            <a:spLocks noGrp="1"/>
          </p:cNvSpPr>
          <p:nvPr>
            <p:ph idx="1"/>
          </p:nvPr>
        </p:nvSpPr>
        <p:spPr>
          <a:xfrm>
            <a:off x="1382713" y="1455738"/>
            <a:ext cx="7313612" cy="3932237"/>
          </a:xfrm>
        </p:spPr>
        <p:txBody>
          <a:bodyPr/>
          <a:lstStyle/>
          <a:p>
            <a:pPr marL="0" indent="0">
              <a:buFont typeface="Wingdings" pitchFamily="2" charset="2"/>
              <a:buNone/>
              <a:defRPr/>
            </a:pPr>
            <a:r>
              <a:rPr lang="en-US" altLang="zh-TW" dirty="0" smtClean="0"/>
              <a:t>A</a:t>
            </a:r>
            <a:r>
              <a:rPr lang="zh-TW" altLang="en-US" dirty="0" smtClean="0"/>
              <a:t>：</a:t>
            </a:r>
            <a:endParaRPr lang="zh-TW" altLang="en-US" dirty="0"/>
          </a:p>
          <a:p>
            <a:pPr>
              <a:defRPr/>
            </a:pPr>
            <a:r>
              <a:rPr lang="zh-TW" altLang="en-US" sz="1800" dirty="0" smtClean="0">
                <a:latin typeface="標楷體" panose="03000509000000000000" pitchFamily="65" charset="-120"/>
                <a:ea typeface="標楷體" panose="03000509000000000000" pitchFamily="65" charset="-120"/>
              </a:rPr>
              <a:t>一、</a:t>
            </a:r>
            <a:r>
              <a:rPr lang="zh-TW" altLang="en-US" sz="1800" dirty="0">
                <a:latin typeface="標楷體" panose="03000509000000000000" pitchFamily="65" charset="-120"/>
                <a:ea typeface="標楷體" panose="03000509000000000000" pitchFamily="65" charset="-120"/>
              </a:rPr>
              <a:t>又依政府支出憑證處理要點第</a:t>
            </a:r>
            <a:r>
              <a:rPr lang="en-US" altLang="zh-TW" sz="1800" dirty="0">
                <a:latin typeface="標楷體" panose="03000509000000000000" pitchFamily="65" charset="-120"/>
                <a:ea typeface="標楷體" panose="03000509000000000000" pitchFamily="65" charset="-120"/>
              </a:rPr>
              <a:t>2</a:t>
            </a:r>
            <a:r>
              <a:rPr lang="zh-TW" altLang="en-US" sz="1800" dirty="0">
                <a:latin typeface="標楷體" panose="03000509000000000000" pitchFamily="65" charset="-120"/>
                <a:ea typeface="標楷體" panose="03000509000000000000" pitchFamily="65" charset="-120"/>
              </a:rPr>
              <a:t>點規定，支出憑證為證明支付事實所取得之收據、統一發票或相關書據。又同要點第</a:t>
            </a:r>
            <a:r>
              <a:rPr lang="en-US" altLang="zh-TW" sz="1800" dirty="0">
                <a:latin typeface="標楷體" panose="03000509000000000000" pitchFamily="65" charset="-120"/>
                <a:ea typeface="標楷體" panose="03000509000000000000" pitchFamily="65" charset="-120"/>
              </a:rPr>
              <a:t>3</a:t>
            </a:r>
            <a:r>
              <a:rPr lang="zh-TW" altLang="en-US" sz="1800" dirty="0">
                <a:latin typeface="標楷體" panose="03000509000000000000" pitchFamily="65" charset="-120"/>
                <a:ea typeface="標楷體" panose="03000509000000000000" pitchFamily="65" charset="-120"/>
              </a:rPr>
              <a:t>點及第</a:t>
            </a:r>
            <a:r>
              <a:rPr lang="en-US" altLang="zh-TW" sz="1800" dirty="0">
                <a:latin typeface="標楷體" panose="03000509000000000000" pitchFamily="65" charset="-120"/>
                <a:ea typeface="標楷體" panose="03000509000000000000" pitchFamily="65" charset="-120"/>
              </a:rPr>
              <a:t>21</a:t>
            </a:r>
            <a:r>
              <a:rPr lang="zh-TW" altLang="en-US" sz="1800" dirty="0">
                <a:latin typeface="標楷體" panose="03000509000000000000" pitchFamily="65" charset="-120"/>
                <a:ea typeface="標楷體" panose="03000509000000000000" pitchFamily="65" charset="-120"/>
              </a:rPr>
              <a:t>點規定，透過網路完成交易，須取得統一發票者，應取得統一發票；無須取得統一發票者，得以獲有記載事項足資證明支付事實之電子憑證，並由經手人下載列印並簽名，作為報支之憑證。</a:t>
            </a:r>
          </a:p>
          <a:p>
            <a:pPr>
              <a:defRPr/>
            </a:pPr>
            <a:r>
              <a:rPr lang="zh-TW" altLang="en-US" sz="1800" dirty="0">
                <a:latin typeface="標楷體" panose="03000509000000000000" pitchFamily="65" charset="-120"/>
                <a:ea typeface="標楷體" panose="03000509000000000000" pitchFamily="65" charset="-120"/>
              </a:rPr>
              <a:t>二</a:t>
            </a:r>
            <a:r>
              <a:rPr lang="zh-TW" altLang="en-US" sz="1800" dirty="0" smtClean="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茲以</a:t>
            </a:r>
            <a:r>
              <a:rPr lang="en-US" altLang="zh-TW" sz="1800" dirty="0" err="1">
                <a:latin typeface="標楷體" panose="03000509000000000000" pitchFamily="65" charset="-120"/>
                <a:ea typeface="標楷體" panose="03000509000000000000" pitchFamily="65" charset="-120"/>
              </a:rPr>
              <a:t>Agoda</a:t>
            </a:r>
            <a:r>
              <a:rPr lang="zh-TW" altLang="en-US" sz="1800" dirty="0">
                <a:latin typeface="標楷體" panose="03000509000000000000" pitchFamily="65" charset="-120"/>
                <a:ea typeface="標楷體" panose="03000509000000000000" pitchFamily="65" charset="-120"/>
              </a:rPr>
              <a:t>架設網站提供訂房服務，在我國境內無固定營業場所</a:t>
            </a:r>
            <a:r>
              <a:rPr lang="zh-TW" altLang="en-US" sz="1800" dirty="0" smtClean="0">
                <a:latin typeface="標楷體" panose="03000509000000000000" pitchFamily="65" charset="-120"/>
                <a:ea typeface="標楷體" panose="03000509000000000000" pitchFamily="65" charset="-120"/>
              </a:rPr>
              <a:t>，已屬營業稅法定義之境外電業稅法定義之境外電商；</a:t>
            </a:r>
            <a:r>
              <a:rPr lang="zh-TW" altLang="en-US" sz="1800" dirty="0">
                <a:solidFill>
                  <a:srgbClr val="000000"/>
                </a:solidFill>
                <a:latin typeface="標楷體" panose="03000509000000000000" pitchFamily="65" charset="-120"/>
                <a:ea typeface="標楷體" panose="03000509000000000000" pitchFamily="65" charset="-120"/>
              </a:rPr>
              <a:t>已屬營業稅法定義之境外電商；又查</a:t>
            </a:r>
            <a:r>
              <a:rPr lang="en-US" altLang="zh-TW" sz="1800" dirty="0" err="1">
                <a:solidFill>
                  <a:srgbClr val="000000"/>
                </a:solidFill>
                <a:latin typeface="標楷體" panose="03000509000000000000" pitchFamily="65" charset="-120"/>
                <a:ea typeface="標楷體" panose="03000509000000000000" pitchFamily="65" charset="-120"/>
              </a:rPr>
              <a:t>Agoda</a:t>
            </a:r>
            <a:r>
              <a:rPr lang="zh-TW" altLang="en-US" sz="1800" dirty="0">
                <a:solidFill>
                  <a:srgbClr val="000000"/>
                </a:solidFill>
                <a:latin typeface="標楷體" panose="03000509000000000000" pitchFamily="65" charset="-120"/>
                <a:ea typeface="標楷體" panose="03000509000000000000" pitchFamily="65" charset="-120"/>
              </a:rPr>
              <a:t>業已完成稅籍登記，依財政部函示之規範期間內</a:t>
            </a:r>
            <a:r>
              <a:rPr lang="en-US" altLang="zh-TW" sz="1800" dirty="0">
                <a:solidFill>
                  <a:srgbClr val="000000"/>
                </a:solidFill>
                <a:latin typeface="標楷體" panose="03000509000000000000" pitchFamily="65" charset="-120"/>
                <a:ea typeface="標楷體" panose="03000509000000000000" pitchFamily="65" charset="-120"/>
              </a:rPr>
              <a:t>106</a:t>
            </a:r>
            <a:r>
              <a:rPr lang="zh-TW" altLang="en-US" sz="1800" dirty="0">
                <a:solidFill>
                  <a:srgbClr val="000000"/>
                </a:solidFill>
                <a:latin typeface="標楷體" panose="03000509000000000000" pitchFamily="65" charset="-120"/>
                <a:ea typeface="標楷體" panose="03000509000000000000" pitchFamily="65" charset="-120"/>
              </a:rPr>
              <a:t>年</a:t>
            </a:r>
            <a:r>
              <a:rPr lang="en-US" altLang="zh-TW" sz="1800" dirty="0">
                <a:solidFill>
                  <a:srgbClr val="000000"/>
                </a:solidFill>
                <a:latin typeface="標楷體" panose="03000509000000000000" pitchFamily="65" charset="-120"/>
                <a:ea typeface="標楷體" panose="03000509000000000000" pitchFamily="65" charset="-120"/>
              </a:rPr>
              <a:t>5</a:t>
            </a:r>
            <a:r>
              <a:rPr lang="zh-TW" altLang="en-US" sz="1800" dirty="0">
                <a:solidFill>
                  <a:srgbClr val="000000"/>
                </a:solidFill>
                <a:latin typeface="標楷體" panose="03000509000000000000" pitchFamily="65" charset="-120"/>
                <a:ea typeface="標楷體" panose="03000509000000000000" pitchFamily="65" charset="-120"/>
              </a:rPr>
              <a:t>月</a:t>
            </a:r>
            <a:r>
              <a:rPr lang="en-US" altLang="zh-TW" sz="1800" dirty="0">
                <a:solidFill>
                  <a:srgbClr val="000000"/>
                </a:solidFill>
                <a:latin typeface="標楷體" panose="03000509000000000000" pitchFamily="65" charset="-120"/>
                <a:ea typeface="標楷體" panose="03000509000000000000" pitchFamily="65" charset="-120"/>
              </a:rPr>
              <a:t>1</a:t>
            </a:r>
            <a:r>
              <a:rPr lang="zh-TW" altLang="en-US" sz="1800" dirty="0">
                <a:solidFill>
                  <a:srgbClr val="000000"/>
                </a:solidFill>
                <a:latin typeface="標楷體" panose="03000509000000000000" pitchFamily="65" charset="-120"/>
                <a:ea typeface="標楷體" panose="03000509000000000000" pitchFamily="65" charset="-120"/>
              </a:rPr>
              <a:t>日至</a:t>
            </a:r>
            <a:r>
              <a:rPr lang="en-US" altLang="zh-TW" sz="1800" dirty="0">
                <a:solidFill>
                  <a:srgbClr val="000000"/>
                </a:solidFill>
                <a:latin typeface="標楷體" panose="03000509000000000000" pitchFamily="65" charset="-120"/>
                <a:ea typeface="標楷體" panose="03000509000000000000" pitchFamily="65" charset="-120"/>
              </a:rPr>
              <a:t>107</a:t>
            </a:r>
            <a:r>
              <a:rPr lang="zh-TW" altLang="en-US" sz="1800" dirty="0">
                <a:solidFill>
                  <a:srgbClr val="000000"/>
                </a:solidFill>
                <a:latin typeface="標楷體" panose="03000509000000000000" pitchFamily="65" charset="-120"/>
                <a:ea typeface="標楷體" panose="03000509000000000000" pitchFamily="65" charset="-120"/>
              </a:rPr>
              <a:t>年</a:t>
            </a:r>
            <a:r>
              <a:rPr lang="en-US" altLang="zh-TW" sz="1800" dirty="0">
                <a:solidFill>
                  <a:srgbClr val="000000"/>
                </a:solidFill>
                <a:latin typeface="標楷體" panose="03000509000000000000" pitchFamily="65" charset="-120"/>
                <a:ea typeface="標楷體" panose="03000509000000000000" pitchFamily="65" charset="-120"/>
              </a:rPr>
              <a:t>12</a:t>
            </a:r>
            <a:r>
              <a:rPr lang="zh-TW" altLang="en-US" sz="1800" dirty="0">
                <a:solidFill>
                  <a:srgbClr val="000000"/>
                </a:solidFill>
                <a:latin typeface="標楷體" panose="03000509000000000000" pitchFamily="65" charset="-120"/>
                <a:ea typeface="標楷體" panose="03000509000000000000" pitchFamily="65" charset="-120"/>
              </a:rPr>
              <a:t>月</a:t>
            </a:r>
            <a:r>
              <a:rPr lang="en-US" altLang="zh-TW" sz="1800" dirty="0">
                <a:solidFill>
                  <a:srgbClr val="000000"/>
                </a:solidFill>
                <a:latin typeface="標楷體" panose="03000509000000000000" pitchFamily="65" charset="-120"/>
                <a:ea typeface="標楷體" panose="03000509000000000000" pitchFamily="65" charset="-120"/>
              </a:rPr>
              <a:t>31</a:t>
            </a:r>
            <a:r>
              <a:rPr lang="zh-TW" altLang="en-US" sz="1800" dirty="0">
                <a:solidFill>
                  <a:srgbClr val="000000"/>
                </a:solidFill>
                <a:latin typeface="標楷體" panose="03000509000000000000" pitchFamily="65" charset="-120"/>
                <a:ea typeface="標楷體" panose="03000509000000000000" pitchFamily="65" charset="-120"/>
              </a:rPr>
              <a:t>日得免開立統一發票，出差人倘於前述期間確有出差住宿事實，透過網路交易取得支付事實證明之單據，得由經手人依上開規定下載列印電子憑證並簽名後辦理結報。</a:t>
            </a:r>
            <a:endParaRPr lang="zh-TW" altLang="en-US" sz="1800" dirty="0">
              <a:latin typeface="標楷體" panose="03000509000000000000" pitchFamily="65" charset="-120"/>
              <a:ea typeface="標楷體" panose="03000509000000000000" pitchFamily="65" charset="-120"/>
            </a:endParaRPr>
          </a:p>
        </p:txBody>
      </p:sp>
      <p:sp>
        <p:nvSpPr>
          <p:cNvPr id="100356" name="矩形 1"/>
          <p:cNvSpPr>
            <a:spLocks noChangeArrowheads="1"/>
          </p:cNvSpPr>
          <p:nvPr/>
        </p:nvSpPr>
        <p:spPr bwMode="auto">
          <a:xfrm>
            <a:off x="1476379" y="612791"/>
            <a:ext cx="7127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標楷體" pitchFamily="65" charset="-120"/>
              </a:defRPr>
            </a:lvl1pPr>
            <a:lvl2pPr marL="742950" indent="-285750" eaLnBrk="0" hangingPunct="0">
              <a:defRPr kumimoji="1" sz="2400">
                <a:solidFill>
                  <a:schemeClr val="tx1"/>
                </a:solidFill>
                <a:latin typeface="Arial" pitchFamily="34" charset="0"/>
                <a:ea typeface="標楷體" pitchFamily="65" charset="-120"/>
              </a:defRPr>
            </a:lvl2pPr>
            <a:lvl3pPr marL="1143000" indent="-228600" eaLnBrk="0" hangingPunct="0">
              <a:defRPr kumimoji="1" sz="2400">
                <a:solidFill>
                  <a:schemeClr val="tx1"/>
                </a:solidFill>
                <a:latin typeface="Arial" pitchFamily="34" charset="0"/>
                <a:ea typeface="標楷體" pitchFamily="65" charset="-120"/>
              </a:defRPr>
            </a:lvl3pPr>
            <a:lvl4pPr marL="1600200" indent="-228600" eaLnBrk="0" hangingPunct="0">
              <a:defRPr kumimoji="1" sz="2400">
                <a:solidFill>
                  <a:schemeClr val="tx1"/>
                </a:solidFill>
                <a:latin typeface="Arial" pitchFamily="34" charset="0"/>
                <a:ea typeface="標楷體" pitchFamily="65" charset="-120"/>
              </a:defRPr>
            </a:lvl4pPr>
            <a:lvl5pPr marL="2057400" indent="-228600" eaLnBrk="0" hangingPunct="0">
              <a:defRPr kumimoji="1" sz="24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Arial" pitchFamily="34" charset="0"/>
                <a:ea typeface="標楷體" pitchFamily="65" charset="-120"/>
              </a:defRPr>
            </a:lvl9pPr>
          </a:lstStyle>
          <a:p>
            <a:pPr eaLnBrk="1" hangingPunct="1"/>
            <a:r>
              <a:rPr lang="en-US" altLang="zh-TW" b="1">
                <a:solidFill>
                  <a:srgbClr val="000000"/>
                </a:solidFill>
              </a:rPr>
              <a:t>Q</a:t>
            </a:r>
            <a:r>
              <a:rPr lang="zh-TW" altLang="en-US">
                <a:solidFill>
                  <a:srgbClr val="000000"/>
                </a:solidFill>
              </a:rPr>
              <a:t>：同仁出差至</a:t>
            </a:r>
            <a:r>
              <a:rPr lang="en-US" altLang="zh-TW" b="1">
                <a:solidFill>
                  <a:srgbClr val="000000"/>
                </a:solidFill>
              </a:rPr>
              <a:t>Agoda</a:t>
            </a:r>
            <a:r>
              <a:rPr lang="zh-TW" altLang="en-US">
                <a:solidFill>
                  <a:srgbClr val="000000"/>
                </a:solidFill>
              </a:rPr>
              <a:t>網站訂房，並取得其開立之電子憑證（未開立發票）得否作為報支經費之憑證？</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標題 1"/>
          <p:cNvSpPr>
            <a:spLocks noGrp="1"/>
          </p:cNvSpPr>
          <p:nvPr>
            <p:ph type="title"/>
          </p:nvPr>
        </p:nvSpPr>
        <p:spPr/>
        <p:txBody>
          <a:bodyPr/>
          <a:lstStyle/>
          <a:p>
            <a:r>
              <a:rPr lang="zh-TW" altLang="zh-TW" smtClean="0">
                <a:solidFill>
                  <a:schemeClr val="tx1"/>
                </a:solidFill>
                <a:latin typeface="標楷體" pitchFamily="65" charset="-120"/>
                <a:ea typeface="標楷體" pitchFamily="65" charset="-120"/>
              </a:rPr>
              <a:t>機票款項報支之處理程序：</a:t>
            </a:r>
            <a:endParaRPr lang="zh-TW" altLang="en-US" smtClean="0">
              <a:latin typeface="標楷體" pitchFamily="65" charset="-120"/>
              <a:ea typeface="標楷體" pitchFamily="65" charset="-120"/>
            </a:endParaRPr>
          </a:p>
        </p:txBody>
      </p:sp>
      <p:sp>
        <p:nvSpPr>
          <p:cNvPr id="29699" name="內容版面配置區 2"/>
          <p:cNvSpPr>
            <a:spLocks noGrp="1"/>
          </p:cNvSpPr>
          <p:nvPr>
            <p:ph idx="1"/>
          </p:nvPr>
        </p:nvSpPr>
        <p:spPr/>
        <p:txBody>
          <a:bodyPr/>
          <a:lstStyle/>
          <a:p>
            <a:pPr>
              <a:defRPr/>
            </a:pPr>
            <a:r>
              <a:rPr lang="zh-TW" altLang="zh-TW" sz="2000" dirty="0" smtClean="0"/>
              <a:t>現行航空公司作業多已電子化，使用電子登機證者，得依政府支出憑證處理要點第</a:t>
            </a:r>
            <a:r>
              <a:rPr lang="en-US" altLang="zh-TW" sz="2000" dirty="0" smtClean="0"/>
              <a:t>3</a:t>
            </a:r>
            <a:r>
              <a:rPr lang="zh-TW" altLang="zh-TW" sz="2000" dirty="0" smtClean="0"/>
              <a:t>點及第</a:t>
            </a:r>
            <a:r>
              <a:rPr lang="en-US" altLang="zh-TW" sz="2000" dirty="0" smtClean="0"/>
              <a:t>21</a:t>
            </a:r>
            <a:r>
              <a:rPr lang="zh-TW" altLang="zh-TW" sz="2000" dirty="0" smtClean="0"/>
              <a:t>點規定，</a:t>
            </a:r>
            <a:r>
              <a:rPr lang="zh-TW" altLang="zh-TW" sz="2000" i="1" dirty="0" smtClean="0">
                <a:solidFill>
                  <a:srgbClr val="00B0F0"/>
                </a:solidFill>
              </a:rPr>
              <a:t>以網路下載列印電子登機證紙本並簽名</a:t>
            </a:r>
            <a:r>
              <a:rPr lang="zh-TW" altLang="zh-TW" sz="2000" dirty="0" smtClean="0"/>
              <a:t>後辦理報支。</a:t>
            </a:r>
          </a:p>
          <a:p>
            <a:pPr>
              <a:defRPr/>
            </a:pPr>
            <a:r>
              <a:rPr lang="zh-TW" altLang="zh-TW" sz="2000" dirty="0" smtClean="0"/>
              <a:t>各機關邀請外籍人士來臺並非該要點規範對象，</a:t>
            </a:r>
            <a:r>
              <a:rPr lang="zh-TW" altLang="zh-TW" sz="2000" b="1" i="1" dirty="0" smtClean="0">
                <a:solidFill>
                  <a:srgbClr val="00B0F0"/>
                </a:solidFill>
              </a:rPr>
              <a:t>外籍人士抵臺已有搭機事實，無須依該要點規定檢附登機證</a:t>
            </a:r>
            <a:r>
              <a:rPr lang="zh-TW" altLang="zh-TW" sz="2000" b="1" dirty="0" smtClean="0"/>
              <a:t>。</a:t>
            </a:r>
            <a:r>
              <a:rPr lang="zh-TW" altLang="zh-TW" sz="2000" dirty="0" smtClean="0"/>
              <a:t>（行政院主計總處</a:t>
            </a:r>
            <a:r>
              <a:rPr lang="en-US" altLang="zh-TW" sz="2000" dirty="0" smtClean="0"/>
              <a:t>105</a:t>
            </a:r>
            <a:r>
              <a:rPr lang="zh-TW" altLang="zh-TW" sz="2000" dirty="0" smtClean="0"/>
              <a:t>年</a:t>
            </a:r>
            <a:r>
              <a:rPr lang="en-US" altLang="zh-TW" sz="2000" dirty="0" smtClean="0"/>
              <a:t>10</a:t>
            </a:r>
            <a:r>
              <a:rPr lang="zh-TW" altLang="zh-TW" sz="2000" dirty="0" smtClean="0"/>
              <a:t>月</a:t>
            </a:r>
            <a:r>
              <a:rPr lang="en-US" altLang="zh-TW" sz="2000" dirty="0" smtClean="0"/>
              <a:t>28</a:t>
            </a:r>
            <a:r>
              <a:rPr lang="zh-TW" altLang="zh-TW" sz="2000" dirty="0" smtClean="0"/>
              <a:t>日主會財字第</a:t>
            </a:r>
            <a:r>
              <a:rPr lang="en-US" altLang="zh-TW" sz="2000" dirty="0" smtClean="0"/>
              <a:t>1051500287</a:t>
            </a:r>
            <a:r>
              <a:rPr lang="zh-TW" altLang="zh-TW" sz="2000" dirty="0" smtClean="0"/>
              <a:t>號函）</a:t>
            </a:r>
            <a:endParaRPr lang="en-US" altLang="zh-TW" sz="2000" dirty="0" smtClean="0">
              <a:solidFill>
                <a:srgbClr val="FF0000"/>
              </a:solidFill>
            </a:endParaRPr>
          </a:p>
          <a:p>
            <a:pPr>
              <a:defRPr/>
            </a:pPr>
            <a:r>
              <a:rPr lang="zh-TW" altLang="en-US" sz="2000" dirty="0" smtClean="0">
                <a:solidFill>
                  <a:srgbClr val="C00000"/>
                </a:solidFill>
              </a:rPr>
              <a:t>結論</a:t>
            </a:r>
            <a:r>
              <a:rPr lang="zh-TW" altLang="en-US" sz="2000" dirty="0">
                <a:solidFill>
                  <a:srgbClr val="C00000"/>
                </a:solidFill>
                <a:latin typeface="新細明體"/>
              </a:rPr>
              <a:t>：</a:t>
            </a:r>
            <a:endParaRPr lang="en-US" altLang="zh-TW" sz="2000" dirty="0">
              <a:solidFill>
                <a:srgbClr val="C00000"/>
              </a:solidFill>
              <a:latin typeface="新細明體"/>
            </a:endParaRPr>
          </a:p>
          <a:p>
            <a:pPr marL="0" indent="0">
              <a:buFont typeface="Wingdings" pitchFamily="2" charset="2"/>
              <a:buNone/>
              <a:defRPr/>
            </a:pPr>
            <a:r>
              <a:rPr lang="en-US" altLang="zh-TW" sz="2000" dirty="0">
                <a:latin typeface="新細明體"/>
              </a:rPr>
              <a:t>1.</a:t>
            </a:r>
            <a:r>
              <a:rPr lang="zh-TW" altLang="en-US" sz="2000" dirty="0">
                <a:solidFill>
                  <a:srgbClr val="FF0000"/>
                </a:solidFill>
                <a:latin typeface="新細明體"/>
              </a:rPr>
              <a:t>國內</a:t>
            </a:r>
            <a:r>
              <a:rPr lang="zh-TW" altLang="en-US" sz="2000" dirty="0">
                <a:latin typeface="新細明體"/>
              </a:rPr>
              <a:t>學者：需</a:t>
            </a:r>
            <a:r>
              <a:rPr lang="zh-TW" altLang="en-US" sz="2000" dirty="0" smtClean="0">
                <a:latin typeface="新細明體"/>
              </a:rPr>
              <a:t>電子機票、購票收據</a:t>
            </a:r>
            <a:r>
              <a:rPr lang="en-US" altLang="zh-TW" sz="2000" dirty="0" smtClean="0">
                <a:latin typeface="新細明體"/>
              </a:rPr>
              <a:t>/</a:t>
            </a:r>
            <a:r>
              <a:rPr lang="zh-TW" altLang="en-US" sz="2000" dirty="0" smtClean="0">
                <a:latin typeface="新細明體"/>
              </a:rPr>
              <a:t>代收轉付收據</a:t>
            </a:r>
            <a:endParaRPr lang="en-US" altLang="zh-TW" sz="2000" dirty="0" smtClean="0">
              <a:latin typeface="新細明體"/>
            </a:endParaRPr>
          </a:p>
          <a:p>
            <a:pPr marL="0" indent="0">
              <a:buFont typeface="Wingdings" pitchFamily="2" charset="2"/>
              <a:buNone/>
              <a:defRPr/>
            </a:pPr>
            <a:r>
              <a:rPr lang="zh-TW" altLang="en-US" sz="2000" dirty="0" smtClean="0">
                <a:latin typeface="新細明體"/>
              </a:rPr>
              <a:t>                      </a:t>
            </a:r>
            <a:r>
              <a:rPr lang="en-US" altLang="zh-TW" sz="2000" dirty="0" smtClean="0">
                <a:solidFill>
                  <a:srgbClr val="FF0000"/>
                </a:solidFill>
                <a:latin typeface="新細明體"/>
              </a:rPr>
              <a:t>(</a:t>
            </a:r>
            <a:r>
              <a:rPr lang="zh-TW" altLang="en-US" sz="2000" dirty="0" smtClean="0">
                <a:solidFill>
                  <a:srgbClr val="FF0000"/>
                </a:solidFill>
                <a:latin typeface="新細明體"/>
              </a:rPr>
              <a:t>電子</a:t>
            </a:r>
            <a:r>
              <a:rPr lang="en-US" altLang="zh-TW" sz="2000" dirty="0" smtClean="0">
                <a:solidFill>
                  <a:srgbClr val="FF0000"/>
                </a:solidFill>
                <a:latin typeface="新細明體"/>
              </a:rPr>
              <a:t>)</a:t>
            </a:r>
            <a:r>
              <a:rPr lang="zh-TW" altLang="en-US" sz="2000" dirty="0" smtClean="0">
                <a:solidFill>
                  <a:srgbClr val="FF0000"/>
                </a:solidFill>
                <a:latin typeface="新細明體"/>
              </a:rPr>
              <a:t>登機證</a:t>
            </a:r>
            <a:endParaRPr lang="en-US" altLang="zh-TW" sz="2000" dirty="0" smtClean="0">
              <a:solidFill>
                <a:srgbClr val="FF0000"/>
              </a:solidFill>
            </a:endParaRPr>
          </a:p>
          <a:p>
            <a:pPr marL="0" indent="0">
              <a:buFont typeface="Wingdings" pitchFamily="2" charset="2"/>
              <a:buNone/>
              <a:defRPr/>
            </a:pPr>
            <a:r>
              <a:rPr lang="en-US" altLang="zh-TW" sz="2000" dirty="0">
                <a:latin typeface="新細明體"/>
              </a:rPr>
              <a:t>2.</a:t>
            </a:r>
            <a:r>
              <a:rPr lang="zh-TW" altLang="en-US" sz="2000" dirty="0">
                <a:latin typeface="新細明體"/>
              </a:rPr>
              <a:t>國外學者</a:t>
            </a:r>
            <a:r>
              <a:rPr lang="en-US" altLang="zh-TW" sz="2000" dirty="0">
                <a:latin typeface="新細明體"/>
              </a:rPr>
              <a:t>：</a:t>
            </a:r>
            <a:r>
              <a:rPr lang="zh-TW" altLang="en-US" sz="2000" dirty="0">
                <a:latin typeface="新細明體"/>
              </a:rPr>
              <a:t>需外籍人士簽收收據、電子機票、機票收據</a:t>
            </a:r>
            <a:endParaRPr lang="en-US" altLang="zh-TW" sz="2000" dirty="0" smtClean="0"/>
          </a:p>
          <a:p>
            <a:pPr>
              <a:defRPr/>
            </a:pPr>
            <a:endParaRPr lang="zh-TW" altLang="en-US" dirty="0" smtClean="0"/>
          </a:p>
        </p:txBody>
      </p:sp>
      <p:sp>
        <p:nvSpPr>
          <p:cNvPr id="4" name="投影片編號版面配置區 3"/>
          <p:cNvSpPr>
            <a:spLocks noGrp="1"/>
          </p:cNvSpPr>
          <p:nvPr>
            <p:ph type="sldNum" sz="quarter" idx="12"/>
          </p:nvPr>
        </p:nvSpPr>
        <p:spPr/>
        <p:txBody>
          <a:bodyPr/>
          <a:lstStyle/>
          <a:p>
            <a:pPr>
              <a:defRPr/>
            </a:pPr>
            <a:fld id="{D889664E-C78F-4314-AF63-31488F5BBB66}" type="slidenum">
              <a:rPr lang="en-US" altLang="zh-TW" smtClean="0"/>
              <a:pPr>
                <a:defRPr/>
              </a:pPr>
              <a:t>33</a:t>
            </a:fld>
            <a:endParaRPr lang="en-US" altLang="zh-TW"/>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a:spLocks noGrp="1"/>
          </p:cNvSpPr>
          <p:nvPr>
            <p:ph type="title"/>
          </p:nvPr>
        </p:nvSpPr>
        <p:spPr/>
        <p:txBody>
          <a:bodyPr/>
          <a:lstStyle/>
          <a:p>
            <a:r>
              <a:rPr lang="zh-TW" altLang="zh-TW" sz="2800" smtClean="0">
                <a:solidFill>
                  <a:schemeClr val="tx1"/>
                </a:solidFill>
                <a:latin typeface="標楷體" pitchFamily="65" charset="-120"/>
                <a:ea typeface="標楷體" pitchFamily="65" charset="-120"/>
              </a:rPr>
              <a:t>手機票證搭乘台灣高速鐵路取據之購票證明核銷經費：</a:t>
            </a:r>
            <a:endParaRPr lang="zh-TW" altLang="en-US" sz="2800" smtClean="0">
              <a:latin typeface="標楷體" pitchFamily="65" charset="-120"/>
              <a:ea typeface="標楷體" pitchFamily="65" charset="-120"/>
            </a:endParaRPr>
          </a:p>
        </p:txBody>
      </p:sp>
      <p:sp>
        <p:nvSpPr>
          <p:cNvPr id="31747" name="內容版面配置區 2"/>
          <p:cNvSpPr>
            <a:spLocks noGrp="1"/>
          </p:cNvSpPr>
          <p:nvPr>
            <p:ph idx="1"/>
          </p:nvPr>
        </p:nvSpPr>
        <p:spPr/>
        <p:txBody>
          <a:bodyPr/>
          <a:lstStyle/>
          <a:p>
            <a:pPr>
              <a:defRPr/>
            </a:pPr>
            <a:r>
              <a:rPr lang="zh-TW" altLang="zh-TW" dirty="0" smtClean="0">
                <a:latin typeface="標楷體" panose="03000509000000000000" pitchFamily="65" charset="-120"/>
                <a:ea typeface="標楷體" panose="03000509000000000000" pitchFamily="65" charset="-120"/>
              </a:rPr>
              <a:t>以手機票證方式搭乘高鐵者，</a:t>
            </a:r>
            <a:r>
              <a:rPr lang="zh-TW" altLang="zh-TW" dirty="0" smtClean="0">
                <a:solidFill>
                  <a:srgbClr val="FF0000"/>
                </a:solidFill>
                <a:latin typeface="標楷體" panose="03000509000000000000" pitchFamily="65" charset="-120"/>
                <a:ea typeface="標楷體" panose="03000509000000000000" pitchFamily="65" charset="-120"/>
              </a:rPr>
              <a:t>可於搭乘日出站時臨櫃取得或透由網路下載購票證明</a:t>
            </a:r>
            <a:r>
              <a:rPr lang="zh-TW" altLang="zh-TW" dirty="0" smtClean="0">
                <a:latin typeface="標楷體" panose="03000509000000000000" pitchFamily="65" charset="-120"/>
                <a:ea typeface="標楷體" panose="03000509000000000000" pitchFamily="65" charset="-120"/>
              </a:rPr>
              <a:t>。爰透由上開方式取得之購票證明，均可作為支出憑證，又基於網路下載購票證明係由當事人自行列印，故請由報支者本誠信原則就其真實性負責，</a:t>
            </a:r>
            <a:r>
              <a:rPr lang="zh-TW" altLang="zh-TW" dirty="0" smtClean="0">
                <a:solidFill>
                  <a:srgbClr val="FF0000"/>
                </a:solidFill>
                <a:latin typeface="標楷體" panose="03000509000000000000" pitchFamily="65" charset="-120"/>
                <a:ea typeface="標楷體" panose="03000509000000000000" pitchFamily="65" charset="-120"/>
              </a:rPr>
              <a:t>並於該證明簽名</a:t>
            </a:r>
            <a:r>
              <a:rPr lang="zh-TW" altLang="zh-TW" dirty="0" smtClean="0">
                <a:latin typeface="標楷體" panose="03000509000000000000" pitchFamily="65" charset="-120"/>
                <a:ea typeface="標楷體" panose="03000509000000000000" pitchFamily="65" charset="-120"/>
              </a:rPr>
              <a:t>後作為報支憑證。</a:t>
            </a:r>
            <a:endParaRPr lang="en-US" altLang="zh-TW" dirty="0" smtClean="0">
              <a:latin typeface="標楷體" panose="03000509000000000000" pitchFamily="65" charset="-120"/>
              <a:ea typeface="標楷體" panose="03000509000000000000" pitchFamily="65" charset="-120"/>
            </a:endParaRPr>
          </a:p>
          <a:p>
            <a:pPr marL="0" indent="0">
              <a:buFont typeface="Wingdings" pitchFamily="2" charset="2"/>
              <a:buNone/>
              <a:defRPr/>
            </a:pPr>
            <a:r>
              <a:rPr lang="zh-TW" altLang="zh-TW" sz="2000" dirty="0" smtClean="0">
                <a:latin typeface="標楷體" panose="03000509000000000000" pitchFamily="65" charset="-120"/>
                <a:ea typeface="標楷體" panose="03000509000000000000" pitchFamily="65" charset="-120"/>
              </a:rPr>
              <a:t>（行政院主計總處</a:t>
            </a:r>
            <a:r>
              <a:rPr lang="en-US" altLang="zh-TW" sz="2000" dirty="0" smtClean="0">
                <a:latin typeface="標楷體" panose="03000509000000000000" pitchFamily="65" charset="-120"/>
                <a:ea typeface="標楷體" panose="03000509000000000000" pitchFamily="65" charset="-120"/>
              </a:rPr>
              <a:t>_</a:t>
            </a:r>
            <a:r>
              <a:rPr lang="zh-TW" altLang="zh-TW" sz="2000" dirty="0" smtClean="0">
                <a:latin typeface="標楷體" panose="03000509000000000000" pitchFamily="65" charset="-120"/>
                <a:ea typeface="標楷體" panose="03000509000000000000" pitchFamily="65" charset="-120"/>
              </a:rPr>
              <a:t>主會財字第</a:t>
            </a:r>
            <a:r>
              <a:rPr lang="en-US" altLang="zh-TW" sz="2000" dirty="0" smtClean="0">
                <a:latin typeface="標楷體" panose="03000509000000000000" pitchFamily="65" charset="-120"/>
                <a:ea typeface="標楷體" panose="03000509000000000000" pitchFamily="65" charset="-120"/>
              </a:rPr>
              <a:t>1041500063B</a:t>
            </a:r>
            <a:r>
              <a:rPr lang="zh-TW" altLang="zh-TW" sz="2000" dirty="0" smtClean="0">
                <a:latin typeface="標楷體" panose="03000509000000000000" pitchFamily="65" charset="-120"/>
                <a:ea typeface="標楷體" panose="03000509000000000000" pitchFamily="65" charset="-120"/>
              </a:rPr>
              <a:t>號書函）</a:t>
            </a:r>
            <a:endParaRPr lang="en-US" altLang="zh-TW" sz="2000" dirty="0" smtClean="0">
              <a:latin typeface="標楷體" panose="03000509000000000000" pitchFamily="65" charset="-120"/>
              <a:ea typeface="標楷體" panose="03000509000000000000" pitchFamily="65" charset="-120"/>
            </a:endParaRPr>
          </a:p>
          <a:p>
            <a:pPr>
              <a:defRPr/>
            </a:pPr>
            <a:endParaRPr lang="zh-TW" altLang="en-US" dirty="0" smtClean="0"/>
          </a:p>
        </p:txBody>
      </p:sp>
      <p:sp>
        <p:nvSpPr>
          <p:cNvPr id="4" name="投影片編號版面配置區 3"/>
          <p:cNvSpPr>
            <a:spLocks noGrp="1"/>
          </p:cNvSpPr>
          <p:nvPr>
            <p:ph type="sldNum" sz="quarter" idx="12"/>
          </p:nvPr>
        </p:nvSpPr>
        <p:spPr/>
        <p:txBody>
          <a:bodyPr/>
          <a:lstStyle/>
          <a:p>
            <a:pPr>
              <a:defRPr/>
            </a:pPr>
            <a:fld id="{5B66D89F-8893-489E-BB2F-706090109D33}" type="slidenum">
              <a:rPr lang="en-US" altLang="zh-TW" smtClean="0"/>
              <a:pPr>
                <a:defRPr/>
              </a:pPr>
              <a:t>34</a:t>
            </a:fld>
            <a:endParaRPr lang="en-US" altLang="zh-TW"/>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標題 1"/>
          <p:cNvSpPr>
            <a:spLocks noGrp="1"/>
          </p:cNvSpPr>
          <p:nvPr>
            <p:ph type="title"/>
          </p:nvPr>
        </p:nvSpPr>
        <p:spPr/>
        <p:txBody>
          <a:bodyPr/>
          <a:lstStyle/>
          <a:p>
            <a:r>
              <a:rPr lang="zh-TW" altLang="zh-TW" sz="2800" smtClean="0">
                <a:solidFill>
                  <a:schemeClr val="tx1"/>
                </a:solidFill>
                <a:latin typeface="標楷體" pitchFamily="65" charset="-120"/>
                <a:ea typeface="標楷體" pitchFamily="65" charset="-120"/>
              </a:rPr>
              <a:t>外聘講師可以去程車票票根及購票證明單核銷高鐵交通費</a:t>
            </a:r>
            <a:r>
              <a:rPr lang="en-US" altLang="zh-TW" sz="2800" smtClean="0">
                <a:solidFill>
                  <a:schemeClr val="tx1"/>
                </a:solidFill>
                <a:latin typeface="標楷體" pitchFamily="65" charset="-120"/>
                <a:ea typeface="標楷體" pitchFamily="65" charset="-120"/>
              </a:rPr>
              <a:t>?</a:t>
            </a:r>
            <a:endParaRPr lang="zh-TW" altLang="en-US" sz="2800" smtClean="0">
              <a:latin typeface="標楷體" pitchFamily="65" charset="-120"/>
              <a:ea typeface="標楷體" pitchFamily="65" charset="-120"/>
            </a:endParaRPr>
          </a:p>
        </p:txBody>
      </p:sp>
      <p:sp>
        <p:nvSpPr>
          <p:cNvPr id="31747" name="內容版面配置區 2"/>
          <p:cNvSpPr>
            <a:spLocks noGrp="1"/>
          </p:cNvSpPr>
          <p:nvPr>
            <p:ph idx="1"/>
          </p:nvPr>
        </p:nvSpPr>
        <p:spPr/>
        <p:txBody>
          <a:bodyPr/>
          <a:lstStyle/>
          <a:p>
            <a:pPr>
              <a:defRPr/>
            </a:pPr>
            <a:r>
              <a:rPr lang="zh-TW" altLang="zh-TW" sz="2400" dirty="0" smtClean="0">
                <a:latin typeface="標楷體" panose="03000509000000000000" pitchFamily="65" charset="-120"/>
                <a:ea typeface="標楷體" panose="03000509000000000000" pitchFamily="65" charset="-120"/>
              </a:rPr>
              <a:t>倘確因故無法提供回程高鐵車票票根，本誠信原則改以受領人親自簽名或蓋章之收據報支。（行政院主計總處</a:t>
            </a:r>
            <a:r>
              <a:rPr lang="en-US" altLang="zh-TW" sz="2400" dirty="0" smtClean="0">
                <a:latin typeface="標楷體" panose="03000509000000000000" pitchFamily="65" charset="-120"/>
                <a:ea typeface="標楷體" panose="03000509000000000000" pitchFamily="65" charset="-120"/>
              </a:rPr>
              <a:t>1020503</a:t>
            </a:r>
            <a:r>
              <a:rPr lang="zh-TW" altLang="zh-TW" sz="2400" dirty="0" smtClean="0">
                <a:latin typeface="標楷體" panose="03000509000000000000" pitchFamily="65" charset="-120"/>
                <a:ea typeface="標楷體" panose="03000509000000000000" pitchFamily="65" charset="-120"/>
              </a:rPr>
              <a:t>主預</a:t>
            </a:r>
            <a:r>
              <a:rPr lang="zh-TW" altLang="en-US" sz="2400" dirty="0" smtClean="0">
                <a:latin typeface="標楷體" panose="03000509000000000000" pitchFamily="65" charset="-120"/>
                <a:ea typeface="標楷體" panose="03000509000000000000" pitchFamily="65" charset="-120"/>
              </a:rPr>
              <a:t>政</a:t>
            </a:r>
            <a:r>
              <a:rPr lang="zh-TW" altLang="zh-TW" sz="2400" dirty="0" smtClean="0">
                <a:latin typeface="標楷體" panose="03000509000000000000" pitchFamily="65" charset="-120"/>
                <a:ea typeface="標楷體" panose="03000509000000000000" pitchFamily="65" charset="-120"/>
              </a:rPr>
              <a:t>字第</a:t>
            </a:r>
            <a:r>
              <a:rPr lang="en-US" altLang="zh-TW" sz="2400" dirty="0" smtClean="0">
                <a:latin typeface="標楷體" panose="03000509000000000000" pitchFamily="65" charset="-120"/>
                <a:ea typeface="標楷體" panose="03000509000000000000" pitchFamily="65" charset="-120"/>
              </a:rPr>
              <a:t>1020101023</a:t>
            </a:r>
            <a:r>
              <a:rPr lang="zh-TW" altLang="zh-TW" sz="2400" dirty="0" smtClean="0">
                <a:latin typeface="標楷體" panose="03000509000000000000" pitchFamily="65" charset="-120"/>
                <a:ea typeface="標楷體" panose="03000509000000000000" pitchFamily="65" charset="-120"/>
              </a:rPr>
              <a:t>號主計長信箱）</a:t>
            </a:r>
            <a:endParaRPr lang="en-US" altLang="zh-TW" sz="2400" dirty="0" smtClean="0">
              <a:latin typeface="標楷體" panose="03000509000000000000" pitchFamily="65" charset="-120"/>
              <a:ea typeface="標楷體" panose="03000509000000000000" pitchFamily="65" charset="-120"/>
            </a:endParaRPr>
          </a:p>
          <a:p>
            <a:pPr>
              <a:defRPr/>
            </a:pPr>
            <a:r>
              <a:rPr lang="zh-TW" altLang="en-US" sz="2400" dirty="0" smtClean="0">
                <a:solidFill>
                  <a:srgbClr val="C00000"/>
                </a:solidFill>
                <a:latin typeface="標楷體" panose="03000509000000000000" pitchFamily="65" charset="-120"/>
                <a:ea typeface="標楷體" panose="03000509000000000000" pitchFamily="65" charset="-120"/>
              </a:rPr>
              <a:t>結論</a:t>
            </a:r>
            <a:r>
              <a:rPr lang="zh-TW" altLang="en-US" sz="2400" dirty="0">
                <a:solidFill>
                  <a:srgbClr val="C00000"/>
                </a:solidFill>
                <a:latin typeface="標楷體" panose="03000509000000000000" pitchFamily="65" charset="-120"/>
                <a:ea typeface="標楷體" panose="03000509000000000000" pitchFamily="65" charset="-120"/>
              </a:rPr>
              <a:t>：</a:t>
            </a:r>
            <a:endParaRPr lang="en-US" altLang="zh-TW" sz="2400" dirty="0" smtClean="0">
              <a:solidFill>
                <a:srgbClr val="C00000"/>
              </a:solidFill>
              <a:latin typeface="標楷體" panose="03000509000000000000" pitchFamily="65" charset="-120"/>
              <a:ea typeface="標楷體" panose="03000509000000000000" pitchFamily="65" charset="-120"/>
            </a:endParaRPr>
          </a:p>
          <a:p>
            <a:pPr marL="0" indent="0">
              <a:buFont typeface="Wingdings" pitchFamily="2" charset="2"/>
              <a:buNone/>
              <a:defRPr/>
            </a:pPr>
            <a:r>
              <a:rPr lang="en-US" altLang="zh-TW" sz="2400" dirty="0" smtClean="0">
                <a:latin typeface="標楷體" panose="03000509000000000000" pitchFamily="65" charset="-120"/>
                <a:ea typeface="標楷體" panose="03000509000000000000" pitchFamily="65" charset="-120"/>
              </a:rPr>
              <a:t>1.</a:t>
            </a:r>
            <a:r>
              <a:rPr lang="zh-TW" altLang="en-US" sz="2400" dirty="0" smtClean="0">
                <a:latin typeface="標楷體" panose="03000509000000000000" pitchFamily="65" charset="-120"/>
                <a:ea typeface="標楷體" panose="03000509000000000000" pitchFamily="65" charset="-120"/>
              </a:rPr>
              <a:t>需</a:t>
            </a:r>
            <a:r>
              <a:rPr lang="zh-TW" altLang="en-US" sz="2400" u="sng" dirty="0" smtClean="0">
                <a:solidFill>
                  <a:srgbClr val="00B0F0"/>
                </a:solidFill>
                <a:latin typeface="標楷體" panose="03000509000000000000" pitchFamily="65" charset="-120"/>
                <a:ea typeface="標楷體" panose="03000509000000000000" pitchFamily="65" charset="-120"/>
              </a:rPr>
              <a:t>專家學者所簽收據</a:t>
            </a:r>
            <a:r>
              <a:rPr lang="zh-TW" altLang="en-US" sz="2400" dirty="0">
                <a:latin typeface="標楷體" panose="03000509000000000000" pitchFamily="65" charset="-120"/>
                <a:ea typeface="標楷體" panose="03000509000000000000" pitchFamily="65" charset="-120"/>
              </a:rPr>
              <a:t>、</a:t>
            </a:r>
            <a:r>
              <a:rPr lang="zh-TW" altLang="en-US" sz="2400" u="sng" dirty="0">
                <a:solidFill>
                  <a:srgbClr val="00B0F0"/>
                </a:solidFill>
                <a:latin typeface="標楷體" panose="03000509000000000000" pitchFamily="65" charset="-120"/>
                <a:ea typeface="標楷體" panose="03000509000000000000" pitchFamily="65" charset="-120"/>
              </a:rPr>
              <a:t>去程</a:t>
            </a:r>
            <a:r>
              <a:rPr lang="en-US" altLang="zh-TW" sz="2400" u="sng" dirty="0">
                <a:solidFill>
                  <a:srgbClr val="00B0F0"/>
                </a:solidFill>
                <a:latin typeface="標楷體" panose="03000509000000000000" pitchFamily="65" charset="-120"/>
                <a:ea typeface="標楷體" panose="03000509000000000000" pitchFamily="65" charset="-120"/>
              </a:rPr>
              <a:t>(</a:t>
            </a:r>
            <a:r>
              <a:rPr lang="zh-TW" altLang="en-US" sz="2400" u="sng" dirty="0">
                <a:solidFill>
                  <a:srgbClr val="00B0F0"/>
                </a:solidFill>
                <a:latin typeface="標楷體" panose="03000509000000000000" pitchFamily="65" charset="-120"/>
                <a:ea typeface="標楷體" panose="03000509000000000000" pitchFamily="65" charset="-120"/>
              </a:rPr>
              <a:t>至本校</a:t>
            </a:r>
            <a:r>
              <a:rPr lang="en-US" altLang="zh-TW" sz="2400" u="sng" dirty="0">
                <a:solidFill>
                  <a:srgbClr val="00B0F0"/>
                </a:solidFill>
                <a:latin typeface="標楷體" panose="03000509000000000000" pitchFamily="65" charset="-120"/>
                <a:ea typeface="標楷體" panose="03000509000000000000" pitchFamily="65" charset="-120"/>
              </a:rPr>
              <a:t>)</a:t>
            </a:r>
            <a:r>
              <a:rPr lang="zh-TW" altLang="en-US" sz="2400" u="sng" dirty="0">
                <a:solidFill>
                  <a:srgbClr val="00B0F0"/>
                </a:solidFill>
                <a:latin typeface="標楷體" panose="03000509000000000000" pitchFamily="65" charset="-120"/>
                <a:ea typeface="標楷體" panose="03000509000000000000" pitchFamily="65" charset="-120"/>
              </a:rPr>
              <a:t>車票</a:t>
            </a:r>
            <a:r>
              <a:rPr lang="zh-TW" altLang="en-US" sz="2400" u="sng" dirty="0" smtClean="0">
                <a:solidFill>
                  <a:srgbClr val="00B0F0"/>
                </a:solidFill>
                <a:latin typeface="標楷體" panose="03000509000000000000" pitchFamily="65" charset="-120"/>
                <a:ea typeface="標楷體" panose="03000509000000000000" pitchFamily="65" charset="-120"/>
              </a:rPr>
              <a:t>票根</a:t>
            </a:r>
            <a:r>
              <a:rPr lang="zh-TW" altLang="en-US" sz="2400" dirty="0" smtClean="0">
                <a:latin typeface="標楷體" panose="03000509000000000000" pitchFamily="65" charset="-120"/>
                <a:ea typeface="標楷體" panose="03000509000000000000" pitchFamily="65" charset="-120"/>
              </a:rPr>
              <a:t>。</a:t>
            </a:r>
            <a:r>
              <a:rPr lang="en-US" altLang="zh-TW" sz="2400" dirty="0" smtClean="0">
                <a:solidFill>
                  <a:srgbClr val="FF0000"/>
                </a:solidFill>
                <a:latin typeface="標楷體" panose="03000509000000000000" pitchFamily="65" charset="-120"/>
                <a:ea typeface="標楷體" panose="03000509000000000000" pitchFamily="65" charset="-120"/>
              </a:rPr>
              <a:t>(</a:t>
            </a:r>
            <a:r>
              <a:rPr lang="zh-TW" altLang="en-US" sz="2400" dirty="0" smtClean="0">
                <a:solidFill>
                  <a:srgbClr val="FF0000"/>
                </a:solidFill>
                <a:latin typeface="標楷體" panose="03000509000000000000" pitchFamily="65" charset="-120"/>
                <a:ea typeface="標楷體" panose="03000509000000000000" pitchFamily="65" charset="-120"/>
              </a:rPr>
              <a:t>免付回程車票</a:t>
            </a:r>
            <a:r>
              <a:rPr lang="en-US" altLang="zh-TW" sz="2400" dirty="0" smtClean="0">
                <a:solidFill>
                  <a:srgbClr val="FF0000"/>
                </a:solidFill>
                <a:latin typeface="標楷體" panose="03000509000000000000" pitchFamily="65" charset="-120"/>
                <a:ea typeface="標楷體" panose="03000509000000000000" pitchFamily="65" charset="-120"/>
              </a:rPr>
              <a:t>)</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a:buFont typeface="Wingdings" pitchFamily="2" charset="2"/>
              <a:buNone/>
              <a:defRPr/>
            </a:pP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請將交通費之全程計算方式，尤其是</a:t>
            </a:r>
            <a:r>
              <a:rPr lang="zh-TW" altLang="en-US" sz="2400" dirty="0">
                <a:solidFill>
                  <a:srgbClr val="C00000"/>
                </a:solidFill>
                <a:latin typeface="標楷體" panose="03000509000000000000" pitchFamily="65" charset="-120"/>
                <a:ea typeface="標楷體" panose="03000509000000000000" pitchFamily="65" charset="-120"/>
              </a:rPr>
              <a:t>回程所搭程之車種及金額</a:t>
            </a:r>
            <a:r>
              <a:rPr lang="zh-TW" altLang="en-US" sz="2400" dirty="0">
                <a:latin typeface="標楷體" panose="03000509000000000000" pitchFamily="65" charset="-120"/>
                <a:ea typeface="標楷體" panose="03000509000000000000" pitchFamily="65" charset="-120"/>
              </a:rPr>
              <a:t>，敘明清楚於收據上之支出標準處。</a:t>
            </a:r>
            <a:endParaRPr lang="en-US" altLang="zh-TW" sz="2400" dirty="0" smtClean="0">
              <a:latin typeface="標楷體" panose="03000509000000000000" pitchFamily="65" charset="-120"/>
              <a:ea typeface="標楷體" panose="03000509000000000000" pitchFamily="65" charset="-120"/>
            </a:endParaRPr>
          </a:p>
          <a:p>
            <a:pPr>
              <a:defRPr/>
            </a:pPr>
            <a:endParaRPr lang="zh-TW" altLang="en-US" dirty="0" smtClean="0"/>
          </a:p>
        </p:txBody>
      </p:sp>
      <p:sp>
        <p:nvSpPr>
          <p:cNvPr id="4" name="投影片編號版面配置區 3"/>
          <p:cNvSpPr>
            <a:spLocks noGrp="1"/>
          </p:cNvSpPr>
          <p:nvPr>
            <p:ph type="sldNum" sz="quarter" idx="12"/>
          </p:nvPr>
        </p:nvSpPr>
        <p:spPr/>
        <p:txBody>
          <a:bodyPr/>
          <a:lstStyle/>
          <a:p>
            <a:pPr>
              <a:defRPr/>
            </a:pPr>
            <a:fld id="{844C2071-7F23-4515-B538-0DA35BBD8DAC}" type="slidenum">
              <a:rPr lang="en-US" altLang="zh-TW" smtClean="0"/>
              <a:pPr>
                <a:defRPr/>
              </a:pPr>
              <a:t>35</a:t>
            </a:fld>
            <a:endParaRPr lang="en-US" altLang="zh-TW"/>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pPr marL="342900" indent="-342900">
              <a:spcBef>
                <a:spcPct val="20000"/>
              </a:spcBef>
              <a:defRPr/>
            </a:pPr>
            <a:r>
              <a:rPr lang="zh-TW" altLang="en-US" sz="2800" dirty="0">
                <a:solidFill>
                  <a:srgbClr val="000000"/>
                </a:solidFill>
                <a:latin typeface="標楷體" panose="03000509000000000000" pitchFamily="65" charset="-120"/>
                <a:ea typeface="標楷體" panose="03000509000000000000" pitchFamily="65" charset="-120"/>
                <a:cs typeface="+mn-cs"/>
              </a:rPr>
              <a:t>參加國內訓練或講習</a:t>
            </a:r>
            <a:r>
              <a:rPr lang="en-US" altLang="zh-TW" sz="2800" dirty="0">
                <a:solidFill>
                  <a:srgbClr val="000000"/>
                </a:solidFill>
                <a:latin typeface="標楷體" panose="03000509000000000000" pitchFamily="65" charset="-120"/>
                <a:ea typeface="標楷體" panose="03000509000000000000" pitchFamily="65" charset="-120"/>
                <a:cs typeface="+mn-cs"/>
              </a:rPr>
              <a:t>(</a:t>
            </a:r>
            <a:r>
              <a:rPr lang="zh-TW" altLang="en-US" sz="2800" dirty="0">
                <a:solidFill>
                  <a:srgbClr val="000000"/>
                </a:solidFill>
                <a:latin typeface="標楷體" panose="03000509000000000000" pitchFamily="65" charset="-120"/>
                <a:ea typeface="標楷體" panose="03000509000000000000" pitchFamily="65" charset="-120"/>
                <a:cs typeface="+mn-cs"/>
              </a:rPr>
              <a:t>如研討會等</a:t>
            </a:r>
            <a:r>
              <a:rPr lang="en-US" altLang="zh-TW" sz="2800" dirty="0">
                <a:solidFill>
                  <a:srgbClr val="000000"/>
                </a:solidFill>
                <a:latin typeface="標楷體" panose="03000509000000000000" pitchFamily="65" charset="-120"/>
                <a:ea typeface="標楷體" panose="03000509000000000000" pitchFamily="65" charset="-120"/>
                <a:cs typeface="+mn-cs"/>
              </a:rPr>
              <a:t>)</a:t>
            </a:r>
            <a:r>
              <a:rPr lang="zh-TW" altLang="en-US" sz="2800" dirty="0">
                <a:solidFill>
                  <a:srgbClr val="000000"/>
                </a:solidFill>
                <a:latin typeface="標楷體" panose="03000509000000000000" pitchFamily="65" charset="-120"/>
                <a:ea typeface="標楷體" panose="03000509000000000000" pitchFamily="65" charset="-120"/>
                <a:cs typeface="+mn-cs"/>
              </a:rPr>
              <a:t>，主辦單位</a:t>
            </a:r>
            <a:r>
              <a:rPr lang="zh-TW" altLang="en-US" sz="2800" i="1" u="sng" dirty="0">
                <a:solidFill>
                  <a:srgbClr val="000000"/>
                </a:solidFill>
                <a:latin typeface="標楷體" panose="03000509000000000000" pitchFamily="65" charset="-120"/>
                <a:ea typeface="標楷體" panose="03000509000000000000" pitchFamily="65" charset="-120"/>
                <a:cs typeface="+mn-cs"/>
              </a:rPr>
              <a:t>已提供住宿者</a:t>
            </a:r>
            <a:r>
              <a:rPr lang="zh-TW" altLang="en-US" sz="2800" dirty="0">
                <a:solidFill>
                  <a:srgbClr val="000000"/>
                </a:solidFill>
                <a:latin typeface="標楷體" panose="03000509000000000000" pitchFamily="65" charset="-120"/>
                <a:ea typeface="標楷體" panose="03000509000000000000" pitchFamily="65" charset="-120"/>
                <a:cs typeface="+mn-cs"/>
              </a:rPr>
              <a:t>，可否再報支住宿費</a:t>
            </a:r>
            <a:r>
              <a:rPr lang="zh-TW" altLang="en-US" sz="2800" dirty="0" smtClean="0">
                <a:solidFill>
                  <a:srgbClr val="000000"/>
                </a:solidFill>
                <a:latin typeface="標楷體" panose="03000509000000000000" pitchFamily="65" charset="-120"/>
                <a:ea typeface="標楷體" panose="03000509000000000000" pitchFamily="65" charset="-120"/>
                <a:cs typeface="+mn-cs"/>
              </a:rPr>
              <a:t>？</a:t>
            </a:r>
            <a:endParaRPr lang="zh-TW" altLang="en-US" dirty="0" smtClean="0">
              <a:latin typeface="標楷體" panose="03000509000000000000" pitchFamily="65" charset="-120"/>
              <a:ea typeface="標楷體" panose="03000509000000000000" pitchFamily="65" charset="-120"/>
            </a:endParaRPr>
          </a:p>
        </p:txBody>
      </p:sp>
      <p:sp>
        <p:nvSpPr>
          <p:cNvPr id="105475" name="內容版面配置區 2"/>
          <p:cNvSpPr>
            <a:spLocks noGrp="1"/>
          </p:cNvSpPr>
          <p:nvPr>
            <p:ph idx="1"/>
          </p:nvPr>
        </p:nvSpPr>
        <p:spPr/>
        <p:txBody>
          <a:bodyPr/>
          <a:lstStyle/>
          <a:p>
            <a:pPr marL="0" indent="0">
              <a:buFont typeface="Wingdings" pitchFamily="2" charset="2"/>
              <a:buNone/>
            </a:pPr>
            <a:r>
              <a:rPr lang="en-US" altLang="zh-TW" sz="2800" smtClean="0">
                <a:latin typeface="新細明體" pitchFamily="18" charset="-120"/>
              </a:rPr>
              <a:t>A</a:t>
            </a:r>
            <a:r>
              <a:rPr lang="zh-TW" altLang="en-US" sz="2800" smtClean="0">
                <a:latin typeface="新細明體" pitchFamily="18" charset="-120"/>
              </a:rPr>
              <a:t>：</a:t>
            </a:r>
            <a:r>
              <a:rPr lang="zh-TW" altLang="en-US" sz="2800" smtClean="0">
                <a:latin typeface="標楷體" pitchFamily="65" charset="-120"/>
                <a:ea typeface="標楷體" pitchFamily="65" charset="-120"/>
              </a:rPr>
              <a:t>訓練機構未提供必要之住宿，服務機關得</a:t>
            </a:r>
            <a:endParaRPr lang="en-US" altLang="zh-TW" sz="2800" smtClean="0">
              <a:latin typeface="標楷體" pitchFamily="65" charset="-120"/>
              <a:ea typeface="標楷體" pitchFamily="65" charset="-120"/>
            </a:endParaRPr>
          </a:p>
          <a:p>
            <a:pPr marL="0" indent="0">
              <a:buFont typeface="Wingdings" pitchFamily="2" charset="2"/>
              <a:buNone/>
            </a:pPr>
            <a:r>
              <a:rPr lang="zh-TW" altLang="en-US" sz="2800" smtClean="0">
                <a:latin typeface="標楷體" pitchFamily="65" charset="-120"/>
                <a:ea typeface="標楷體" pitchFamily="65" charset="-120"/>
              </a:rPr>
              <a:t>   衡酌實際情況，依據受訓人員檢附之住宿</a:t>
            </a:r>
            <a:endParaRPr lang="en-US" altLang="zh-TW" sz="2800" smtClean="0">
              <a:latin typeface="標楷體" pitchFamily="65" charset="-120"/>
              <a:ea typeface="標楷體" pitchFamily="65" charset="-120"/>
            </a:endParaRPr>
          </a:p>
          <a:p>
            <a:pPr marL="0" indent="0">
              <a:buFont typeface="Wingdings" pitchFamily="2" charset="2"/>
              <a:buNone/>
            </a:pPr>
            <a:r>
              <a:rPr lang="zh-TW" altLang="en-US" sz="2800" smtClean="0">
                <a:latin typeface="標楷體" pitchFamily="65" charset="-120"/>
                <a:ea typeface="標楷體" pitchFamily="65" charset="-120"/>
              </a:rPr>
              <a:t>   費憑證，於國內出差旅費報支要點規定住</a:t>
            </a:r>
            <a:endParaRPr lang="en-US" altLang="zh-TW" sz="2800" smtClean="0">
              <a:latin typeface="標楷體" pitchFamily="65" charset="-120"/>
              <a:ea typeface="標楷體" pitchFamily="65" charset="-120"/>
            </a:endParaRPr>
          </a:p>
          <a:p>
            <a:pPr marL="0" indent="0">
              <a:buFont typeface="Wingdings" pitchFamily="2" charset="2"/>
              <a:buNone/>
            </a:pPr>
            <a:r>
              <a:rPr lang="zh-TW" altLang="en-US" sz="2800" smtClean="0">
                <a:latin typeface="標楷體" pitchFamily="65" charset="-120"/>
                <a:ea typeface="標楷體" pitchFamily="65" charset="-120"/>
              </a:rPr>
              <a:t>   宿費每日上限數額內，補助其住宿費。</a:t>
            </a:r>
            <a:r>
              <a:rPr lang="zh-TW" altLang="en-US" sz="2800" smtClean="0">
                <a:solidFill>
                  <a:srgbClr val="C00000"/>
                </a:solidFill>
                <a:latin typeface="標楷體" pitchFamily="65" charset="-120"/>
                <a:ea typeface="標楷體" pitchFamily="65" charset="-120"/>
              </a:rPr>
              <a:t>但</a:t>
            </a:r>
            <a:endParaRPr lang="en-US" altLang="zh-TW" sz="2800" smtClean="0">
              <a:solidFill>
                <a:srgbClr val="C00000"/>
              </a:solidFill>
              <a:latin typeface="標楷體" pitchFamily="65" charset="-120"/>
              <a:ea typeface="標楷體" pitchFamily="65" charset="-120"/>
            </a:endParaRPr>
          </a:p>
          <a:p>
            <a:pPr marL="0" indent="0">
              <a:buFont typeface="Wingdings" pitchFamily="2" charset="2"/>
              <a:buNone/>
            </a:pPr>
            <a:r>
              <a:rPr lang="zh-TW" altLang="en-US" sz="2800" smtClean="0">
                <a:solidFill>
                  <a:srgbClr val="C00000"/>
                </a:solidFill>
                <a:latin typeface="標楷體" pitchFamily="65" charset="-120"/>
                <a:ea typeface="標楷體" pitchFamily="65" charset="-120"/>
              </a:rPr>
              <a:t>   訓練機構已提供必要之住宿，受訓人員選</a:t>
            </a:r>
            <a:endParaRPr lang="en-US" altLang="zh-TW" sz="2800" smtClean="0">
              <a:solidFill>
                <a:srgbClr val="C00000"/>
              </a:solidFill>
              <a:latin typeface="標楷體" pitchFamily="65" charset="-120"/>
              <a:ea typeface="標楷體" pitchFamily="65" charset="-120"/>
            </a:endParaRPr>
          </a:p>
          <a:p>
            <a:pPr marL="0" indent="0">
              <a:buFont typeface="Wingdings" pitchFamily="2" charset="2"/>
              <a:buNone/>
            </a:pPr>
            <a:r>
              <a:rPr lang="zh-TW" altLang="en-US" sz="2800" smtClean="0">
                <a:solidFill>
                  <a:srgbClr val="C00000"/>
                </a:solidFill>
                <a:latin typeface="標楷體" pitchFamily="65" charset="-120"/>
                <a:ea typeface="標楷體" pitchFamily="65" charset="-120"/>
              </a:rPr>
              <a:t>   擇不住宿者，不予補助住宿費。</a:t>
            </a:r>
            <a:endParaRPr lang="zh-TW" altLang="en-US" sz="280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E40DE175-1214-4FB8-A90A-6A4A1D67343D}" type="slidenum">
              <a:rPr lang="en-US" altLang="zh-TW" smtClean="0"/>
              <a:pPr>
                <a:defRPr/>
              </a:pPr>
              <a:t>36</a:t>
            </a:fld>
            <a:endParaRPr lang="en-US" altLang="zh-TW"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標題 1"/>
          <p:cNvSpPr>
            <a:spLocks noGrp="1"/>
          </p:cNvSpPr>
          <p:nvPr>
            <p:ph type="title"/>
          </p:nvPr>
        </p:nvSpPr>
        <p:spPr>
          <a:xfrm>
            <a:off x="1370013" y="288925"/>
            <a:ext cx="7313612" cy="1187450"/>
          </a:xfrm>
        </p:spPr>
        <p:txBody>
          <a:bodyPr/>
          <a:lstStyle/>
          <a:p>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zh-TW" altLang="en-US" sz="2800" dirty="0" smtClean="0"/>
              <a:t>統一發票</a:t>
            </a:r>
            <a:r>
              <a:rPr lang="en-US" altLang="zh-TW" sz="2800" dirty="0" smtClean="0"/>
              <a:t>vs </a:t>
            </a:r>
            <a:r>
              <a:rPr lang="zh-TW" altLang="en-US" sz="2800" dirty="0" smtClean="0"/>
              <a:t>普通收據</a:t>
            </a:r>
            <a:r>
              <a:rPr lang="en-US" altLang="zh-TW" sz="2800" dirty="0" smtClean="0"/>
              <a:t>(</a:t>
            </a:r>
            <a:r>
              <a:rPr lang="zh-TW" altLang="en-US" sz="2800" dirty="0" smtClean="0"/>
              <a:t>免用統一發票收據</a:t>
            </a:r>
            <a:r>
              <a:rPr lang="en-US" altLang="zh-TW" sz="2800" dirty="0" smtClean="0"/>
              <a:t>)</a:t>
            </a:r>
            <a:endParaRPr lang="zh-TW" altLang="en-US" sz="2800" dirty="0" smtClean="0"/>
          </a:p>
        </p:txBody>
      </p:sp>
      <p:sp>
        <p:nvSpPr>
          <p:cNvPr id="3" name="內容版面配置區 2"/>
          <p:cNvSpPr>
            <a:spLocks noGrp="1"/>
          </p:cNvSpPr>
          <p:nvPr>
            <p:ph idx="1"/>
          </p:nvPr>
        </p:nvSpPr>
        <p:spPr>
          <a:xfrm>
            <a:off x="1370013" y="1404938"/>
            <a:ext cx="7313612" cy="4273550"/>
          </a:xfrm>
        </p:spPr>
        <p:txBody>
          <a:bodyPr/>
          <a:lstStyle/>
          <a:p>
            <a:pPr marL="274320" indent="-274320" eaLnBrk="1" fontAlgn="auto" hangingPunct="1">
              <a:spcAft>
                <a:spcPts val="0"/>
              </a:spcAft>
              <a:buClr>
                <a:srgbClr val="D16349"/>
              </a:buClr>
              <a:buSzPct val="85000"/>
              <a:buFont typeface="Wingdings 2"/>
              <a:buChar char=""/>
              <a:defRPr/>
            </a:pPr>
            <a:endParaRPr kumimoji="0" lang="en-US" altLang="zh-TW" sz="2700" kern="1200" dirty="0">
              <a:solidFill>
                <a:prstClr val="black"/>
              </a:solidFill>
              <a:latin typeface="Georgia"/>
            </a:endParaRPr>
          </a:p>
          <a:p>
            <a:pPr marL="274320" indent="-274320" eaLnBrk="1" fontAlgn="auto" hangingPunct="1">
              <a:spcAft>
                <a:spcPts val="0"/>
              </a:spcAft>
              <a:buClr>
                <a:srgbClr val="D16349"/>
              </a:buClr>
              <a:buSzPct val="85000"/>
              <a:buFont typeface="Wingdings 2"/>
              <a:buChar char=""/>
              <a:defRPr/>
            </a:pPr>
            <a:endParaRPr kumimoji="0" lang="en-US" altLang="zh-TW" sz="2700" kern="1200" dirty="0">
              <a:solidFill>
                <a:prstClr val="black"/>
              </a:solidFill>
              <a:latin typeface="Georgia"/>
            </a:endParaRPr>
          </a:p>
          <a:p>
            <a:pPr marL="0" indent="0" eaLnBrk="1" fontAlgn="auto" hangingPunct="1">
              <a:spcAft>
                <a:spcPts val="0"/>
              </a:spcAft>
              <a:buClr>
                <a:srgbClr val="D16349"/>
              </a:buClr>
              <a:buSzPct val="85000"/>
              <a:buFont typeface="Wingdings" pitchFamily="2" charset="2"/>
              <a:buNone/>
              <a:defRPr/>
            </a:pPr>
            <a:endParaRPr kumimoji="0" lang="en-US" altLang="zh-TW" sz="2700" kern="1200" dirty="0">
              <a:solidFill>
                <a:prstClr val="black"/>
              </a:solidFill>
              <a:latin typeface="Georgia"/>
            </a:endParaRPr>
          </a:p>
          <a:p>
            <a:pPr marL="274320" indent="-274320" eaLnBrk="1" fontAlgn="auto" hangingPunct="1">
              <a:spcAft>
                <a:spcPts val="0"/>
              </a:spcAft>
              <a:buClr>
                <a:srgbClr val="D16349"/>
              </a:buClr>
              <a:buSzPct val="85000"/>
              <a:buFont typeface="Wingdings 2"/>
              <a:buChar char=""/>
              <a:defRPr/>
            </a:pPr>
            <a:endParaRPr kumimoji="0" lang="en-US" altLang="zh-TW" sz="2700" kern="1200" dirty="0">
              <a:solidFill>
                <a:prstClr val="black"/>
              </a:solidFill>
              <a:latin typeface="Georgia"/>
            </a:endParaRPr>
          </a:p>
          <a:p>
            <a:pPr marL="274320" indent="-274320" eaLnBrk="1" fontAlgn="auto" hangingPunct="1">
              <a:spcAft>
                <a:spcPts val="0"/>
              </a:spcAft>
              <a:buClr>
                <a:srgbClr val="D16349"/>
              </a:buClr>
              <a:buSzPct val="85000"/>
              <a:buFont typeface="Wingdings 2"/>
              <a:buChar char=""/>
              <a:defRPr/>
            </a:pPr>
            <a:endParaRPr kumimoji="0" lang="en-US" altLang="zh-TW" sz="2700" kern="1200" dirty="0">
              <a:solidFill>
                <a:prstClr val="black"/>
              </a:solidFill>
              <a:latin typeface="Georgia"/>
            </a:endParaRPr>
          </a:p>
          <a:p>
            <a:pPr marL="274320" indent="-274320" eaLnBrk="1" fontAlgn="auto" hangingPunct="1">
              <a:spcAft>
                <a:spcPts val="0"/>
              </a:spcAft>
              <a:buClr>
                <a:srgbClr val="D16349"/>
              </a:buClr>
              <a:buSzPct val="85000"/>
              <a:buFont typeface="Wingdings 2"/>
              <a:buChar char=""/>
              <a:defRPr/>
            </a:pPr>
            <a:endParaRPr kumimoji="0" lang="en-US" altLang="zh-TW" sz="2700" kern="1200" dirty="0">
              <a:solidFill>
                <a:prstClr val="black"/>
              </a:solidFill>
              <a:latin typeface="Georgia"/>
            </a:endParaRPr>
          </a:p>
          <a:p>
            <a:pPr marL="0" indent="0" eaLnBrk="1" fontAlgn="auto" hangingPunct="1">
              <a:spcAft>
                <a:spcPts val="0"/>
              </a:spcAft>
              <a:buClr>
                <a:srgbClr val="D16349"/>
              </a:buClr>
              <a:buSzPct val="85000"/>
              <a:buFont typeface="Wingdings" pitchFamily="2" charset="2"/>
              <a:buNone/>
              <a:defRPr/>
            </a:pPr>
            <a:endParaRPr kumimoji="0" lang="en-US" altLang="zh-TW" sz="2700" kern="1200" dirty="0" smtClean="0">
              <a:solidFill>
                <a:prstClr val="black"/>
              </a:solidFill>
              <a:latin typeface="Georgia"/>
            </a:endParaRPr>
          </a:p>
          <a:p>
            <a:pPr marL="0" indent="0" eaLnBrk="1" fontAlgn="auto" hangingPunct="1">
              <a:spcAft>
                <a:spcPts val="0"/>
              </a:spcAft>
              <a:buClr>
                <a:srgbClr val="D16349"/>
              </a:buClr>
              <a:buSzPct val="85000"/>
              <a:buFont typeface="Wingdings" pitchFamily="2" charset="2"/>
              <a:buNone/>
              <a:defRPr/>
            </a:pPr>
            <a:r>
              <a:rPr kumimoji="0" lang="en-US" altLang="zh-TW" sz="2700" kern="1200" dirty="0" smtClean="0">
                <a:solidFill>
                  <a:prstClr val="black"/>
                </a:solidFill>
                <a:latin typeface="Georgia"/>
              </a:rPr>
              <a:t>“</a:t>
            </a:r>
            <a:r>
              <a:rPr kumimoji="0" lang="zh-TW" altLang="zh-TW" sz="2700" kern="1200" dirty="0" smtClean="0">
                <a:solidFill>
                  <a:prstClr val="black"/>
                </a:solidFill>
                <a:latin typeface="Georgia"/>
              </a:rPr>
              <a:t>免</a:t>
            </a:r>
            <a:r>
              <a:rPr kumimoji="0" lang="zh-TW" altLang="zh-TW" sz="2700" kern="1200" dirty="0">
                <a:solidFill>
                  <a:prstClr val="black"/>
                </a:solidFill>
                <a:latin typeface="Georgia"/>
              </a:rPr>
              <a:t>用統一發票</a:t>
            </a:r>
            <a:r>
              <a:rPr kumimoji="0" lang="zh-TW" altLang="zh-TW" sz="2700" kern="1200" dirty="0" smtClean="0">
                <a:solidFill>
                  <a:prstClr val="black"/>
                </a:solidFill>
                <a:latin typeface="Georgia"/>
              </a:rPr>
              <a:t>收據</a:t>
            </a:r>
            <a:r>
              <a:rPr kumimoji="0" lang="en-US" altLang="zh-TW" sz="2700" kern="1200" dirty="0" smtClean="0">
                <a:solidFill>
                  <a:prstClr val="black"/>
                </a:solidFill>
                <a:latin typeface="Georgia"/>
              </a:rPr>
              <a:t>”</a:t>
            </a:r>
            <a:r>
              <a:rPr kumimoji="0" lang="zh-TW" altLang="zh-TW" sz="2700" kern="1200" dirty="0" smtClean="0">
                <a:solidFill>
                  <a:prstClr val="black"/>
                </a:solidFill>
                <a:latin typeface="Georgia"/>
              </a:rPr>
              <a:t>蓋</a:t>
            </a:r>
            <a:r>
              <a:rPr kumimoji="0" lang="en-US" altLang="zh-TW" sz="2700" kern="1200" dirty="0" smtClean="0">
                <a:solidFill>
                  <a:prstClr val="black"/>
                </a:solidFill>
                <a:latin typeface="Georgia"/>
              </a:rPr>
              <a:t>”</a:t>
            </a:r>
            <a:r>
              <a:rPr kumimoji="0" lang="zh-TW" altLang="zh-TW" sz="2700" kern="1200" dirty="0" smtClean="0">
                <a:solidFill>
                  <a:prstClr val="black"/>
                </a:solidFill>
                <a:latin typeface="Georgia"/>
              </a:rPr>
              <a:t>統一發票</a:t>
            </a:r>
            <a:r>
              <a:rPr kumimoji="0" lang="zh-TW" altLang="zh-TW" sz="2700" kern="1200" dirty="0">
                <a:solidFill>
                  <a:prstClr val="black"/>
                </a:solidFill>
                <a:latin typeface="Georgia"/>
              </a:rPr>
              <a:t>專用</a:t>
            </a:r>
            <a:r>
              <a:rPr kumimoji="0" lang="zh-TW" altLang="zh-TW" sz="2700" kern="1200" dirty="0" smtClean="0">
                <a:solidFill>
                  <a:prstClr val="black"/>
                </a:solidFill>
                <a:latin typeface="Georgia"/>
              </a:rPr>
              <a:t>章</a:t>
            </a:r>
            <a:r>
              <a:rPr kumimoji="0" lang="en-US" altLang="zh-TW" sz="2700" kern="1200" dirty="0" smtClean="0">
                <a:solidFill>
                  <a:prstClr val="black"/>
                </a:solidFill>
                <a:latin typeface="Georgia"/>
              </a:rPr>
              <a:t>”</a:t>
            </a:r>
            <a:r>
              <a:rPr kumimoji="0" lang="zh-TW" altLang="en-US" sz="2700" kern="1200" dirty="0" smtClean="0">
                <a:solidFill>
                  <a:prstClr val="black"/>
                </a:solidFill>
                <a:latin typeface="新細明體"/>
              </a:rPr>
              <a:t>，</a:t>
            </a:r>
            <a:endParaRPr kumimoji="0" lang="en-US" altLang="zh-TW" sz="2700" kern="1200" dirty="0" smtClean="0">
              <a:solidFill>
                <a:prstClr val="black"/>
              </a:solidFill>
              <a:latin typeface="新細明體"/>
            </a:endParaRPr>
          </a:p>
          <a:p>
            <a:pPr marL="0" indent="0" eaLnBrk="1" fontAlgn="auto" hangingPunct="1">
              <a:spcAft>
                <a:spcPts val="0"/>
              </a:spcAft>
              <a:buClr>
                <a:srgbClr val="D16349"/>
              </a:buClr>
              <a:buSzPct val="85000"/>
              <a:buFont typeface="Wingdings" pitchFamily="2" charset="2"/>
              <a:buNone/>
              <a:defRPr/>
            </a:pPr>
            <a:r>
              <a:rPr kumimoji="0" lang="zh-TW" altLang="en-US" sz="2700" kern="1200" dirty="0">
                <a:solidFill>
                  <a:prstClr val="black"/>
                </a:solidFill>
                <a:latin typeface="新細明體"/>
              </a:rPr>
              <a:t> </a:t>
            </a:r>
            <a:r>
              <a:rPr kumimoji="0" lang="zh-TW" altLang="en-US" sz="2700" kern="1200" dirty="0" smtClean="0">
                <a:solidFill>
                  <a:prstClr val="black"/>
                </a:solidFill>
                <a:latin typeface="新細明體"/>
              </a:rPr>
              <a:t> </a:t>
            </a:r>
            <a:r>
              <a:rPr kumimoji="0" lang="zh-TW" altLang="zh-TW" sz="2700" kern="1200" dirty="0" smtClean="0">
                <a:solidFill>
                  <a:prstClr val="black"/>
                </a:solidFill>
                <a:latin typeface="Georgia"/>
              </a:rPr>
              <a:t>則</a:t>
            </a:r>
            <a:r>
              <a:rPr kumimoji="0" lang="zh-TW" altLang="zh-TW" sz="2700" kern="1200" dirty="0">
                <a:solidFill>
                  <a:srgbClr val="C00000"/>
                </a:solidFill>
                <a:latin typeface="Georgia"/>
              </a:rPr>
              <a:t>應檢附</a:t>
            </a:r>
            <a:r>
              <a:rPr kumimoji="0" lang="zh-TW" altLang="en-US" sz="2700" kern="1200" dirty="0" smtClean="0">
                <a:solidFill>
                  <a:srgbClr val="C00000"/>
                </a:solidFill>
                <a:latin typeface="Georgia"/>
              </a:rPr>
              <a:t>統</a:t>
            </a:r>
            <a:r>
              <a:rPr kumimoji="0" lang="zh-TW" altLang="zh-TW" sz="2700" kern="1200" dirty="0" smtClean="0">
                <a:solidFill>
                  <a:srgbClr val="C00000"/>
                </a:solidFill>
                <a:latin typeface="Georgia"/>
              </a:rPr>
              <a:t>一發票</a:t>
            </a:r>
            <a:r>
              <a:rPr kumimoji="0" lang="zh-TW" altLang="en-US" sz="2700" kern="1200" dirty="0" smtClean="0">
                <a:solidFill>
                  <a:srgbClr val="C00000"/>
                </a:solidFill>
                <a:latin typeface="標楷體"/>
                <a:ea typeface="標楷體"/>
              </a:rPr>
              <a:t>，不能以收據報支</a:t>
            </a:r>
            <a:r>
              <a:rPr kumimoji="0" lang="zh-TW" altLang="en-US" sz="2700" kern="1200" dirty="0" smtClean="0">
                <a:solidFill>
                  <a:srgbClr val="C00000"/>
                </a:solidFill>
                <a:latin typeface="新細明體"/>
              </a:rPr>
              <a:t>。</a:t>
            </a:r>
            <a:endParaRPr kumimoji="0" lang="en-US" altLang="zh-TW" sz="2700" kern="1200" dirty="0" smtClean="0">
              <a:solidFill>
                <a:srgbClr val="C00000"/>
              </a:solidFill>
              <a:latin typeface="新細明體"/>
            </a:endParaRPr>
          </a:p>
          <a:p>
            <a:pPr marL="0" indent="0" eaLnBrk="1" fontAlgn="auto" hangingPunct="1">
              <a:spcAft>
                <a:spcPts val="0"/>
              </a:spcAft>
              <a:buClr>
                <a:srgbClr val="D16349"/>
              </a:buClr>
              <a:buSzPct val="85000"/>
              <a:buFont typeface="Wingdings" pitchFamily="2" charset="2"/>
              <a:buNone/>
              <a:defRPr/>
            </a:pPr>
            <a:r>
              <a:rPr kumimoji="0" lang="en-US" altLang="zh-TW" sz="1800" kern="1200" dirty="0" smtClean="0">
                <a:solidFill>
                  <a:prstClr val="black"/>
                </a:solidFill>
                <a:latin typeface="Georgia"/>
              </a:rPr>
              <a:t>(</a:t>
            </a:r>
            <a:r>
              <a:rPr kumimoji="0" lang="zh-TW" altLang="zh-TW" sz="1800" kern="1200" dirty="0">
                <a:solidFill>
                  <a:prstClr val="black"/>
                </a:solidFill>
                <a:latin typeface="Georgia"/>
              </a:rPr>
              <a:t>政府支出憑證處理要點第</a:t>
            </a:r>
            <a:r>
              <a:rPr kumimoji="0" lang="en-US" altLang="zh-TW" sz="1800" kern="1200" dirty="0">
                <a:solidFill>
                  <a:prstClr val="black"/>
                </a:solidFill>
                <a:latin typeface="Georgia"/>
              </a:rPr>
              <a:t>5</a:t>
            </a:r>
            <a:r>
              <a:rPr kumimoji="0" lang="zh-TW" altLang="zh-TW" sz="1800" kern="1200" dirty="0">
                <a:solidFill>
                  <a:prstClr val="black"/>
                </a:solidFill>
                <a:latin typeface="Georgia"/>
              </a:rPr>
              <a:t>點、第</a:t>
            </a:r>
            <a:r>
              <a:rPr kumimoji="0" lang="en-US" altLang="zh-TW" sz="1800" kern="1200" dirty="0">
                <a:solidFill>
                  <a:prstClr val="black"/>
                </a:solidFill>
                <a:latin typeface="Georgia"/>
              </a:rPr>
              <a:t>6</a:t>
            </a:r>
            <a:r>
              <a:rPr kumimoji="0" lang="zh-TW" altLang="zh-TW" sz="1800" kern="1200" dirty="0">
                <a:solidFill>
                  <a:prstClr val="black"/>
                </a:solidFill>
                <a:latin typeface="Georgia"/>
              </a:rPr>
              <a:t>點</a:t>
            </a:r>
            <a:r>
              <a:rPr kumimoji="0" lang="en-US" altLang="zh-TW" sz="1800" kern="1200" dirty="0">
                <a:solidFill>
                  <a:prstClr val="black"/>
                </a:solidFill>
                <a:latin typeface="Georgia"/>
              </a:rPr>
              <a:t>)</a:t>
            </a:r>
            <a:endParaRPr kumimoji="0" lang="zh-TW" altLang="zh-TW" sz="1800" kern="1200" dirty="0">
              <a:solidFill>
                <a:prstClr val="black"/>
              </a:solidFill>
              <a:latin typeface="Georgia"/>
            </a:endParaRPr>
          </a:p>
          <a:p>
            <a:pPr>
              <a:defRPr/>
            </a:pPr>
            <a:endParaRPr lang="zh-TW" altLang="en-US" dirty="0"/>
          </a:p>
        </p:txBody>
      </p:sp>
      <p:sp>
        <p:nvSpPr>
          <p:cNvPr id="4" name="投影片編號版面配置區 3"/>
          <p:cNvSpPr>
            <a:spLocks noGrp="1"/>
          </p:cNvSpPr>
          <p:nvPr>
            <p:ph type="sldNum" sz="quarter" idx="12"/>
          </p:nvPr>
        </p:nvSpPr>
        <p:spPr/>
        <p:txBody>
          <a:bodyPr/>
          <a:lstStyle/>
          <a:p>
            <a:pPr>
              <a:defRPr/>
            </a:pPr>
            <a:fld id="{F13B6FEE-3516-4B94-AA4F-EB16B1D03D35}" type="slidenum">
              <a:rPr lang="en-US" altLang="zh-TW" smtClean="0"/>
              <a:pPr>
                <a:defRPr/>
              </a:pPr>
              <a:t>37</a:t>
            </a:fld>
            <a:endParaRPr lang="en-US" altLang="zh-TW"/>
          </a:p>
        </p:txBody>
      </p:sp>
      <p:pic>
        <p:nvPicPr>
          <p:cNvPr id="1065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052639"/>
            <a:ext cx="6192838" cy="266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pPr marL="274320" indent="-274320" eaLnBrk="1" fontAlgn="auto" hangingPunct="1">
              <a:spcBef>
                <a:spcPct val="20000"/>
              </a:spcBef>
              <a:spcAft>
                <a:spcPts val="0"/>
              </a:spcAft>
              <a:defRPr/>
            </a:pPr>
            <a:r>
              <a:rPr kumimoji="0" lang="zh-TW" altLang="zh-TW" sz="2700" kern="1200" dirty="0">
                <a:solidFill>
                  <a:prstClr val="black"/>
                </a:solidFill>
                <a:latin typeface="Georgia"/>
                <a:cs typeface="+mn-cs"/>
              </a:rPr>
              <a:t>支出憑證</a:t>
            </a:r>
            <a:r>
              <a:rPr kumimoji="0" lang="en-US" altLang="zh-TW" sz="2700" kern="1200" dirty="0">
                <a:solidFill>
                  <a:srgbClr val="FF0000"/>
                </a:solidFill>
                <a:latin typeface="Georgia"/>
                <a:cs typeface="+mn-cs"/>
              </a:rPr>
              <a:t>(</a:t>
            </a:r>
            <a:r>
              <a:rPr kumimoji="0" lang="zh-TW" altLang="en-US" sz="2700" kern="1200" dirty="0">
                <a:solidFill>
                  <a:srgbClr val="FF0000"/>
                </a:solidFill>
                <a:latin typeface="Georgia"/>
                <a:cs typeface="+mn-cs"/>
              </a:rPr>
              <a:t>發票</a:t>
            </a:r>
            <a:r>
              <a:rPr kumimoji="0" lang="en-US" altLang="zh-TW" sz="2700" kern="1200" dirty="0">
                <a:solidFill>
                  <a:srgbClr val="FF0000"/>
                </a:solidFill>
                <a:latin typeface="Georgia"/>
                <a:cs typeface="+mn-cs"/>
              </a:rPr>
              <a:t>)</a:t>
            </a:r>
            <a:r>
              <a:rPr kumimoji="0" lang="zh-TW" altLang="zh-TW" sz="2700" kern="1200" dirty="0">
                <a:solidFill>
                  <a:srgbClr val="FF0000"/>
                </a:solidFill>
                <a:latin typeface="Georgia"/>
                <a:cs typeface="+mn-cs"/>
              </a:rPr>
              <a:t>遺失</a:t>
            </a:r>
            <a:r>
              <a:rPr kumimoji="0" lang="zh-TW" altLang="zh-TW" sz="2700" kern="1200" dirty="0" smtClean="0">
                <a:solidFill>
                  <a:prstClr val="black"/>
                </a:solidFill>
                <a:latin typeface="Georgia"/>
                <a:cs typeface="+mn-cs"/>
              </a:rPr>
              <a:t>處理方式</a:t>
            </a:r>
            <a:r>
              <a:rPr kumimoji="0" lang="en-US" altLang="zh-TW" sz="2700" kern="1200" dirty="0">
                <a:solidFill>
                  <a:prstClr val="black"/>
                </a:solidFill>
                <a:latin typeface="Georgia"/>
                <a:cs typeface="+mn-cs"/>
              </a:rPr>
              <a:t>?</a:t>
            </a:r>
            <a:endParaRPr lang="zh-TW" altLang="en-US" dirty="0" smtClean="0"/>
          </a:p>
        </p:txBody>
      </p:sp>
      <p:sp>
        <p:nvSpPr>
          <p:cNvPr id="3" name="內容版面配置區 2"/>
          <p:cNvSpPr>
            <a:spLocks noGrp="1"/>
          </p:cNvSpPr>
          <p:nvPr>
            <p:ph idx="1"/>
          </p:nvPr>
        </p:nvSpPr>
        <p:spPr/>
        <p:txBody>
          <a:bodyPr/>
          <a:lstStyle/>
          <a:p>
            <a:pPr marL="0" indent="0" eaLnBrk="1" fontAlgn="auto" hangingPunct="1">
              <a:spcAft>
                <a:spcPts val="0"/>
              </a:spcAft>
              <a:buClr>
                <a:srgbClr val="D16349"/>
              </a:buClr>
              <a:buSzPct val="85000"/>
              <a:buFont typeface="Wingdings" pitchFamily="2" charset="2"/>
              <a:buNone/>
              <a:defRPr/>
            </a:pPr>
            <a:r>
              <a:rPr kumimoji="0" lang="en-US" altLang="zh-TW" sz="2700" kern="1200" dirty="0" smtClean="0">
                <a:solidFill>
                  <a:prstClr val="black"/>
                </a:solidFill>
                <a:latin typeface="Georgia"/>
              </a:rPr>
              <a:t>1</a:t>
            </a:r>
            <a:r>
              <a:rPr kumimoji="0" lang="en-US" altLang="zh-TW" sz="2700" kern="1200" dirty="0">
                <a:solidFill>
                  <a:prstClr val="black"/>
                </a:solidFill>
                <a:latin typeface="Georgia"/>
              </a:rPr>
              <a:t>.</a:t>
            </a:r>
            <a:r>
              <a:rPr kumimoji="0" lang="zh-TW" altLang="zh-TW" sz="2700" i="1" u="sng" kern="1200" dirty="0">
                <a:solidFill>
                  <a:prstClr val="black"/>
                </a:solidFill>
                <a:latin typeface="Georgia"/>
              </a:rPr>
              <a:t>檢附影本</a:t>
            </a:r>
            <a:r>
              <a:rPr kumimoji="0" lang="zh-TW" altLang="zh-TW" sz="2700" kern="1200" dirty="0">
                <a:solidFill>
                  <a:prstClr val="black"/>
                </a:solidFill>
                <a:latin typeface="Georgia"/>
              </a:rPr>
              <a:t> </a:t>
            </a:r>
            <a:r>
              <a:rPr kumimoji="0" lang="en-US" altLang="zh-TW" sz="2700" kern="1200" dirty="0">
                <a:solidFill>
                  <a:prstClr val="black"/>
                </a:solidFill>
                <a:latin typeface="新細明體"/>
              </a:rPr>
              <a:t>：</a:t>
            </a:r>
            <a:r>
              <a:rPr kumimoji="0" lang="zh-TW" altLang="zh-TW" sz="2700" kern="1200" dirty="0">
                <a:solidFill>
                  <a:prstClr val="black"/>
                </a:solidFill>
                <a:latin typeface="Georgia"/>
              </a:rPr>
              <a:t>請向廠商索取存根聯影本，</a:t>
            </a:r>
            <a:r>
              <a:rPr kumimoji="0" lang="zh-TW" altLang="zh-TW" sz="2700" i="1" kern="1200" dirty="0">
                <a:solidFill>
                  <a:srgbClr val="00B0F0"/>
                </a:solidFill>
                <a:latin typeface="Georgia"/>
              </a:rPr>
              <a:t>加註「與正本相符」字樣</a:t>
            </a:r>
            <a:r>
              <a:rPr kumimoji="0" lang="en-US" altLang="zh-TW" sz="2700" i="1" kern="1200" dirty="0">
                <a:solidFill>
                  <a:srgbClr val="00B0F0"/>
                </a:solidFill>
                <a:latin typeface="Georgia"/>
              </a:rPr>
              <a:t>)</a:t>
            </a:r>
            <a:r>
              <a:rPr kumimoji="0" lang="zh-TW" altLang="zh-TW" sz="2700" kern="1200" dirty="0">
                <a:solidFill>
                  <a:prstClr val="black"/>
                </a:solidFill>
                <a:latin typeface="Georgia"/>
              </a:rPr>
              <a:t>並請廠商加蓋統一發票專用章</a:t>
            </a:r>
            <a:r>
              <a:rPr kumimoji="0" lang="en-US" altLang="zh-TW" sz="2700" kern="1200" dirty="0">
                <a:solidFill>
                  <a:prstClr val="black"/>
                </a:solidFill>
                <a:latin typeface="Georgia"/>
              </a:rPr>
              <a:t>(</a:t>
            </a:r>
            <a:r>
              <a:rPr kumimoji="0" lang="zh-TW" altLang="zh-TW" sz="2700" kern="1200" dirty="0">
                <a:solidFill>
                  <a:prstClr val="black"/>
                </a:solidFill>
                <a:latin typeface="Georgia"/>
              </a:rPr>
              <a:t>或店章</a:t>
            </a:r>
            <a:r>
              <a:rPr kumimoji="0" lang="en-US" altLang="zh-TW" sz="2700" kern="1200" dirty="0">
                <a:solidFill>
                  <a:prstClr val="black"/>
                </a:solidFill>
                <a:latin typeface="Georgia"/>
              </a:rPr>
              <a:t>)</a:t>
            </a:r>
            <a:r>
              <a:rPr kumimoji="0" lang="zh-TW" altLang="zh-TW" sz="2700" kern="1200" dirty="0">
                <a:solidFill>
                  <a:prstClr val="black"/>
                </a:solidFill>
                <a:latin typeface="Georgia"/>
              </a:rPr>
              <a:t> 。</a:t>
            </a:r>
            <a:endParaRPr kumimoji="0" lang="en-US" altLang="zh-TW" sz="2700" kern="1200" dirty="0">
              <a:solidFill>
                <a:prstClr val="black"/>
              </a:solidFill>
              <a:latin typeface="Georgia"/>
            </a:endParaRPr>
          </a:p>
          <a:p>
            <a:pPr marL="0" indent="0" eaLnBrk="1" fontAlgn="auto" hangingPunct="1">
              <a:spcAft>
                <a:spcPts val="0"/>
              </a:spcAft>
              <a:buClr>
                <a:srgbClr val="D16349"/>
              </a:buClr>
              <a:buSzPct val="85000"/>
              <a:buFont typeface="Wingdings" pitchFamily="2" charset="2"/>
              <a:buNone/>
              <a:defRPr/>
            </a:pPr>
            <a:r>
              <a:rPr kumimoji="0" lang="en-US" altLang="zh-TW" sz="2700" kern="1200" dirty="0">
                <a:solidFill>
                  <a:prstClr val="black"/>
                </a:solidFill>
                <a:latin typeface="Georgia"/>
              </a:rPr>
              <a:t>2.</a:t>
            </a:r>
            <a:r>
              <a:rPr kumimoji="0" lang="zh-TW" altLang="zh-TW" sz="2700" i="1" u="sng" kern="1200" dirty="0">
                <a:solidFill>
                  <a:prstClr val="black"/>
                </a:solidFill>
                <a:latin typeface="Georgia"/>
              </a:rPr>
              <a:t>說明無法提出正本之原因</a:t>
            </a:r>
            <a:r>
              <a:rPr kumimoji="0" lang="en-US" altLang="zh-TW" sz="2700" i="1" u="sng" kern="1200" dirty="0">
                <a:solidFill>
                  <a:prstClr val="black"/>
                </a:solidFill>
                <a:latin typeface="Georgia"/>
              </a:rPr>
              <a:t>(</a:t>
            </a:r>
            <a:r>
              <a:rPr kumimoji="0" lang="zh-TW" altLang="en-US" sz="2700" i="1" u="sng" kern="1200" dirty="0">
                <a:solidFill>
                  <a:prstClr val="black"/>
                </a:solidFill>
                <a:latin typeface="Georgia"/>
              </a:rPr>
              <a:t>遺失</a:t>
            </a:r>
            <a:r>
              <a:rPr kumimoji="0" lang="en-US" altLang="zh-TW" sz="2700" i="1" u="sng" kern="1200" dirty="0">
                <a:solidFill>
                  <a:prstClr val="black"/>
                </a:solidFill>
                <a:latin typeface="Georgia"/>
              </a:rPr>
              <a:t>)</a:t>
            </a:r>
            <a:r>
              <a:rPr kumimoji="0" lang="zh-TW" altLang="zh-TW" sz="2700" i="1" u="sng" kern="1200" dirty="0">
                <a:solidFill>
                  <a:prstClr val="black"/>
                </a:solidFill>
                <a:latin typeface="Georgia"/>
              </a:rPr>
              <a:t> </a:t>
            </a:r>
            <a:r>
              <a:rPr kumimoji="0" lang="zh-TW" altLang="zh-TW" sz="2700" kern="1200" dirty="0">
                <a:solidFill>
                  <a:prstClr val="black"/>
                </a:solidFill>
                <a:latin typeface="Georgia"/>
              </a:rPr>
              <a:t>。</a:t>
            </a:r>
            <a:endParaRPr kumimoji="0" lang="en-US" altLang="zh-TW" sz="2700" kern="1200" dirty="0">
              <a:solidFill>
                <a:prstClr val="black"/>
              </a:solidFill>
              <a:latin typeface="Georgia"/>
            </a:endParaRPr>
          </a:p>
          <a:p>
            <a:pPr marL="0" indent="0" eaLnBrk="1" fontAlgn="auto" hangingPunct="1">
              <a:spcAft>
                <a:spcPts val="0"/>
              </a:spcAft>
              <a:buClr>
                <a:srgbClr val="D16349"/>
              </a:buClr>
              <a:buSzPct val="85000"/>
              <a:buFont typeface="Wingdings" pitchFamily="2" charset="2"/>
              <a:buNone/>
              <a:defRPr/>
            </a:pPr>
            <a:r>
              <a:rPr kumimoji="0" lang="en-US" altLang="zh-TW" sz="2700" kern="1200" dirty="0">
                <a:solidFill>
                  <a:prstClr val="black"/>
                </a:solidFill>
                <a:latin typeface="Georgia"/>
              </a:rPr>
              <a:t>3.</a:t>
            </a:r>
            <a:r>
              <a:rPr kumimoji="0" lang="zh-TW" altLang="en-US" sz="2700" i="1" u="sng" kern="1200" dirty="0">
                <a:solidFill>
                  <a:prstClr val="black"/>
                </a:solidFill>
                <a:latin typeface="Georgia"/>
              </a:rPr>
              <a:t>說明並未重覆核銷</a:t>
            </a:r>
            <a:r>
              <a:rPr kumimoji="0" lang="zh-TW" altLang="zh-TW" sz="2700" kern="1200" dirty="0">
                <a:solidFill>
                  <a:prstClr val="black"/>
                </a:solidFill>
                <a:latin typeface="Georgia"/>
              </a:rPr>
              <a:t>。日後若拾獲單據正本不得再重複報支，如有重複報支應負相關責任</a:t>
            </a:r>
            <a:r>
              <a:rPr kumimoji="0" lang="zh-TW" altLang="zh-TW" sz="2700" kern="1200" dirty="0" smtClean="0">
                <a:solidFill>
                  <a:prstClr val="black"/>
                </a:solidFill>
                <a:latin typeface="Georgia"/>
              </a:rPr>
              <a:t>。</a:t>
            </a:r>
            <a:endParaRPr kumimoji="0" lang="en-US" altLang="zh-TW" sz="2700" kern="1200" dirty="0">
              <a:solidFill>
                <a:prstClr val="black"/>
              </a:solidFill>
              <a:latin typeface="Georgia"/>
            </a:endParaRPr>
          </a:p>
          <a:p>
            <a:pPr marL="0" indent="0" eaLnBrk="1" fontAlgn="auto" hangingPunct="1">
              <a:spcAft>
                <a:spcPts val="0"/>
              </a:spcAft>
              <a:buClr>
                <a:srgbClr val="D16349"/>
              </a:buClr>
              <a:buSzPct val="85000"/>
              <a:buFont typeface="Wingdings" pitchFamily="2" charset="2"/>
              <a:buNone/>
              <a:defRPr/>
            </a:pPr>
            <a:r>
              <a:rPr kumimoji="0" lang="en-US" altLang="zh-TW" sz="2700" kern="1200" dirty="0">
                <a:solidFill>
                  <a:prstClr val="black"/>
                </a:solidFill>
                <a:latin typeface="Georgia"/>
              </a:rPr>
              <a:t>(</a:t>
            </a:r>
            <a:r>
              <a:rPr kumimoji="0" lang="zh-TW" altLang="zh-TW" sz="2700" kern="1200" dirty="0">
                <a:solidFill>
                  <a:prstClr val="black"/>
                </a:solidFill>
                <a:latin typeface="Georgia"/>
              </a:rPr>
              <a:t>政府支出憑證處理要點第</a:t>
            </a:r>
            <a:r>
              <a:rPr kumimoji="0" lang="en-US" altLang="zh-TW" sz="2700" kern="1200" dirty="0">
                <a:solidFill>
                  <a:prstClr val="black"/>
                </a:solidFill>
                <a:latin typeface="Georgia"/>
              </a:rPr>
              <a:t>7</a:t>
            </a:r>
            <a:r>
              <a:rPr kumimoji="0" lang="zh-TW" altLang="zh-TW" sz="2700" kern="1200" dirty="0">
                <a:solidFill>
                  <a:prstClr val="black"/>
                </a:solidFill>
                <a:latin typeface="Georgia"/>
              </a:rPr>
              <a:t>點</a:t>
            </a:r>
            <a:r>
              <a:rPr kumimoji="0" lang="en-US" altLang="zh-TW" sz="2700" kern="1200" dirty="0">
                <a:solidFill>
                  <a:prstClr val="black"/>
                </a:solidFill>
                <a:latin typeface="Georgia"/>
              </a:rPr>
              <a:t>)</a:t>
            </a:r>
            <a:endParaRPr kumimoji="0" lang="zh-TW" altLang="zh-TW" sz="2700" kern="1200" dirty="0">
              <a:solidFill>
                <a:prstClr val="black"/>
              </a:solidFill>
              <a:latin typeface="Georgia"/>
            </a:endParaRPr>
          </a:p>
          <a:p>
            <a:pPr>
              <a:defRPr/>
            </a:pPr>
            <a:endParaRPr lang="zh-TW" altLang="en-US" dirty="0"/>
          </a:p>
        </p:txBody>
      </p:sp>
      <p:sp>
        <p:nvSpPr>
          <p:cNvPr id="4" name="投影片編號版面配置區 3"/>
          <p:cNvSpPr>
            <a:spLocks noGrp="1"/>
          </p:cNvSpPr>
          <p:nvPr>
            <p:ph type="sldNum" sz="quarter" idx="12"/>
          </p:nvPr>
        </p:nvSpPr>
        <p:spPr/>
        <p:txBody>
          <a:bodyPr/>
          <a:lstStyle/>
          <a:p>
            <a:pPr>
              <a:defRPr/>
            </a:pPr>
            <a:fld id="{6D68B9F1-1B0F-4210-B4DE-AAE7ABA48907}" type="slidenum">
              <a:rPr lang="en-US" altLang="zh-TW" smtClean="0"/>
              <a:pPr>
                <a:defRPr/>
              </a:pPr>
              <a:t>38</a:t>
            </a:fld>
            <a:endParaRPr lang="en-US" altLang="zh-TW"/>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p:txBody>
          <a:bodyPr/>
          <a:lstStyle/>
          <a:p>
            <a:r>
              <a:rPr lang="zh-TW" altLang="en-US" sz="2800" smtClean="0">
                <a:latin typeface="標楷體" pitchFamily="65" charset="-120"/>
                <a:ea typeface="標楷體" pitchFamily="65" charset="-120"/>
              </a:rPr>
              <a:t>若有代墊款項，憑證如何處理？</a:t>
            </a:r>
          </a:p>
        </p:txBody>
      </p:sp>
      <p:sp>
        <p:nvSpPr>
          <p:cNvPr id="3" name="內容版面配置區 2"/>
          <p:cNvSpPr>
            <a:spLocks noGrp="1"/>
          </p:cNvSpPr>
          <p:nvPr>
            <p:ph idx="1"/>
          </p:nvPr>
        </p:nvSpPr>
        <p:spPr>
          <a:xfrm>
            <a:off x="1331927" y="1476384"/>
            <a:ext cx="7521575" cy="4554538"/>
          </a:xfrm>
        </p:spPr>
        <p:txBody>
          <a:bodyPr/>
          <a:lstStyle/>
          <a:p>
            <a:pPr>
              <a:defRPr/>
            </a:pPr>
            <a:r>
              <a:rPr lang="en-US" altLang="zh-TW" sz="2600" dirty="0" smtClean="0">
                <a:latin typeface="標楷體" panose="03000509000000000000" pitchFamily="65" charset="-120"/>
                <a:ea typeface="標楷體" panose="03000509000000000000" pitchFamily="65" charset="-120"/>
              </a:rPr>
              <a:t>A</a:t>
            </a:r>
            <a:r>
              <a:rPr lang="zh-TW" altLang="en-US" sz="2600" dirty="0" smtClean="0">
                <a:latin typeface="標楷體" panose="03000509000000000000" pitchFamily="65" charset="-120"/>
                <a:ea typeface="標楷體" panose="03000509000000000000" pitchFamily="65" charset="-120"/>
              </a:rPr>
              <a:t>：</a:t>
            </a:r>
            <a:r>
              <a:rPr lang="zh-TW" altLang="zh-TW" sz="2600" u="sng" dirty="0" smtClean="0">
                <a:latin typeface="標楷體" panose="03000509000000000000" pitchFamily="65" charset="-120"/>
                <a:ea typeface="標楷體" panose="03000509000000000000" pitchFamily="65" charset="-120"/>
              </a:rPr>
              <a:t>零用金限額</a:t>
            </a:r>
            <a:r>
              <a:rPr lang="en-US" altLang="zh-TW" sz="2600" u="sng" dirty="0" smtClean="0">
                <a:latin typeface="標楷體" panose="03000509000000000000" pitchFamily="65" charset="-120"/>
                <a:ea typeface="標楷體" panose="03000509000000000000" pitchFamily="65" charset="-120"/>
              </a:rPr>
              <a:t> (1</a:t>
            </a:r>
            <a:r>
              <a:rPr lang="zh-TW" altLang="zh-TW" sz="2600" u="sng" dirty="0" smtClean="0">
                <a:latin typeface="標楷體" panose="03000509000000000000" pitchFamily="65" charset="-120"/>
                <a:ea typeface="標楷體" panose="03000509000000000000" pitchFamily="65" charset="-120"/>
              </a:rPr>
              <a:t>萬元</a:t>
            </a:r>
            <a:r>
              <a:rPr lang="en-US" altLang="zh-TW" sz="2600" u="sng" dirty="0" smtClean="0">
                <a:latin typeface="標楷體" panose="03000509000000000000" pitchFamily="65" charset="-120"/>
                <a:ea typeface="標楷體" panose="03000509000000000000" pitchFamily="65" charset="-120"/>
              </a:rPr>
              <a:t>)</a:t>
            </a:r>
            <a:r>
              <a:rPr lang="zh-TW" altLang="zh-TW" sz="2600" u="sng" dirty="0" smtClean="0">
                <a:latin typeface="標楷體" panose="03000509000000000000" pitchFamily="65" charset="-120"/>
                <a:ea typeface="標楷體" panose="03000509000000000000" pitchFamily="65" charset="-120"/>
              </a:rPr>
              <a:t>以下</a:t>
            </a:r>
            <a:r>
              <a:rPr lang="zh-TW" altLang="zh-TW" sz="2600" dirty="0" smtClean="0">
                <a:latin typeface="標楷體" panose="03000509000000000000" pitchFamily="65" charset="-120"/>
                <a:ea typeface="標楷體" panose="03000509000000000000" pitchFamily="65" charset="-120"/>
              </a:rPr>
              <a:t>代墊各項費用，請</a:t>
            </a:r>
            <a:endParaRPr lang="en-US" altLang="zh-TW" sz="2600" dirty="0" smtClean="0">
              <a:latin typeface="標楷體" panose="03000509000000000000" pitchFamily="65" charset="-120"/>
              <a:ea typeface="標楷體" panose="03000509000000000000" pitchFamily="65" charset="-120"/>
            </a:endParaRPr>
          </a:p>
          <a:p>
            <a:pPr marL="0" indent="0">
              <a:lnSpc>
                <a:spcPts val="2300"/>
              </a:lnSpc>
              <a:buFont typeface="Wingdings" pitchFamily="2" charset="2"/>
              <a:buNone/>
              <a:defRPr/>
            </a:pPr>
            <a:r>
              <a:rPr lang="en-US" altLang="zh-TW" sz="2600" dirty="0">
                <a:latin typeface="標楷體" panose="03000509000000000000" pitchFamily="65" charset="-120"/>
                <a:ea typeface="標楷體" panose="03000509000000000000" pitchFamily="65" charset="-120"/>
              </a:rPr>
              <a:t> </a:t>
            </a:r>
            <a:r>
              <a:rPr lang="en-US" altLang="zh-TW" sz="2600" dirty="0" smtClean="0">
                <a:latin typeface="標楷體" panose="03000509000000000000" pitchFamily="65" charset="-120"/>
                <a:ea typeface="標楷體" panose="03000509000000000000" pitchFamily="65" charset="-120"/>
              </a:rPr>
              <a:t>    </a:t>
            </a:r>
            <a:r>
              <a:rPr lang="zh-TW" altLang="zh-TW" sz="2600" dirty="0" smtClean="0">
                <a:latin typeface="標楷體" panose="03000509000000000000" pitchFamily="65" charset="-120"/>
                <a:ea typeface="標楷體" panose="03000509000000000000" pitchFamily="65" charset="-120"/>
              </a:rPr>
              <a:t>於憑證</a:t>
            </a:r>
            <a:r>
              <a:rPr lang="en-US" altLang="zh-TW" sz="2600" dirty="0" smtClean="0">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收據或發票</a:t>
            </a:r>
            <a:r>
              <a:rPr lang="en-US" altLang="zh-TW" sz="2600" dirty="0" smtClean="0">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上</a:t>
            </a:r>
            <a:r>
              <a:rPr lang="zh-TW" altLang="zh-TW" sz="2600" dirty="0" smtClean="0">
                <a:solidFill>
                  <a:srgbClr val="C00000"/>
                </a:solidFill>
                <a:latin typeface="標楷體" panose="03000509000000000000" pitchFamily="65" charset="-120"/>
                <a:ea typeface="標楷體" panose="03000509000000000000" pitchFamily="65" charset="-120"/>
              </a:rPr>
              <a:t>加註代墊人</a:t>
            </a:r>
            <a:r>
              <a:rPr lang="zh-TW" altLang="en-US" sz="2600" dirty="0">
                <a:solidFill>
                  <a:srgbClr val="C00000"/>
                </a:solidFill>
                <a:latin typeface="標楷體" panose="03000509000000000000" pitchFamily="65" charset="-120"/>
                <a:ea typeface="標楷體" panose="03000509000000000000" pitchFamily="65" charset="-120"/>
              </a:rPr>
              <a:t>，</a:t>
            </a:r>
            <a:r>
              <a:rPr lang="zh-TW" altLang="en-US" sz="2600" dirty="0" smtClean="0">
                <a:solidFill>
                  <a:srgbClr val="C00000"/>
                </a:solidFill>
                <a:latin typeface="標楷體" panose="03000509000000000000" pitchFamily="65" charset="-120"/>
                <a:ea typeface="標楷體" panose="03000509000000000000" pitchFamily="65" charset="-120"/>
              </a:rPr>
              <a:t>並簽名</a:t>
            </a:r>
            <a:endParaRPr lang="en-US" altLang="zh-TW" sz="2600" dirty="0" smtClean="0">
              <a:solidFill>
                <a:srgbClr val="C00000"/>
              </a:solidFill>
              <a:latin typeface="標楷體" panose="03000509000000000000" pitchFamily="65" charset="-120"/>
              <a:ea typeface="標楷體" panose="03000509000000000000" pitchFamily="65" charset="-120"/>
            </a:endParaRPr>
          </a:p>
          <a:p>
            <a:pPr marL="0" indent="0">
              <a:lnSpc>
                <a:spcPts val="2300"/>
              </a:lnSpc>
              <a:buFont typeface="Wingdings" pitchFamily="2" charset="2"/>
              <a:buNone/>
              <a:defRPr/>
            </a:pPr>
            <a:r>
              <a:rPr lang="en-US" altLang="zh-TW" sz="2600" dirty="0">
                <a:solidFill>
                  <a:srgbClr val="C00000"/>
                </a:solidFill>
                <a:latin typeface="標楷體" panose="03000509000000000000" pitchFamily="65" charset="-120"/>
                <a:ea typeface="標楷體" panose="03000509000000000000" pitchFamily="65" charset="-120"/>
              </a:rPr>
              <a:t> </a:t>
            </a:r>
            <a:r>
              <a:rPr lang="en-US" altLang="zh-TW" sz="2600" dirty="0" smtClean="0">
                <a:solidFill>
                  <a:srgbClr val="C00000"/>
                </a:solidFill>
                <a:latin typeface="標楷體" panose="03000509000000000000" pitchFamily="65" charset="-120"/>
                <a:ea typeface="標楷體" panose="03000509000000000000" pitchFamily="65" charset="-120"/>
              </a:rPr>
              <a:t>    </a:t>
            </a:r>
            <a:r>
              <a:rPr lang="zh-TW" altLang="en-US" sz="2600" dirty="0" smtClean="0">
                <a:solidFill>
                  <a:srgbClr val="C00000"/>
                </a:solidFill>
                <a:latin typeface="標楷體" panose="03000509000000000000" pitchFamily="65" charset="-120"/>
                <a:ea typeface="標楷體" panose="03000509000000000000" pitchFamily="65" charset="-120"/>
              </a:rPr>
              <a:t>或蓋章</a:t>
            </a:r>
            <a:r>
              <a:rPr lang="zh-TW" altLang="zh-TW" sz="2600" dirty="0" smtClean="0">
                <a:latin typeface="標楷體" panose="03000509000000000000" pitchFamily="65" charset="-120"/>
                <a:ea typeface="標楷體" panose="03000509000000000000" pitchFamily="65" charset="-120"/>
              </a:rPr>
              <a:t>，或於會計系統簽證時，</a:t>
            </a:r>
            <a:r>
              <a:rPr lang="zh-TW" altLang="zh-TW" sz="2600" dirty="0" smtClean="0">
                <a:solidFill>
                  <a:srgbClr val="CC0000"/>
                </a:solidFill>
                <a:latin typeface="標楷體" panose="03000509000000000000" pitchFamily="65" charset="-120"/>
                <a:ea typeface="標楷體" panose="03000509000000000000" pitchFamily="65" charset="-120"/>
              </a:rPr>
              <a:t>加註於說明</a:t>
            </a:r>
            <a:endParaRPr lang="en-US" altLang="zh-TW" sz="2600" dirty="0" smtClean="0">
              <a:solidFill>
                <a:srgbClr val="CC0000"/>
              </a:solidFill>
              <a:latin typeface="標楷體" panose="03000509000000000000" pitchFamily="65" charset="-120"/>
              <a:ea typeface="標楷體" panose="03000509000000000000" pitchFamily="65" charset="-120"/>
            </a:endParaRPr>
          </a:p>
          <a:p>
            <a:pPr marL="0" indent="0">
              <a:lnSpc>
                <a:spcPts val="2300"/>
              </a:lnSpc>
              <a:buFont typeface="Wingdings" pitchFamily="2" charset="2"/>
              <a:buNone/>
              <a:defRPr/>
            </a:pPr>
            <a:r>
              <a:rPr lang="en-US" altLang="zh-TW" sz="2600" dirty="0">
                <a:solidFill>
                  <a:srgbClr val="CC0000"/>
                </a:solidFill>
                <a:latin typeface="標楷體" panose="03000509000000000000" pitchFamily="65" charset="-120"/>
                <a:ea typeface="標楷體" panose="03000509000000000000" pitchFamily="65" charset="-120"/>
              </a:rPr>
              <a:t> </a:t>
            </a:r>
            <a:r>
              <a:rPr lang="en-US" altLang="zh-TW" sz="2600" dirty="0" smtClean="0">
                <a:solidFill>
                  <a:srgbClr val="CC0000"/>
                </a:solidFill>
                <a:latin typeface="標楷體" panose="03000509000000000000" pitchFamily="65" charset="-120"/>
                <a:ea typeface="標楷體" panose="03000509000000000000" pitchFamily="65" charset="-120"/>
              </a:rPr>
              <a:t>    </a:t>
            </a:r>
            <a:r>
              <a:rPr lang="zh-TW" altLang="zh-TW" sz="2600" dirty="0" smtClean="0">
                <a:solidFill>
                  <a:srgbClr val="CC0000"/>
                </a:solidFill>
                <a:latin typeface="標楷體" panose="03000509000000000000" pitchFamily="65" charset="-120"/>
                <a:ea typeface="標楷體" panose="03000509000000000000" pitchFamily="65" charset="-120"/>
              </a:rPr>
              <a:t>欄位內</a:t>
            </a:r>
            <a:r>
              <a:rPr lang="zh-TW" altLang="zh-TW" sz="2600" dirty="0" smtClean="0">
                <a:latin typeface="標楷體" panose="03000509000000000000" pitchFamily="65" charset="-120"/>
                <a:ea typeface="標楷體" panose="03000509000000000000" pitchFamily="65" charset="-120"/>
              </a:rPr>
              <a:t>。</a:t>
            </a:r>
            <a:r>
              <a:rPr lang="en-US" altLang="zh-TW" sz="2600" dirty="0" smtClean="0">
                <a:latin typeface="標楷體" panose="03000509000000000000" pitchFamily="65" charset="-120"/>
                <a:ea typeface="標楷體" panose="03000509000000000000" pitchFamily="65" charset="-120"/>
              </a:rPr>
              <a:t> </a:t>
            </a:r>
          </a:p>
          <a:p>
            <a:pPr marL="0" indent="0">
              <a:buFont typeface="Wingdings" pitchFamily="2" charset="2"/>
              <a:buNone/>
              <a:defRPr/>
            </a:pPr>
            <a:r>
              <a:rPr lang="en-US" altLang="zh-TW" sz="2600" dirty="0" smtClean="0">
                <a:latin typeface="標楷體" panose="03000509000000000000" pitchFamily="65" charset="-120"/>
                <a:ea typeface="標楷體" panose="03000509000000000000" pitchFamily="65" charset="-120"/>
              </a:rPr>
              <a:t> A: </a:t>
            </a:r>
            <a:r>
              <a:rPr lang="zh-TW" altLang="en-US" sz="2600" dirty="0" smtClean="0">
                <a:latin typeface="標楷體" panose="03000509000000000000" pitchFamily="65" charset="-120"/>
                <a:ea typeface="標楷體" panose="03000509000000000000" pitchFamily="65" charset="-120"/>
              </a:rPr>
              <a:t>代墊金額超過</a:t>
            </a:r>
            <a:r>
              <a:rPr lang="zh-TW" altLang="zh-TW" sz="2600" u="sng" dirty="0" smtClean="0">
                <a:latin typeface="標楷體" panose="03000509000000000000" pitchFamily="65" charset="-120"/>
                <a:ea typeface="標楷體" panose="03000509000000000000" pitchFamily="65" charset="-120"/>
              </a:rPr>
              <a:t>零用</a:t>
            </a:r>
            <a:r>
              <a:rPr lang="zh-TW" altLang="zh-TW" sz="2600" u="sng" dirty="0">
                <a:latin typeface="標楷體" panose="03000509000000000000" pitchFamily="65" charset="-120"/>
                <a:ea typeface="標楷體" panose="03000509000000000000" pitchFamily="65" charset="-120"/>
              </a:rPr>
              <a:t>金限額</a:t>
            </a:r>
            <a:r>
              <a:rPr lang="en-US" altLang="zh-TW" sz="2600" u="sng" dirty="0">
                <a:latin typeface="標楷體" panose="03000509000000000000" pitchFamily="65" charset="-120"/>
                <a:ea typeface="標楷體" panose="03000509000000000000" pitchFamily="65" charset="-120"/>
              </a:rPr>
              <a:t> (1</a:t>
            </a:r>
            <a:r>
              <a:rPr lang="zh-TW" altLang="zh-TW" sz="2600" u="sng" dirty="0">
                <a:latin typeface="標楷體" panose="03000509000000000000" pitchFamily="65" charset="-120"/>
                <a:ea typeface="標楷體" panose="03000509000000000000" pitchFamily="65" charset="-120"/>
              </a:rPr>
              <a:t>萬元</a:t>
            </a:r>
            <a:r>
              <a:rPr lang="en-US" altLang="zh-TW" sz="2600" u="sng" dirty="0">
                <a:latin typeface="標楷體" panose="03000509000000000000" pitchFamily="65" charset="-120"/>
                <a:ea typeface="標楷體" panose="03000509000000000000" pitchFamily="65" charset="-120"/>
              </a:rPr>
              <a:t>)</a:t>
            </a:r>
            <a:r>
              <a:rPr lang="zh-TW" altLang="zh-TW" sz="2600" u="sng" dirty="0" smtClean="0">
                <a:latin typeface="標楷體" panose="03000509000000000000" pitchFamily="65" charset="-120"/>
                <a:ea typeface="標楷體" panose="03000509000000000000" pitchFamily="65" charset="-120"/>
              </a:rPr>
              <a:t>以</a:t>
            </a:r>
            <a:r>
              <a:rPr lang="zh-TW" altLang="en-US" sz="2600" u="sng" dirty="0" smtClean="0">
                <a:latin typeface="標楷體" panose="03000509000000000000" pitchFamily="65" charset="-120"/>
                <a:ea typeface="標楷體" panose="03000509000000000000" pitchFamily="65" charset="-120"/>
              </a:rPr>
              <a:t>上</a:t>
            </a:r>
            <a:r>
              <a:rPr lang="en-US" altLang="zh-TW" sz="2600" u="sng"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pPr marL="0" indent="0">
              <a:buFont typeface="Wingdings" pitchFamily="2" charset="2"/>
              <a:buNone/>
              <a:defRPr/>
            </a:pPr>
            <a:r>
              <a:rPr lang="en-US" altLang="zh-TW" sz="2600" dirty="0" smtClean="0">
                <a:latin typeface="標楷體" panose="03000509000000000000" pitchFamily="65" charset="-120"/>
                <a:ea typeface="標楷體" panose="03000509000000000000" pitchFamily="65" charset="-120"/>
              </a:rPr>
              <a:t>     </a:t>
            </a:r>
            <a:r>
              <a:rPr lang="zh-TW" altLang="en-US" sz="2600" dirty="0" smtClean="0">
                <a:latin typeface="標楷體" panose="03000509000000000000" pitchFamily="65" charset="-120"/>
                <a:ea typeface="標楷體" panose="03000509000000000000" pitchFamily="65" charset="-120"/>
              </a:rPr>
              <a:t>簽報公文辦理。</a:t>
            </a:r>
            <a:endParaRPr lang="en-US" altLang="zh-TW" sz="2600" dirty="0" smtClean="0">
              <a:latin typeface="標楷體" panose="03000509000000000000" pitchFamily="65" charset="-120"/>
              <a:ea typeface="標楷體" panose="03000509000000000000" pitchFamily="65" charset="-120"/>
            </a:endParaRPr>
          </a:p>
          <a:p>
            <a:pPr marL="0" indent="0">
              <a:buFont typeface="Wingdings" pitchFamily="2" charset="2"/>
              <a:buNone/>
              <a:defRPr/>
            </a:pPr>
            <a:endParaRPr lang="en-US" altLang="zh-TW" sz="2600" dirty="0" smtClean="0">
              <a:latin typeface="標楷體" panose="03000509000000000000" pitchFamily="65" charset="-120"/>
              <a:ea typeface="標楷體" panose="03000509000000000000" pitchFamily="65" charset="-120"/>
            </a:endParaRPr>
          </a:p>
          <a:p>
            <a:pPr>
              <a:lnSpc>
                <a:spcPts val="2300"/>
              </a:lnSpc>
              <a:defRPr/>
            </a:pPr>
            <a:r>
              <a:rPr lang="zh-TW" altLang="en-US" sz="2600" dirty="0" smtClean="0">
                <a:latin typeface="標楷體" panose="03000509000000000000" pitchFamily="65" charset="-120"/>
                <a:ea typeface="標楷體" panose="03000509000000000000" pitchFamily="65" charset="-120"/>
              </a:rPr>
              <a:t>若報支金額少於憑證金額</a:t>
            </a:r>
            <a:r>
              <a:rPr lang="zh-TW" altLang="en-US" sz="2600" dirty="0">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憑證如何處理？</a:t>
            </a:r>
          </a:p>
          <a:p>
            <a:pPr marL="0" indent="0">
              <a:lnSpc>
                <a:spcPts val="2300"/>
              </a:lnSpc>
              <a:buFont typeface="Wingdings" pitchFamily="2" charset="2"/>
              <a:buNone/>
              <a:defRPr/>
            </a:pPr>
            <a:r>
              <a:rPr lang="zh-TW" altLang="en-US" sz="2600" dirty="0" smtClean="0">
                <a:latin typeface="標楷體" panose="03000509000000000000" pitchFamily="65" charset="-120"/>
                <a:ea typeface="標楷體" panose="03000509000000000000" pitchFamily="65" charset="-120"/>
              </a:rPr>
              <a:t> </a:t>
            </a:r>
            <a:r>
              <a:rPr lang="en-US" altLang="zh-TW" sz="2600" dirty="0" smtClean="0">
                <a:latin typeface="標楷體" panose="03000509000000000000" pitchFamily="65" charset="-120"/>
                <a:ea typeface="標楷體" panose="03000509000000000000" pitchFamily="65" charset="-120"/>
              </a:rPr>
              <a:t>A</a:t>
            </a:r>
            <a:r>
              <a:rPr lang="zh-TW" altLang="en-US" sz="2600" dirty="0">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請於憑證</a:t>
            </a:r>
            <a:r>
              <a:rPr lang="en-US" altLang="zh-TW" sz="2600" dirty="0" smtClean="0">
                <a:latin typeface="標楷體" panose="03000509000000000000" pitchFamily="65" charset="-120"/>
                <a:ea typeface="標楷體" panose="03000509000000000000" pitchFamily="65" charset="-120"/>
              </a:rPr>
              <a:t>(</a:t>
            </a:r>
            <a:r>
              <a:rPr lang="zh-TW" altLang="zh-TW" sz="2600" dirty="0" smtClean="0">
                <a:latin typeface="標楷體" panose="03000509000000000000" pitchFamily="65" charset="-120"/>
                <a:ea typeface="標楷體" panose="03000509000000000000" pitchFamily="65" charset="-120"/>
              </a:rPr>
              <a:t>收據或發票</a:t>
            </a:r>
            <a:r>
              <a:rPr lang="en-US" altLang="zh-TW" sz="2600" dirty="0" smtClean="0">
                <a:latin typeface="標楷體" panose="03000509000000000000" pitchFamily="65" charset="-120"/>
                <a:ea typeface="標楷體" panose="03000509000000000000" pitchFamily="65" charset="-120"/>
              </a:rPr>
              <a:t>)</a:t>
            </a:r>
            <a:r>
              <a:rPr lang="zh-TW" altLang="en-US" sz="2600" dirty="0" smtClean="0">
                <a:latin typeface="標楷體" panose="03000509000000000000" pitchFamily="65" charset="-120"/>
                <a:ea typeface="標楷體" panose="03000509000000000000" pitchFamily="65" charset="-120"/>
              </a:rPr>
              <a:t>上</a:t>
            </a:r>
            <a:r>
              <a:rPr lang="zh-TW" altLang="en-US" sz="2600" dirty="0" smtClean="0">
                <a:solidFill>
                  <a:srgbClr val="C00000"/>
                </a:solidFill>
                <a:latin typeface="標楷體" panose="03000509000000000000" pitchFamily="65" charset="-120"/>
                <a:ea typeface="標楷體" panose="03000509000000000000" pitchFamily="65" charset="-120"/>
              </a:rPr>
              <a:t>加註僅報支</a:t>
            </a:r>
            <a:r>
              <a:rPr lang="en-US" altLang="zh-TW" sz="2600" dirty="0" smtClean="0">
                <a:solidFill>
                  <a:srgbClr val="C00000"/>
                </a:solidFill>
                <a:latin typeface="標楷體" panose="03000509000000000000" pitchFamily="65" charset="-120"/>
                <a:ea typeface="標楷體" panose="03000509000000000000" pitchFamily="65" charset="-120"/>
              </a:rPr>
              <a:t>xxx</a:t>
            </a:r>
            <a:r>
              <a:rPr lang="zh-TW" altLang="en-US" sz="2600" dirty="0" smtClean="0">
                <a:solidFill>
                  <a:srgbClr val="C00000"/>
                </a:solidFill>
                <a:latin typeface="標楷體" panose="03000509000000000000" pitchFamily="65" charset="-120"/>
                <a:ea typeface="標楷體" panose="03000509000000000000" pitchFamily="65" charset="-120"/>
              </a:rPr>
              <a:t>元，</a:t>
            </a:r>
            <a:endParaRPr lang="en-US" altLang="zh-TW" sz="2600" dirty="0" smtClean="0">
              <a:solidFill>
                <a:srgbClr val="C00000"/>
              </a:solidFill>
              <a:latin typeface="標楷體" panose="03000509000000000000" pitchFamily="65" charset="-120"/>
              <a:ea typeface="標楷體" panose="03000509000000000000" pitchFamily="65" charset="-120"/>
            </a:endParaRPr>
          </a:p>
          <a:p>
            <a:pPr marL="0" indent="0">
              <a:lnSpc>
                <a:spcPts val="2300"/>
              </a:lnSpc>
              <a:buFont typeface="Wingdings" pitchFamily="2" charset="2"/>
              <a:buNone/>
              <a:defRPr/>
            </a:pPr>
            <a:r>
              <a:rPr lang="zh-TW" altLang="en-US" sz="2600" dirty="0">
                <a:solidFill>
                  <a:srgbClr val="C00000"/>
                </a:solidFill>
                <a:latin typeface="標楷體" panose="03000509000000000000" pitchFamily="65" charset="-120"/>
                <a:ea typeface="標楷體" panose="03000509000000000000" pitchFamily="65" charset="-120"/>
              </a:rPr>
              <a:t> </a:t>
            </a:r>
            <a:r>
              <a:rPr lang="zh-TW" altLang="en-US" sz="2600" dirty="0" smtClean="0">
                <a:solidFill>
                  <a:srgbClr val="C00000"/>
                </a:solidFill>
                <a:latin typeface="標楷體" panose="03000509000000000000" pitchFamily="65" charset="-120"/>
                <a:ea typeface="標楷體" panose="03000509000000000000" pitchFamily="65" charset="-120"/>
              </a:rPr>
              <a:t>   並簽名或蓋章</a:t>
            </a:r>
            <a:r>
              <a:rPr lang="zh-TW" altLang="zh-TW" sz="2600" dirty="0" smtClean="0">
                <a:latin typeface="標楷體" panose="03000509000000000000" pitchFamily="65" charset="-120"/>
                <a:ea typeface="標楷體" panose="03000509000000000000" pitchFamily="65" charset="-120"/>
              </a:rPr>
              <a:t>，或於會計系統簽證時，</a:t>
            </a:r>
            <a:r>
              <a:rPr lang="zh-TW" altLang="zh-TW" sz="2600" dirty="0" smtClean="0">
                <a:solidFill>
                  <a:srgbClr val="CC0000"/>
                </a:solidFill>
                <a:latin typeface="標楷體" panose="03000509000000000000" pitchFamily="65" charset="-120"/>
                <a:ea typeface="標楷體" panose="03000509000000000000" pitchFamily="65" charset="-120"/>
              </a:rPr>
              <a:t>加註於</a:t>
            </a:r>
            <a:endParaRPr lang="en-US" altLang="zh-TW" sz="2600" dirty="0" smtClean="0">
              <a:solidFill>
                <a:srgbClr val="CC0000"/>
              </a:solidFill>
              <a:latin typeface="標楷體" panose="03000509000000000000" pitchFamily="65" charset="-120"/>
              <a:ea typeface="標楷體" panose="03000509000000000000" pitchFamily="65" charset="-120"/>
            </a:endParaRPr>
          </a:p>
          <a:p>
            <a:pPr marL="0" indent="0">
              <a:lnSpc>
                <a:spcPts val="2300"/>
              </a:lnSpc>
              <a:buFont typeface="Wingdings" pitchFamily="2" charset="2"/>
              <a:buNone/>
              <a:defRPr/>
            </a:pPr>
            <a:r>
              <a:rPr lang="zh-TW" altLang="en-US" sz="2600" dirty="0">
                <a:solidFill>
                  <a:srgbClr val="CC0000"/>
                </a:solidFill>
                <a:latin typeface="標楷體" panose="03000509000000000000" pitchFamily="65" charset="-120"/>
                <a:ea typeface="標楷體" panose="03000509000000000000" pitchFamily="65" charset="-120"/>
              </a:rPr>
              <a:t> </a:t>
            </a:r>
            <a:r>
              <a:rPr lang="zh-TW" altLang="en-US" sz="2600" dirty="0" smtClean="0">
                <a:solidFill>
                  <a:srgbClr val="CC0000"/>
                </a:solidFill>
                <a:latin typeface="標楷體" panose="03000509000000000000" pitchFamily="65" charset="-120"/>
                <a:ea typeface="標楷體" panose="03000509000000000000" pitchFamily="65" charset="-120"/>
              </a:rPr>
              <a:t>   </a:t>
            </a:r>
            <a:r>
              <a:rPr lang="zh-TW" altLang="zh-TW" sz="2600" dirty="0" smtClean="0">
                <a:solidFill>
                  <a:srgbClr val="CC0000"/>
                </a:solidFill>
                <a:latin typeface="標楷體" panose="03000509000000000000" pitchFamily="65" charset="-120"/>
                <a:ea typeface="標楷體" panose="03000509000000000000" pitchFamily="65" charset="-120"/>
              </a:rPr>
              <a:t>明欄位內</a:t>
            </a:r>
            <a:r>
              <a:rPr lang="zh-TW" altLang="zh-TW" sz="2600" dirty="0" smtClean="0">
                <a:latin typeface="標楷體" panose="03000509000000000000" pitchFamily="65" charset="-120"/>
                <a:ea typeface="標楷體" panose="03000509000000000000" pitchFamily="65" charset="-120"/>
              </a:rPr>
              <a:t>。</a:t>
            </a:r>
            <a:endParaRPr lang="en-US" altLang="zh-TW" sz="2600" dirty="0" smtClean="0">
              <a:latin typeface="標楷體" panose="03000509000000000000" pitchFamily="65" charset="-120"/>
              <a:ea typeface="標楷體" panose="03000509000000000000" pitchFamily="65" charset="-120"/>
            </a:endParaRPr>
          </a:p>
          <a:p>
            <a:pPr>
              <a:defRPr/>
            </a:pPr>
            <a:endParaRPr lang="zh-TW" altLang="en-US" dirty="0"/>
          </a:p>
        </p:txBody>
      </p:sp>
      <p:sp>
        <p:nvSpPr>
          <p:cNvPr id="4" name="投影片編號版面配置區 3"/>
          <p:cNvSpPr>
            <a:spLocks noGrp="1"/>
          </p:cNvSpPr>
          <p:nvPr>
            <p:ph type="sldNum" sz="quarter" idx="12"/>
          </p:nvPr>
        </p:nvSpPr>
        <p:spPr/>
        <p:txBody>
          <a:bodyPr/>
          <a:lstStyle/>
          <a:p>
            <a:pPr>
              <a:defRPr/>
            </a:pPr>
            <a:fld id="{CC8E0E4E-B912-441D-B588-9CBD9B971148}" type="slidenum">
              <a:rPr lang="en-US" altLang="zh-TW" smtClean="0"/>
              <a:pPr>
                <a:defRPr/>
              </a:pPr>
              <a:t>39</a:t>
            </a:fld>
            <a:endParaRPr lang="en-US" altLang="zh-TW"/>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txBox="1">
            <a:spLocks noGrp="1" noChangeArrowheads="1"/>
          </p:cNvSpPr>
          <p:nvPr/>
        </p:nvSpPr>
        <p:spPr bwMode="auto">
          <a:xfrm>
            <a:off x="6553200" y="5967413"/>
            <a:ext cx="21336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08" tIns="42804" rIns="85608" bIns="42804"/>
          <a:lstStyle>
            <a:lvl1pPr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algn="r" eaLnBrk="1" hangingPunct="1">
              <a:spcBef>
                <a:spcPct val="0"/>
              </a:spcBef>
              <a:buClrTx/>
              <a:buSzTx/>
              <a:buFontTx/>
              <a:buNone/>
            </a:pPr>
            <a:fld id="{BBB1CC35-8666-4C27-8953-749E762B18B0}" type="slidenum">
              <a:rPr lang="en-US" altLang="zh-TW" sz="1300">
                <a:solidFill>
                  <a:srgbClr val="000000"/>
                </a:solidFill>
                <a:latin typeface="Arial" pitchFamily="34" charset="0"/>
              </a:rPr>
              <a:pPr algn="r" eaLnBrk="1" hangingPunct="1">
                <a:spcBef>
                  <a:spcPct val="0"/>
                </a:spcBef>
                <a:buClrTx/>
                <a:buSzTx/>
                <a:buFontTx/>
                <a:buNone/>
              </a:pPr>
              <a:t>4</a:t>
            </a:fld>
            <a:endParaRPr lang="en-US" altLang="zh-TW" sz="1300">
              <a:solidFill>
                <a:srgbClr val="000000"/>
              </a:solidFill>
              <a:latin typeface="Arial" pitchFamily="34" charset="0"/>
            </a:endParaRPr>
          </a:p>
        </p:txBody>
      </p:sp>
      <p:sp>
        <p:nvSpPr>
          <p:cNvPr id="224258" name="Rectangle 2"/>
          <p:cNvSpPr>
            <a:spLocks noGrp="1" noChangeArrowheads="1"/>
          </p:cNvSpPr>
          <p:nvPr>
            <p:ph type="title" idx="4294967295"/>
          </p:nvPr>
        </p:nvSpPr>
        <p:spPr>
          <a:xfrm>
            <a:off x="1182704" y="509599"/>
            <a:ext cx="7743825" cy="1019175"/>
          </a:xfrm>
        </p:spPr>
        <p:txBody>
          <a:bodyPr lIns="85608" tIns="42804" rIns="85608" bIns="42804"/>
          <a:lstStyle/>
          <a:p>
            <a:pPr algn="ctr" eaLnBrk="1" hangingPunct="1">
              <a:defRPr/>
            </a:pPr>
            <a:r>
              <a:rPr lang="zh-TW" altLang="en-US" sz="3400" b="1" dirty="0" smtClean="0">
                <a:solidFill>
                  <a:srgbClr val="FF3300"/>
                </a:solidFill>
                <a:effectLst>
                  <a:outerShdw blurRad="38100" dist="38100" dir="2700000" algn="tl">
                    <a:srgbClr val="C0C0C0"/>
                  </a:outerShdw>
                </a:effectLst>
                <a:ea typeface="標楷體" pitchFamily="65" charset="-120"/>
              </a:rPr>
              <a:t>會計</a:t>
            </a:r>
            <a:r>
              <a:rPr lang="zh-TW" altLang="en-US" sz="3400" b="1" dirty="0">
                <a:solidFill>
                  <a:srgbClr val="FF3300"/>
                </a:solidFill>
                <a:effectLst>
                  <a:outerShdw blurRad="38100" dist="38100" dir="2700000" algn="tl">
                    <a:srgbClr val="C0C0C0"/>
                  </a:outerShdw>
                </a:effectLst>
                <a:ea typeface="標楷體" pitchFamily="65" charset="-120"/>
              </a:rPr>
              <a:t>職責與核心價值</a:t>
            </a:r>
            <a:r>
              <a:rPr lang="zh-TW" altLang="en-US" sz="3000" b="1" dirty="0"/>
              <a:t> </a:t>
            </a:r>
          </a:p>
        </p:txBody>
      </p:sp>
      <p:pic>
        <p:nvPicPr>
          <p:cNvPr id="68612" name="Picture 7" descr="boy_004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10448" y="4778383"/>
            <a:ext cx="828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64" name="Rectangle 8"/>
          <p:cNvSpPr>
            <a:spLocks noGrp="1" noChangeArrowheads="1"/>
          </p:cNvSpPr>
          <p:nvPr>
            <p:ph type="body" idx="4294967295"/>
          </p:nvPr>
        </p:nvSpPr>
        <p:spPr>
          <a:xfrm>
            <a:off x="1619258" y="1620842"/>
            <a:ext cx="6950075" cy="3968750"/>
          </a:xfrm>
        </p:spPr>
        <p:txBody>
          <a:bodyPr lIns="85608" tIns="42804" rIns="85608" bIns="42804"/>
          <a:lstStyle/>
          <a:p>
            <a:pPr marL="249711" indent="-249711" eaLnBrk="1" hangingPunct="1">
              <a:lnSpc>
                <a:spcPct val="80000"/>
              </a:lnSpc>
              <a:spcBef>
                <a:spcPct val="15000"/>
              </a:spcBef>
              <a:buClr>
                <a:srgbClr val="9900FF"/>
              </a:buClr>
              <a:buSzPct val="80000"/>
              <a:buFont typeface="Wingdings" pitchFamily="2" charset="2"/>
              <a:buNone/>
              <a:defRPr/>
            </a:pPr>
            <a:r>
              <a:rPr lang="en-US" altLang="zh-TW" sz="2000" b="1" dirty="0">
                <a:solidFill>
                  <a:srgbClr val="FF3300"/>
                </a:solidFill>
                <a:effectLst>
                  <a:outerShdw blurRad="38100" dist="38100" dir="2700000" algn="tl">
                    <a:srgbClr val="C0C0C0"/>
                  </a:outerShdw>
                </a:effectLst>
                <a:ea typeface="標楷體" pitchFamily="65" charset="-120"/>
              </a:rPr>
              <a:t>                            </a:t>
            </a:r>
            <a:r>
              <a:rPr lang="zh-TW" altLang="en-US" b="1" dirty="0" smtClean="0">
                <a:solidFill>
                  <a:srgbClr val="3333FF"/>
                </a:solidFill>
                <a:effectLst>
                  <a:outerShdw blurRad="38100" dist="38100" dir="2700000" algn="tl">
                    <a:srgbClr val="C0C0C0"/>
                  </a:outerShdw>
                </a:effectLst>
                <a:ea typeface="標楷體" pitchFamily="65" charset="-120"/>
              </a:rPr>
              <a:t>會計職責</a:t>
            </a:r>
          </a:p>
          <a:p>
            <a:pPr marL="249711" indent="-249711" eaLnBrk="1" hangingPunct="1">
              <a:lnSpc>
                <a:spcPct val="80000"/>
              </a:lnSpc>
              <a:spcBef>
                <a:spcPct val="15000"/>
              </a:spcBef>
              <a:buClr>
                <a:srgbClr val="9900FF"/>
              </a:buClr>
              <a:buSzPct val="80000"/>
              <a:buFont typeface="Wingdings" pitchFamily="2" charset="2"/>
              <a:buNone/>
              <a:defRPr/>
            </a:pPr>
            <a:r>
              <a:rPr lang="zh-TW" altLang="en-US" sz="2600" b="1" dirty="0">
                <a:solidFill>
                  <a:srgbClr val="00CC00"/>
                </a:solidFill>
                <a:latin typeface="標楷體" pitchFamily="65" charset="-120"/>
                <a:ea typeface="標楷體" pitchFamily="65" charset="-120"/>
              </a:rPr>
              <a:t>執行內部審核</a:t>
            </a:r>
            <a:r>
              <a:rPr lang="en-US" altLang="zh-TW" sz="3400" b="1" dirty="0">
                <a:solidFill>
                  <a:srgbClr val="00CC00"/>
                </a:solidFill>
                <a:latin typeface="標楷體" pitchFamily="65" charset="-120"/>
                <a:ea typeface="標楷體" pitchFamily="65" charset="-120"/>
              </a:rPr>
              <a:t>—</a:t>
            </a:r>
            <a:r>
              <a:rPr lang="zh-TW" altLang="en-US" sz="2200" b="1" dirty="0">
                <a:solidFill>
                  <a:srgbClr val="CC0000"/>
                </a:solidFill>
                <a:latin typeface="標楷體" pitchFamily="65" charset="-120"/>
                <a:ea typeface="標楷體" pitchFamily="65" charset="-120"/>
              </a:rPr>
              <a:t>會計人員之法定職掌</a:t>
            </a:r>
          </a:p>
          <a:p>
            <a:pPr marL="249711" indent="-249711" eaLnBrk="1" hangingPunct="1">
              <a:lnSpc>
                <a:spcPct val="80000"/>
              </a:lnSpc>
              <a:spcBef>
                <a:spcPts val="1124"/>
              </a:spcBef>
              <a:buClr>
                <a:srgbClr val="9900FF"/>
              </a:buClr>
              <a:buSzPct val="80000"/>
              <a:buFont typeface="Wingdings" pitchFamily="2" charset="2"/>
              <a:buBlip>
                <a:blip r:embed="rId4"/>
              </a:buBlip>
              <a:defRPr/>
            </a:pPr>
            <a:r>
              <a:rPr lang="zh-TW" altLang="en-US" sz="2200" dirty="0">
                <a:solidFill>
                  <a:srgbClr val="3333FF"/>
                </a:solidFill>
                <a:latin typeface="標楷體" pitchFamily="65" charset="-120"/>
                <a:ea typeface="標楷體" pitchFamily="65" charset="-120"/>
              </a:rPr>
              <a:t>會計法</a:t>
            </a:r>
            <a:r>
              <a:rPr lang="en-US" altLang="zh-TW" sz="2200" b="1" dirty="0">
                <a:solidFill>
                  <a:srgbClr val="3333FF"/>
                </a:solidFill>
                <a:effectLst>
                  <a:outerShdw blurRad="38100" dist="38100" dir="2700000" algn="tl">
                    <a:srgbClr val="C0C0C0"/>
                  </a:outerShdw>
                </a:effectLst>
                <a:latin typeface="Times New Roman" pitchFamily="18" charset="0"/>
                <a:ea typeface="標楷體" pitchFamily="65" charset="-120"/>
              </a:rPr>
              <a:t>95</a:t>
            </a:r>
            <a:r>
              <a:rPr lang="zh-TW" altLang="en-US" sz="2200" dirty="0">
                <a:solidFill>
                  <a:srgbClr val="3333FF"/>
                </a:solidFill>
                <a:latin typeface="標楷體" pitchFamily="65" charset="-120"/>
                <a:ea typeface="標楷體" pitchFamily="65" charset="-120"/>
              </a:rPr>
              <a:t>條</a:t>
            </a:r>
            <a:r>
              <a:rPr lang="en-US" altLang="zh-TW" sz="2200" dirty="0">
                <a:solidFill>
                  <a:srgbClr val="3333FF"/>
                </a:solidFill>
                <a:latin typeface="標楷體" pitchFamily="65" charset="-120"/>
                <a:ea typeface="標楷體" pitchFamily="65" charset="-120"/>
              </a:rPr>
              <a:t>—</a:t>
            </a:r>
            <a:r>
              <a:rPr lang="zh-TW" altLang="en-US" sz="2200" dirty="0">
                <a:solidFill>
                  <a:srgbClr val="3333FF"/>
                </a:solidFill>
                <a:latin typeface="標楷體" pitchFamily="65" charset="-120"/>
                <a:ea typeface="標楷體" pitchFamily="65" charset="-120"/>
              </a:rPr>
              <a:t>各機關執行內部審核，應由會計人員</a:t>
            </a:r>
          </a:p>
          <a:p>
            <a:pPr marL="249711" indent="-249711" eaLnBrk="1" hangingPunct="1">
              <a:lnSpc>
                <a:spcPct val="80000"/>
              </a:lnSpc>
              <a:spcBef>
                <a:spcPct val="15000"/>
              </a:spcBef>
              <a:buClr>
                <a:srgbClr val="9900FF"/>
              </a:buClr>
              <a:buSzPct val="80000"/>
              <a:buFont typeface="Wingdings" pitchFamily="2" charset="2"/>
              <a:buNone/>
              <a:defRPr/>
            </a:pPr>
            <a:r>
              <a:rPr lang="zh-TW" altLang="en-US" sz="2200" dirty="0">
                <a:solidFill>
                  <a:srgbClr val="3333FF"/>
                </a:solidFill>
                <a:latin typeface="標楷體" pitchFamily="65" charset="-120"/>
                <a:ea typeface="標楷體" pitchFamily="65" charset="-120"/>
              </a:rPr>
              <a:t>　執行之。</a:t>
            </a:r>
          </a:p>
          <a:p>
            <a:pPr marL="249711" indent="-249711" eaLnBrk="1" hangingPunct="1">
              <a:lnSpc>
                <a:spcPct val="80000"/>
              </a:lnSpc>
              <a:spcBef>
                <a:spcPct val="15000"/>
              </a:spcBef>
              <a:buClr>
                <a:srgbClr val="9900FF"/>
              </a:buClr>
              <a:buSzPct val="80000"/>
              <a:buFont typeface="Wingdings" pitchFamily="2" charset="2"/>
              <a:buNone/>
              <a:defRPr/>
            </a:pPr>
            <a:r>
              <a:rPr lang="zh-TW" altLang="en-US" sz="2200" dirty="0">
                <a:solidFill>
                  <a:srgbClr val="3333FF"/>
                </a:solidFill>
                <a:latin typeface="標楷體" pitchFamily="65" charset="-120"/>
                <a:ea typeface="標楷體" pitchFamily="65" charset="-120"/>
              </a:rPr>
              <a:t>　遵循法規，發揮公平、公正效率的主計精神。</a:t>
            </a:r>
          </a:p>
          <a:p>
            <a:pPr marL="249711" indent="-249711" eaLnBrk="1" hangingPunct="1">
              <a:lnSpc>
                <a:spcPct val="80000"/>
              </a:lnSpc>
              <a:spcBef>
                <a:spcPct val="70000"/>
              </a:spcBef>
              <a:buClr>
                <a:srgbClr val="9900FF"/>
              </a:buClr>
              <a:buSzPct val="80000"/>
              <a:buFont typeface="Wingdings" pitchFamily="2" charset="2"/>
              <a:buNone/>
              <a:defRPr/>
            </a:pPr>
            <a:r>
              <a:rPr lang="zh-TW" altLang="en-US" sz="2600" b="1" dirty="0">
                <a:solidFill>
                  <a:srgbClr val="00CC00"/>
                </a:solidFill>
                <a:latin typeface="標楷體" pitchFamily="65" charset="-120"/>
                <a:ea typeface="標楷體" pitchFamily="65" charset="-120"/>
              </a:rPr>
              <a:t>協助管理增進行政效能</a:t>
            </a:r>
            <a:r>
              <a:rPr lang="en-US" altLang="zh-TW" sz="2600" b="1" dirty="0">
                <a:solidFill>
                  <a:srgbClr val="00CC00"/>
                </a:solidFill>
                <a:latin typeface="標楷體" pitchFamily="65" charset="-120"/>
                <a:ea typeface="標楷體" pitchFamily="65" charset="-120"/>
              </a:rPr>
              <a:t>—</a:t>
            </a:r>
            <a:r>
              <a:rPr lang="zh-TW" altLang="en-US" sz="2200" b="1" dirty="0">
                <a:solidFill>
                  <a:srgbClr val="CC0000"/>
                </a:solidFill>
                <a:latin typeface="標楷體" pitchFamily="65" charset="-120"/>
                <a:ea typeface="標楷體" pitchFamily="65" charset="-120"/>
              </a:rPr>
              <a:t>會計人員應有之新作為</a:t>
            </a:r>
          </a:p>
          <a:p>
            <a:pPr marL="249711" indent="-249711" eaLnBrk="1" hangingPunct="1">
              <a:lnSpc>
                <a:spcPct val="80000"/>
              </a:lnSpc>
              <a:spcBef>
                <a:spcPct val="70000"/>
              </a:spcBef>
              <a:buClr>
                <a:srgbClr val="9900FF"/>
              </a:buClr>
              <a:buSzPct val="80000"/>
              <a:buFont typeface="Wingdings" pitchFamily="2" charset="2"/>
              <a:buBlip>
                <a:blip r:embed="rId4"/>
              </a:buBlip>
              <a:defRPr/>
            </a:pPr>
            <a:r>
              <a:rPr lang="zh-TW" altLang="en-US" sz="2200" dirty="0">
                <a:solidFill>
                  <a:srgbClr val="3333FF"/>
                </a:solidFill>
                <a:latin typeface="標楷體" pitchFamily="65" charset="-120"/>
                <a:ea typeface="標楷體" pitchFamily="65" charset="-120"/>
              </a:rPr>
              <a:t>適時提供財務資訊，供管理者做最佳決策。 </a:t>
            </a:r>
          </a:p>
          <a:p>
            <a:pPr marL="249711" indent="-249711" eaLnBrk="1" hangingPunct="1">
              <a:lnSpc>
                <a:spcPct val="80000"/>
              </a:lnSpc>
              <a:spcBef>
                <a:spcPct val="15000"/>
              </a:spcBef>
              <a:buClr>
                <a:srgbClr val="9900FF"/>
              </a:buClr>
              <a:buSzPct val="80000"/>
              <a:buFont typeface="Wingdings" pitchFamily="2" charset="2"/>
              <a:buBlip>
                <a:blip r:embed="rId4"/>
              </a:buBlip>
              <a:defRPr/>
            </a:pPr>
            <a:r>
              <a:rPr lang="zh-TW" altLang="en-US" sz="2200" dirty="0">
                <a:solidFill>
                  <a:srgbClr val="3333FF"/>
                </a:solidFill>
                <a:latin typeface="標楷體" pitchFamily="65" charset="-120"/>
                <a:ea typeface="標楷體" pitchFamily="65" charset="-120"/>
              </a:rPr>
              <a:t>妥善規劃財務資源，提升資源使用效率。</a:t>
            </a:r>
          </a:p>
          <a:p>
            <a:pPr marL="249711" indent="-249711" eaLnBrk="1" hangingPunct="1">
              <a:lnSpc>
                <a:spcPct val="80000"/>
              </a:lnSpc>
              <a:spcBef>
                <a:spcPct val="15000"/>
              </a:spcBef>
              <a:buClr>
                <a:srgbClr val="9900FF"/>
              </a:buClr>
              <a:buSzPct val="80000"/>
              <a:buFont typeface="Wingdings" pitchFamily="2" charset="2"/>
              <a:buBlip>
                <a:blip r:embed="rId4"/>
              </a:buBlip>
              <a:defRPr/>
            </a:pPr>
            <a:r>
              <a:rPr lang="zh-TW" altLang="en-US" sz="2200" dirty="0">
                <a:solidFill>
                  <a:srgbClr val="3333FF"/>
                </a:solidFill>
                <a:latin typeface="標楷體" pitchFamily="65" charset="-120"/>
                <a:ea typeface="標楷體" pitchFamily="65" charset="-120"/>
              </a:rPr>
              <a:t>加強財務控管，強化成本效益分析。</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p:txBody>
          <a:bodyPr/>
          <a:lstStyle/>
          <a:p>
            <a:pPr>
              <a:defRPr/>
            </a:pPr>
            <a:r>
              <a:rPr kumimoji="0" lang="zh-TW" altLang="zh-TW" sz="2800" kern="1200" dirty="0">
                <a:solidFill>
                  <a:prstClr val="black"/>
                </a:solidFill>
                <a:latin typeface="Georgia"/>
                <a:cs typeface="+mn-cs"/>
              </a:rPr>
              <a:t>有關餐費及影印費簡化核銷作業之</a:t>
            </a:r>
            <a:r>
              <a:rPr kumimoji="0" lang="zh-TW" altLang="zh-TW" sz="2800" kern="1200" dirty="0" smtClean="0">
                <a:solidFill>
                  <a:prstClr val="black"/>
                </a:solidFill>
                <a:latin typeface="Georgia"/>
                <a:cs typeface="+mn-cs"/>
              </a:rPr>
              <a:t>說明</a:t>
            </a:r>
            <a:endParaRPr lang="zh-TW" altLang="en-US" sz="2800" dirty="0" smtClean="0"/>
          </a:p>
        </p:txBody>
      </p:sp>
      <p:sp>
        <p:nvSpPr>
          <p:cNvPr id="3" name="內容版面配置區 2"/>
          <p:cNvSpPr>
            <a:spLocks noGrp="1"/>
          </p:cNvSpPr>
          <p:nvPr>
            <p:ph idx="1"/>
          </p:nvPr>
        </p:nvSpPr>
        <p:spPr/>
        <p:txBody>
          <a:bodyPr/>
          <a:lstStyle/>
          <a:p>
            <a:pPr marL="0" indent="0" eaLnBrk="1" fontAlgn="auto" hangingPunct="1">
              <a:spcAft>
                <a:spcPts val="0"/>
              </a:spcAft>
              <a:buClr>
                <a:srgbClr val="D16349"/>
              </a:buClr>
              <a:buSzPct val="85000"/>
              <a:buFont typeface="Wingdings" pitchFamily="2" charset="2"/>
              <a:buNone/>
              <a:defRPr/>
            </a:pPr>
            <a:r>
              <a:rPr kumimoji="0" lang="en-US" altLang="zh-TW" sz="2500" kern="1200" dirty="0" smtClean="0">
                <a:solidFill>
                  <a:prstClr val="black"/>
                </a:solidFill>
                <a:latin typeface="Georgia"/>
              </a:rPr>
              <a:t>1</a:t>
            </a:r>
            <a:r>
              <a:rPr kumimoji="0" lang="en-US" altLang="zh-TW" sz="2500" kern="1200" dirty="0">
                <a:solidFill>
                  <a:prstClr val="black"/>
                </a:solidFill>
                <a:latin typeface="Georgia"/>
              </a:rPr>
              <a:t>.</a:t>
            </a:r>
            <a:r>
              <a:rPr kumimoji="0" lang="zh-TW" altLang="zh-TW" sz="2500" kern="1200" dirty="0">
                <a:solidFill>
                  <a:prstClr val="black"/>
                </a:solidFill>
                <a:latin typeface="Georgia"/>
              </a:rPr>
              <a:t>有關印刷費之報支，</a:t>
            </a:r>
            <a:r>
              <a:rPr kumimoji="0" lang="zh-TW" altLang="en-US" sz="2500" kern="1200" dirty="0">
                <a:solidFill>
                  <a:prstClr val="black"/>
                </a:solidFill>
                <a:latin typeface="Georgia"/>
              </a:rPr>
              <a:t>得不需</a:t>
            </a:r>
            <a:r>
              <a:rPr kumimoji="0" lang="zh-TW" altLang="zh-TW" sz="2500" kern="1200" dirty="0">
                <a:solidFill>
                  <a:prstClr val="black"/>
                </a:solidFill>
                <a:latin typeface="Georgia"/>
              </a:rPr>
              <a:t>檢附樣張或樣本</a:t>
            </a:r>
            <a:r>
              <a:rPr kumimoji="0" lang="zh-TW" altLang="zh-TW" sz="2500" kern="1200" dirty="0">
                <a:solidFill>
                  <a:prstClr val="black"/>
                </a:solidFill>
                <a:latin typeface="新細明體"/>
              </a:rPr>
              <a:t>，</a:t>
            </a:r>
            <a:r>
              <a:rPr kumimoji="0" lang="zh-TW" altLang="zh-TW" sz="2500" kern="1200" dirty="0">
                <a:solidFill>
                  <a:srgbClr val="C00000"/>
                </a:solidFill>
                <a:latin typeface="Georgia"/>
              </a:rPr>
              <a:t>請略語敘明影印之文件</a:t>
            </a:r>
            <a:r>
              <a:rPr kumimoji="0" lang="zh-TW" altLang="en-US" sz="2500" kern="1200" dirty="0">
                <a:solidFill>
                  <a:srgbClr val="C00000"/>
                </a:solidFill>
                <a:latin typeface="Georgia"/>
              </a:rPr>
              <a:t>名稱</a:t>
            </a:r>
            <a:r>
              <a:rPr kumimoji="0" lang="zh-TW" altLang="zh-TW" sz="2500" kern="1200" dirty="0">
                <a:solidFill>
                  <a:srgbClr val="C00000"/>
                </a:solidFill>
                <a:latin typeface="Georgia"/>
              </a:rPr>
              <a:t>或</a:t>
            </a:r>
            <a:r>
              <a:rPr kumimoji="0" lang="zh-TW" altLang="en-US" sz="2500" kern="1200" dirty="0">
                <a:solidFill>
                  <a:srgbClr val="C00000"/>
                </a:solidFill>
                <a:latin typeface="Georgia"/>
              </a:rPr>
              <a:t>其</a:t>
            </a:r>
            <a:r>
              <a:rPr kumimoji="0" lang="zh-TW" altLang="zh-TW" sz="2500" kern="1200" dirty="0">
                <a:solidFill>
                  <a:srgbClr val="C00000"/>
                </a:solidFill>
                <a:latin typeface="Georgia"/>
              </a:rPr>
              <a:t>用途</a:t>
            </a:r>
            <a:r>
              <a:rPr kumimoji="0" lang="zh-TW" altLang="en-US" sz="2500" kern="1200" dirty="0">
                <a:solidFill>
                  <a:srgbClr val="C00000"/>
                </a:solidFill>
                <a:latin typeface="新細明體"/>
              </a:rPr>
              <a:t>。</a:t>
            </a:r>
            <a:endParaRPr kumimoji="0" lang="en-US" altLang="zh-TW" sz="2500" kern="1200" dirty="0">
              <a:solidFill>
                <a:srgbClr val="C00000"/>
              </a:solidFill>
              <a:latin typeface="新細明體"/>
            </a:endParaRPr>
          </a:p>
          <a:p>
            <a:pPr marL="0" indent="0" eaLnBrk="1" fontAlgn="auto" hangingPunct="1">
              <a:spcAft>
                <a:spcPts val="0"/>
              </a:spcAft>
              <a:buClr>
                <a:srgbClr val="D16349"/>
              </a:buClr>
              <a:buSzPct val="85000"/>
              <a:buFont typeface="Wingdings" pitchFamily="2" charset="2"/>
              <a:buNone/>
              <a:defRPr/>
            </a:pPr>
            <a:endParaRPr kumimoji="0" lang="en-US" altLang="zh-TW" sz="2500" kern="1200" dirty="0">
              <a:solidFill>
                <a:prstClr val="black"/>
              </a:solidFill>
              <a:latin typeface="Georgia"/>
            </a:endParaRPr>
          </a:p>
          <a:p>
            <a:pPr marL="0" indent="0" eaLnBrk="1" fontAlgn="auto" hangingPunct="1">
              <a:spcAft>
                <a:spcPts val="0"/>
              </a:spcAft>
              <a:buClr>
                <a:srgbClr val="D16349"/>
              </a:buClr>
              <a:buSzPct val="85000"/>
              <a:buFont typeface="Wingdings" pitchFamily="2" charset="2"/>
              <a:buNone/>
              <a:defRPr/>
            </a:pPr>
            <a:r>
              <a:rPr kumimoji="0" lang="en-US" altLang="zh-TW" sz="2500" kern="1200" dirty="0">
                <a:solidFill>
                  <a:prstClr val="black"/>
                </a:solidFill>
                <a:latin typeface="Georgia"/>
              </a:rPr>
              <a:t>2.</a:t>
            </a:r>
            <a:r>
              <a:rPr kumimoji="0" lang="zh-TW" altLang="zh-TW" sz="2500" kern="1200" dirty="0">
                <a:solidFill>
                  <a:prstClr val="black"/>
                </a:solidFill>
                <a:latin typeface="Georgia"/>
              </a:rPr>
              <a:t>餐費報支</a:t>
            </a:r>
            <a:r>
              <a:rPr kumimoji="0" lang="zh-TW" altLang="en-US" sz="2500" kern="1200" dirty="0">
                <a:solidFill>
                  <a:prstClr val="black"/>
                </a:solidFill>
                <a:latin typeface="Georgia"/>
              </a:rPr>
              <a:t>得</a:t>
            </a:r>
            <a:r>
              <a:rPr kumimoji="0" lang="zh-TW" altLang="zh-TW" sz="2500" kern="1200" dirty="0">
                <a:solidFill>
                  <a:prstClr val="black"/>
                </a:solidFill>
                <a:latin typeface="Georgia"/>
              </a:rPr>
              <a:t>免付用餐名單或開會通知，</a:t>
            </a:r>
            <a:r>
              <a:rPr kumimoji="0" lang="zh-TW" altLang="zh-TW" sz="2500" kern="1200" dirty="0">
                <a:solidFill>
                  <a:srgbClr val="C00000"/>
                </a:solidFill>
                <a:latin typeface="Georgia"/>
              </a:rPr>
              <a:t>請說明</a:t>
            </a:r>
            <a:r>
              <a:rPr kumimoji="0" lang="zh-TW" altLang="en-US" sz="2500" kern="1200" dirty="0">
                <a:solidFill>
                  <a:srgbClr val="C00000"/>
                </a:solidFill>
                <a:latin typeface="Georgia"/>
              </a:rPr>
              <a:t>事由</a:t>
            </a:r>
            <a:r>
              <a:rPr kumimoji="0" lang="en-US" altLang="zh-TW" sz="2500" kern="1200" dirty="0">
                <a:solidFill>
                  <a:srgbClr val="C00000"/>
                </a:solidFill>
                <a:latin typeface="Georgia"/>
              </a:rPr>
              <a:t>(</a:t>
            </a:r>
            <a:r>
              <a:rPr kumimoji="0" lang="zh-TW" altLang="en-US" sz="2500" kern="1200" dirty="0">
                <a:solidFill>
                  <a:srgbClr val="C00000"/>
                </a:solidFill>
                <a:latin typeface="Georgia"/>
              </a:rPr>
              <a:t>用途</a:t>
            </a:r>
            <a:r>
              <a:rPr kumimoji="0" lang="en-US" altLang="zh-TW" sz="2500" kern="1200" dirty="0">
                <a:solidFill>
                  <a:srgbClr val="C00000"/>
                </a:solidFill>
                <a:latin typeface="Georgia"/>
              </a:rPr>
              <a:t>)</a:t>
            </a:r>
            <a:r>
              <a:rPr kumimoji="0" lang="zh-TW" altLang="en-US" sz="2500" kern="1200" dirty="0">
                <a:solidFill>
                  <a:srgbClr val="C00000"/>
                </a:solidFill>
                <a:latin typeface="新細明體"/>
              </a:rPr>
              <a:t>、日期、</a:t>
            </a:r>
            <a:r>
              <a:rPr kumimoji="0" lang="zh-TW" altLang="zh-TW" sz="2500" kern="1200" dirty="0">
                <a:solidFill>
                  <a:srgbClr val="C00000"/>
                </a:solidFill>
                <a:latin typeface="Georgia"/>
              </a:rPr>
              <a:t>用餐人數</a:t>
            </a:r>
            <a:r>
              <a:rPr kumimoji="0" lang="zh-TW" altLang="zh-TW" sz="2500" kern="1200" dirty="0">
                <a:solidFill>
                  <a:prstClr val="black"/>
                </a:solidFill>
                <a:latin typeface="Georgia"/>
              </a:rPr>
              <a:t>，以</a:t>
            </a:r>
            <a:r>
              <a:rPr kumimoji="0" lang="zh-TW" altLang="en-US" sz="2500" kern="1200" dirty="0">
                <a:solidFill>
                  <a:prstClr val="black"/>
                </a:solidFill>
                <a:latin typeface="Georgia"/>
              </a:rPr>
              <a:t>利</a:t>
            </a:r>
            <a:r>
              <a:rPr kumimoji="0" lang="zh-TW" altLang="zh-TW" sz="2500" kern="1200" dirty="0">
                <a:solidFill>
                  <a:prstClr val="black"/>
                </a:solidFill>
                <a:latin typeface="Georgia"/>
              </a:rPr>
              <a:t>核對是否符合餐費標準。</a:t>
            </a:r>
            <a:endParaRPr kumimoji="0" lang="en-US" altLang="zh-TW" sz="2500" kern="1200" dirty="0">
              <a:solidFill>
                <a:prstClr val="black"/>
              </a:solidFill>
              <a:latin typeface="Georgia"/>
            </a:endParaRPr>
          </a:p>
          <a:p>
            <a:pPr>
              <a:defRPr/>
            </a:pPr>
            <a:endParaRPr lang="zh-TW" altLang="en-US" dirty="0"/>
          </a:p>
        </p:txBody>
      </p:sp>
      <p:sp>
        <p:nvSpPr>
          <p:cNvPr id="4" name="投影片編號版面配置區 3"/>
          <p:cNvSpPr>
            <a:spLocks noGrp="1"/>
          </p:cNvSpPr>
          <p:nvPr>
            <p:ph type="sldNum" sz="quarter" idx="12"/>
          </p:nvPr>
        </p:nvSpPr>
        <p:spPr/>
        <p:txBody>
          <a:bodyPr/>
          <a:lstStyle/>
          <a:p>
            <a:pPr>
              <a:defRPr/>
            </a:pPr>
            <a:fld id="{46815AA1-AF6A-4FC1-A53C-A29DD471F72F}" type="slidenum">
              <a:rPr lang="en-US" altLang="zh-TW" smtClean="0"/>
              <a:pPr>
                <a:defRPr/>
              </a:pPr>
              <a:t>40</a:t>
            </a:fld>
            <a:endParaRPr lang="en-US" altLang="zh-TW"/>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pPr marL="274320" indent="-274320" eaLnBrk="1" fontAlgn="auto" hangingPunct="1">
              <a:spcBef>
                <a:spcPct val="20000"/>
              </a:spcBef>
              <a:spcAft>
                <a:spcPts val="0"/>
              </a:spcAft>
              <a:defRPr/>
            </a:pPr>
            <a:r>
              <a:rPr kumimoji="0" lang="zh-TW" altLang="zh-TW" sz="2700" kern="1200" dirty="0">
                <a:solidFill>
                  <a:prstClr val="black"/>
                </a:solidFill>
                <a:latin typeface="標楷體" panose="03000509000000000000" pitchFamily="65" charset="-120"/>
                <a:ea typeface="標楷體" panose="03000509000000000000" pitchFamily="65" charset="-120"/>
                <a:cs typeface="+mn-cs"/>
              </a:rPr>
              <a:t>已在清冊或收據上簽名或蓋章，會計系統印出的通用清冊又有蓋章欄位</a:t>
            </a:r>
            <a:r>
              <a:rPr kumimoji="0" lang="zh-TW" altLang="zh-TW" sz="2700" kern="1200" dirty="0" smtClean="0">
                <a:solidFill>
                  <a:prstClr val="black"/>
                </a:solidFill>
                <a:latin typeface="標楷體" panose="03000509000000000000" pitchFamily="65" charset="-120"/>
                <a:ea typeface="標楷體" panose="03000509000000000000" pitchFamily="65" charset="-120"/>
                <a:cs typeface="+mn-cs"/>
              </a:rPr>
              <a:t>？</a:t>
            </a:r>
            <a:endParaRPr lang="zh-TW" altLang="en-US" dirty="0" smtClean="0"/>
          </a:p>
        </p:txBody>
      </p:sp>
      <p:sp>
        <p:nvSpPr>
          <p:cNvPr id="3" name="內容版面配置區 2"/>
          <p:cNvSpPr>
            <a:spLocks noGrp="1"/>
          </p:cNvSpPr>
          <p:nvPr>
            <p:ph idx="1"/>
          </p:nvPr>
        </p:nvSpPr>
        <p:spPr/>
        <p:txBody>
          <a:bodyPr/>
          <a:lstStyle/>
          <a:p>
            <a:pPr marL="0" indent="0" eaLnBrk="1" fontAlgn="auto" hangingPunct="1">
              <a:spcAft>
                <a:spcPts val="0"/>
              </a:spcAft>
              <a:buClr>
                <a:srgbClr val="D16349"/>
              </a:buClr>
              <a:buSzPct val="85000"/>
              <a:buFont typeface="Wingdings" pitchFamily="2" charset="2"/>
              <a:buNone/>
              <a:defRPr/>
            </a:pPr>
            <a:r>
              <a:rPr kumimoji="0" lang="en-US" altLang="zh-TW" sz="2700" kern="1200" dirty="0" smtClean="0">
                <a:solidFill>
                  <a:prstClr val="black"/>
                </a:solidFill>
                <a:latin typeface="Georgia"/>
              </a:rPr>
              <a:t>A</a:t>
            </a:r>
            <a:r>
              <a:rPr kumimoji="0" lang="zh-TW" altLang="en-US" sz="2700" kern="1200" dirty="0">
                <a:solidFill>
                  <a:prstClr val="black"/>
                </a:solidFill>
                <a:latin typeface="新細明體"/>
              </a:rPr>
              <a:t>：</a:t>
            </a:r>
            <a:r>
              <a:rPr kumimoji="0" lang="zh-TW" altLang="zh-TW" sz="2700" kern="1200" dirty="0">
                <a:solidFill>
                  <a:srgbClr val="CC0000"/>
                </a:solidFill>
                <a:latin typeface="標楷體" panose="03000509000000000000" pitchFamily="65" charset="-120"/>
                <a:ea typeface="標楷體" panose="03000509000000000000" pitchFamily="65" charset="-120"/>
              </a:rPr>
              <a:t>印領清冊（例如口試費清冊）或個人收據（例如演講費收據）已有簽名或蓋章</a:t>
            </a:r>
            <a:r>
              <a:rPr kumimoji="0" lang="zh-TW" altLang="zh-TW" sz="2700" kern="1200" dirty="0">
                <a:solidFill>
                  <a:prstClr val="black"/>
                </a:solidFill>
                <a:latin typeface="標楷體" panose="03000509000000000000" pitchFamily="65" charset="-120"/>
                <a:ea typeface="標楷體" panose="03000509000000000000" pitchFamily="65" charset="-120"/>
              </a:rPr>
              <a:t>，</a:t>
            </a:r>
            <a:r>
              <a:rPr kumimoji="0" lang="zh-TW" altLang="zh-TW" sz="2700" kern="1200" dirty="0">
                <a:solidFill>
                  <a:srgbClr val="00B0F0"/>
                </a:solidFill>
                <a:latin typeface="標楷體" panose="03000509000000000000" pitchFamily="65" charset="-120"/>
                <a:ea typeface="標楷體" panose="03000509000000000000" pitchFamily="65" charset="-120"/>
              </a:rPr>
              <a:t>系統通用清冊紙本毋須再簽章</a:t>
            </a:r>
            <a:r>
              <a:rPr kumimoji="0" lang="zh-TW" altLang="zh-TW" sz="2700" kern="1200" dirty="0" smtClean="0">
                <a:solidFill>
                  <a:prstClr val="black"/>
                </a:solidFill>
                <a:latin typeface="標楷體" panose="03000509000000000000" pitchFamily="65" charset="-120"/>
                <a:ea typeface="標楷體" panose="03000509000000000000" pitchFamily="65" charset="-120"/>
              </a:rPr>
              <a:t>。</a:t>
            </a:r>
            <a:endParaRPr kumimoji="0" lang="en-US" altLang="zh-TW" sz="2700" kern="1200" dirty="0" smtClean="0">
              <a:solidFill>
                <a:prstClr val="black"/>
              </a:solidFill>
              <a:latin typeface="標楷體" panose="03000509000000000000" pitchFamily="65" charset="-120"/>
              <a:ea typeface="標楷體" panose="03000509000000000000" pitchFamily="65" charset="-120"/>
            </a:endParaRPr>
          </a:p>
          <a:p>
            <a:pPr marL="0" indent="0" eaLnBrk="1" fontAlgn="auto" hangingPunct="1">
              <a:spcAft>
                <a:spcPts val="0"/>
              </a:spcAft>
              <a:buClr>
                <a:srgbClr val="D16349"/>
              </a:buClr>
              <a:buSzPct val="85000"/>
              <a:buFont typeface="Wingdings" pitchFamily="2" charset="2"/>
              <a:buNone/>
              <a:defRPr/>
            </a:pPr>
            <a:endParaRPr kumimoji="0" lang="en-US" altLang="zh-TW" sz="2700" kern="1200" dirty="0" smtClean="0">
              <a:solidFill>
                <a:prstClr val="black"/>
              </a:solidFill>
              <a:latin typeface="Georgia"/>
            </a:endParaRPr>
          </a:p>
          <a:p>
            <a:pPr marL="274320" indent="-274320" eaLnBrk="1" fontAlgn="auto" hangingPunct="1">
              <a:spcAft>
                <a:spcPts val="0"/>
              </a:spcAft>
              <a:buClr>
                <a:srgbClr val="D16349"/>
              </a:buClr>
              <a:buSzPct val="85000"/>
              <a:buFont typeface="Wingdings 2"/>
              <a:buChar char=""/>
              <a:defRPr/>
            </a:pPr>
            <a:r>
              <a:rPr kumimoji="0" lang="zh-TW" altLang="zh-TW" sz="2500" kern="1200" dirty="0">
                <a:solidFill>
                  <a:prstClr val="black"/>
                </a:solidFill>
                <a:latin typeface="標楷體" panose="03000509000000000000" pitchFamily="65" charset="-120"/>
                <a:ea typeface="標楷體" panose="03000509000000000000" pitchFamily="65" charset="-120"/>
              </a:rPr>
              <a:t>請各系所申請論文口試費及指導費時，</a:t>
            </a:r>
            <a:r>
              <a:rPr kumimoji="0" lang="zh-TW" altLang="en-US" sz="2500" kern="1200" dirty="0">
                <a:solidFill>
                  <a:srgbClr val="C00000"/>
                </a:solidFill>
                <a:latin typeface="標楷體" panose="03000509000000000000" pitchFamily="65" charset="-120"/>
                <a:ea typeface="標楷體" panose="03000509000000000000" pitchFamily="65" charset="-120"/>
              </a:rPr>
              <a:t>請務必</a:t>
            </a:r>
            <a:r>
              <a:rPr kumimoji="0" lang="zh-TW" altLang="zh-TW" sz="2500" kern="1200" dirty="0">
                <a:solidFill>
                  <a:srgbClr val="C00000"/>
                </a:solidFill>
                <a:latin typeface="標楷體" panose="03000509000000000000" pitchFamily="65" charset="-120"/>
                <a:ea typeface="標楷體" panose="03000509000000000000" pitchFamily="65" charset="-120"/>
              </a:rPr>
              <a:t>註明口試日期</a:t>
            </a:r>
            <a:r>
              <a:rPr kumimoji="0" lang="zh-TW" altLang="zh-TW" sz="2500" kern="1200" dirty="0">
                <a:solidFill>
                  <a:prstClr val="black"/>
                </a:solidFill>
                <a:latin typeface="標楷體" panose="03000509000000000000" pitchFamily="65" charset="-120"/>
                <a:ea typeface="標楷體" panose="03000509000000000000" pitchFamily="65" charset="-120"/>
              </a:rPr>
              <a:t>。</a:t>
            </a:r>
            <a:endParaRPr kumimoji="0" lang="en-US" altLang="zh-TW" sz="2500" kern="1200" dirty="0">
              <a:solidFill>
                <a:prstClr val="black"/>
              </a:solidFill>
              <a:latin typeface="標楷體" panose="03000509000000000000" pitchFamily="65" charset="-120"/>
              <a:ea typeface="標楷體" panose="03000509000000000000" pitchFamily="65" charset="-120"/>
            </a:endParaRPr>
          </a:p>
          <a:p>
            <a:pPr marL="0" indent="0" eaLnBrk="1" fontAlgn="auto" hangingPunct="1">
              <a:spcAft>
                <a:spcPts val="0"/>
              </a:spcAft>
              <a:buClr>
                <a:srgbClr val="D16349"/>
              </a:buClr>
              <a:buSzPct val="85000"/>
              <a:buFont typeface="Wingdings" pitchFamily="2" charset="2"/>
              <a:buNone/>
              <a:defRPr/>
            </a:pPr>
            <a:endParaRPr kumimoji="0" lang="zh-TW" altLang="zh-TW" sz="2700" kern="1200" dirty="0">
              <a:solidFill>
                <a:prstClr val="black"/>
              </a:solidFill>
              <a:latin typeface="Georgia"/>
            </a:endParaRPr>
          </a:p>
          <a:p>
            <a:pPr marL="0" indent="0">
              <a:buFont typeface="Wingdings" pitchFamily="2" charset="2"/>
              <a:buNone/>
              <a:defRPr/>
            </a:pPr>
            <a:endParaRPr lang="zh-TW" altLang="en-US" dirty="0"/>
          </a:p>
        </p:txBody>
      </p:sp>
      <p:sp>
        <p:nvSpPr>
          <p:cNvPr id="4" name="投影片編號版面配置區 3"/>
          <p:cNvSpPr>
            <a:spLocks noGrp="1"/>
          </p:cNvSpPr>
          <p:nvPr>
            <p:ph type="sldNum" sz="quarter" idx="12"/>
          </p:nvPr>
        </p:nvSpPr>
        <p:spPr/>
        <p:txBody>
          <a:bodyPr/>
          <a:lstStyle/>
          <a:p>
            <a:pPr>
              <a:defRPr/>
            </a:pPr>
            <a:fld id="{152589FD-92BA-47D5-954A-B61936C62468}" type="slidenum">
              <a:rPr lang="en-US" altLang="zh-TW" smtClean="0"/>
              <a:pPr>
                <a:defRPr/>
              </a:pPr>
              <a:t>41</a:t>
            </a:fld>
            <a:endParaRPr lang="en-US" altLang="zh-TW"/>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b="1" dirty="0">
                <a:solidFill>
                  <a:schemeClr val="tx1"/>
                </a:solidFill>
                <a:effectLst>
                  <a:outerShdw blurRad="38100" dist="38100" dir="2700000" algn="tl">
                    <a:srgbClr val="C0C0C0"/>
                  </a:outerShdw>
                </a:effectLst>
                <a:latin typeface="標楷體" pitchFamily="65" charset="-120"/>
                <a:ea typeface="標楷體" pitchFamily="65" charset="-120"/>
              </a:rPr>
              <a:t>五</a:t>
            </a:r>
            <a:r>
              <a:rPr lang="zh-TW" altLang="en-US" b="1" dirty="0" smtClean="0">
                <a:solidFill>
                  <a:schemeClr val="tx1"/>
                </a:solidFill>
                <a:effectLst>
                  <a:outerShdw blurRad="38100" dist="38100" dir="2700000" algn="tl">
                    <a:srgbClr val="C0C0C0"/>
                  </a:outerShdw>
                </a:effectLst>
                <a:latin typeface="新細明體"/>
              </a:rPr>
              <a:t>、</a:t>
            </a:r>
            <a:r>
              <a:rPr lang="zh-TW" altLang="en-US" b="1" dirty="0" smtClean="0">
                <a:solidFill>
                  <a:schemeClr val="tx1"/>
                </a:solidFill>
                <a:effectLst>
                  <a:outerShdw blurRad="38100" dist="38100" dir="2700000" algn="tl">
                    <a:srgbClr val="C0C0C0"/>
                  </a:outerShdw>
                </a:effectLst>
                <a:latin typeface="標楷體" pitchFamily="65" charset="-120"/>
                <a:ea typeface="標楷體" pitchFamily="65" charset="-120"/>
              </a:rPr>
              <a:t>機關執行預算</a:t>
            </a:r>
            <a:r>
              <a:rPr lang="zh-TW" altLang="en-US" b="1" dirty="0">
                <a:solidFill>
                  <a:schemeClr val="tx1"/>
                </a:solidFill>
                <a:effectLst>
                  <a:outerShdw blurRad="38100" dist="38100" dir="2700000" algn="tl">
                    <a:srgbClr val="C0C0C0"/>
                  </a:outerShdw>
                </a:effectLst>
                <a:latin typeface="標楷體" pitchFamily="65" charset="-120"/>
                <a:ea typeface="標楷體" pitchFamily="65" charset="-120"/>
              </a:rPr>
              <a:t>等</a:t>
            </a:r>
            <a:r>
              <a:rPr lang="zh-TW" altLang="en-US" b="1" dirty="0" smtClean="0">
                <a:solidFill>
                  <a:schemeClr val="tx1"/>
                </a:solidFill>
                <a:effectLst>
                  <a:outerShdw blurRad="38100" dist="38100" dir="2700000" algn="tl">
                    <a:srgbClr val="C0C0C0"/>
                  </a:outerShdw>
                </a:effectLst>
                <a:latin typeface="標楷體" pitchFamily="65" charset="-120"/>
                <a:ea typeface="標楷體" pitchFamily="65" charset="-120"/>
              </a:rPr>
              <a:t>人員之責任</a:t>
            </a:r>
            <a:endParaRPr lang="zh-TW" altLang="en-US" dirty="0"/>
          </a:p>
        </p:txBody>
      </p:sp>
      <p:sp>
        <p:nvSpPr>
          <p:cNvPr id="111619" name="內容版面配置區 2"/>
          <p:cNvSpPr>
            <a:spLocks noGrp="1"/>
          </p:cNvSpPr>
          <p:nvPr>
            <p:ph idx="1"/>
          </p:nvPr>
        </p:nvSpPr>
        <p:spPr/>
        <p:txBody>
          <a:bodyPr/>
          <a:lstStyle/>
          <a:p>
            <a:pPr marL="0" indent="0">
              <a:buFont typeface="Wingdings" pitchFamily="2" charset="2"/>
              <a:buNone/>
            </a:pPr>
            <a:r>
              <a:rPr lang="zh-TW" altLang="zh-TW" sz="2800" smtClean="0">
                <a:solidFill>
                  <a:srgbClr val="0070C0"/>
                </a:solidFill>
                <a:latin typeface="標楷體" pitchFamily="65" charset="-120"/>
                <a:ea typeface="標楷體" pitchFamily="65" charset="-120"/>
              </a:rPr>
              <a:t>校務基金管理及監督辦法</a:t>
            </a:r>
            <a:r>
              <a:rPr lang="zh-TW" altLang="en-US" sz="2800" smtClean="0">
                <a:solidFill>
                  <a:srgbClr val="0070C0"/>
                </a:solidFill>
                <a:latin typeface="標楷體" pitchFamily="65" charset="-120"/>
                <a:ea typeface="標楷體" pitchFamily="65" charset="-120"/>
              </a:rPr>
              <a:t>第</a:t>
            </a:r>
            <a:r>
              <a:rPr lang="en-US" altLang="zh-TW" sz="2800" smtClean="0">
                <a:solidFill>
                  <a:srgbClr val="0070C0"/>
                </a:solidFill>
                <a:latin typeface="標楷體" pitchFamily="65" charset="-120"/>
                <a:ea typeface="標楷體" pitchFamily="65" charset="-120"/>
              </a:rPr>
              <a:t>17</a:t>
            </a:r>
            <a:r>
              <a:rPr lang="zh-TW" altLang="en-US" sz="2800" smtClean="0">
                <a:solidFill>
                  <a:srgbClr val="0070C0"/>
                </a:solidFill>
                <a:latin typeface="標楷體" pitchFamily="65" charset="-120"/>
                <a:ea typeface="標楷體" pitchFamily="65" charset="-120"/>
              </a:rPr>
              <a:t>條</a:t>
            </a:r>
            <a:r>
              <a:rPr lang="zh-TW" altLang="en-US" sz="2800" smtClean="0">
                <a:latin typeface="標楷體" pitchFamily="65" charset="-120"/>
                <a:ea typeface="標楷體" pitchFamily="65" charset="-120"/>
              </a:rPr>
              <a:t>：</a:t>
            </a:r>
            <a:endParaRPr lang="en-US" altLang="zh-TW" sz="2800" smtClean="0">
              <a:latin typeface="標楷體" pitchFamily="65" charset="-120"/>
              <a:ea typeface="標楷體" pitchFamily="65" charset="-120"/>
            </a:endParaRPr>
          </a:p>
          <a:p>
            <a:pPr marL="0" indent="0">
              <a:buFont typeface="Wingdings" pitchFamily="2" charset="2"/>
              <a:buNone/>
            </a:pPr>
            <a:r>
              <a:rPr lang="zh-TW" altLang="en-US" sz="2800" smtClean="0">
                <a:latin typeface="標楷體" pitchFamily="65" charset="-120"/>
                <a:ea typeface="標楷體" pitchFamily="65" charset="-120"/>
              </a:rPr>
              <a:t>學校相關主管人員、預算執行人員、使用及保管資產人員，</a:t>
            </a:r>
            <a:r>
              <a:rPr lang="zh-TW" altLang="en-US" sz="2800" u="sng" smtClean="0">
                <a:latin typeface="標楷體" pitchFamily="65" charset="-120"/>
                <a:ea typeface="標楷體" pitchFamily="65" charset="-120"/>
              </a:rPr>
              <a:t>應負其執行預算、保管及使用資產之相關責任</a:t>
            </a:r>
            <a:r>
              <a:rPr lang="zh-TW" altLang="en-US" sz="2800" smtClean="0">
                <a:latin typeface="標楷體" pitchFamily="65" charset="-120"/>
                <a:ea typeface="標楷體" pitchFamily="65" charset="-120"/>
              </a:rPr>
              <a:t>，並由主計人員負責帳務處理及彙編財務報表。</a:t>
            </a:r>
          </a:p>
          <a:p>
            <a:pPr marL="0" indent="0">
              <a:buFont typeface="Wingdings" pitchFamily="2" charset="2"/>
              <a:buNone/>
            </a:pPr>
            <a:endParaRPr lang="zh-TW" altLang="en-US" smtClean="0"/>
          </a:p>
        </p:txBody>
      </p:sp>
      <p:sp>
        <p:nvSpPr>
          <p:cNvPr id="4" name="投影片編號版面配置區 3"/>
          <p:cNvSpPr>
            <a:spLocks noGrp="1"/>
          </p:cNvSpPr>
          <p:nvPr>
            <p:ph type="sldNum" sz="quarter" idx="12"/>
          </p:nvPr>
        </p:nvSpPr>
        <p:spPr/>
        <p:txBody>
          <a:bodyPr/>
          <a:lstStyle/>
          <a:p>
            <a:pPr>
              <a:defRPr/>
            </a:pPr>
            <a:fld id="{53C1E763-2F8C-4CC7-9062-C6BFD19F4548}" type="slidenum">
              <a:rPr lang="en-US" altLang="zh-TW" smtClean="0"/>
              <a:pPr>
                <a:defRPr/>
              </a:pPr>
              <a:t>42</a:t>
            </a:fld>
            <a:endParaRPr lang="en-US" altLang="zh-TW"/>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5CDEBCFA-BA53-4162-81C4-98E551F4DD27}" type="slidenum">
              <a:rPr lang="en-US" altLang="zh-TW"/>
              <a:pPr>
                <a:defRPr/>
              </a:pPr>
              <a:t>43</a:t>
            </a:fld>
            <a:endParaRPr lang="en-US" altLang="zh-TW"/>
          </a:p>
        </p:txBody>
      </p:sp>
      <p:sp>
        <p:nvSpPr>
          <p:cNvPr id="416770" name="Rectangle 2"/>
          <p:cNvSpPr>
            <a:spLocks noGrp="1" noChangeArrowheads="1"/>
          </p:cNvSpPr>
          <p:nvPr>
            <p:ph type="title"/>
          </p:nvPr>
        </p:nvSpPr>
        <p:spPr>
          <a:xfrm>
            <a:off x="1331913" y="319088"/>
            <a:ext cx="7313612" cy="1092200"/>
          </a:xfrm>
        </p:spPr>
        <p:txBody>
          <a:bodyPr/>
          <a:lstStyle/>
          <a:p>
            <a:pPr eaLnBrk="1" hangingPunct="1">
              <a:defRPr/>
            </a:pPr>
            <a:r>
              <a:rPr lang="zh-TW" altLang="en-US" sz="3000" b="1" smtClean="0">
                <a:solidFill>
                  <a:schemeClr val="tx1"/>
                </a:solidFill>
                <a:effectLst>
                  <a:outerShdw blurRad="38100" dist="38100" dir="2700000" algn="tl">
                    <a:srgbClr val="C0C0C0"/>
                  </a:outerShdw>
                </a:effectLst>
                <a:latin typeface="標楷體" pitchFamily="65" charset="-120"/>
                <a:ea typeface="標楷體" pitchFamily="65" charset="-120"/>
              </a:rPr>
              <a:t>機關執行預算人員的責任</a:t>
            </a:r>
          </a:p>
        </p:txBody>
      </p:sp>
      <p:sp>
        <p:nvSpPr>
          <p:cNvPr id="112644" name="Rectangle 3"/>
          <p:cNvSpPr>
            <a:spLocks noGrp="1" noChangeArrowheads="1"/>
          </p:cNvSpPr>
          <p:nvPr>
            <p:ph type="body" idx="1"/>
          </p:nvPr>
        </p:nvSpPr>
        <p:spPr>
          <a:xfrm>
            <a:off x="1331913" y="1555750"/>
            <a:ext cx="7313612" cy="3932238"/>
          </a:xfrm>
        </p:spPr>
        <p:txBody>
          <a:bodyPr/>
          <a:lstStyle/>
          <a:p>
            <a:pPr eaLnBrk="1" hangingPunct="1">
              <a:buFont typeface="Wingdings" pitchFamily="2" charset="2"/>
              <a:buNone/>
            </a:pPr>
            <a:endParaRPr lang="en-US" altLang="zh-TW" sz="2800" smtClean="0">
              <a:solidFill>
                <a:srgbClr val="3333FF"/>
              </a:solidFill>
              <a:latin typeface="標楷體" pitchFamily="65" charset="-120"/>
              <a:ea typeface="標楷體" pitchFamily="65" charset="-120"/>
            </a:endParaRPr>
          </a:p>
          <a:p>
            <a:pPr eaLnBrk="1" hangingPunct="1">
              <a:buFont typeface="Wingdings" pitchFamily="2" charset="2"/>
              <a:buNone/>
            </a:pPr>
            <a:r>
              <a:rPr lang="en-US" altLang="zh-TW" sz="2800" smtClean="0">
                <a:latin typeface="標楷體" pitchFamily="65" charset="-120"/>
                <a:ea typeface="標楷體" pitchFamily="65" charset="-120"/>
              </a:rPr>
              <a:t>1.</a:t>
            </a:r>
            <a:r>
              <a:rPr lang="zh-TW" altLang="en-US" sz="2800" smtClean="0">
                <a:latin typeface="標楷體" pitchFamily="65" charset="-120"/>
                <a:ea typeface="標楷體" pitchFamily="65" charset="-120"/>
              </a:rPr>
              <a:t>行政責任：</a:t>
            </a:r>
            <a:r>
              <a:rPr lang="zh-TW" altLang="en-US" sz="2800" smtClean="0">
                <a:solidFill>
                  <a:srgbClr val="FF0000"/>
                </a:solidFill>
                <a:latin typeface="標楷體" pitchFamily="65" charset="-120"/>
                <a:ea typeface="標楷體" pitchFamily="65" charset="-120"/>
              </a:rPr>
              <a:t>記過或申誡處分</a:t>
            </a:r>
            <a:r>
              <a:rPr lang="zh-TW" altLang="en-US" sz="2800" smtClean="0">
                <a:latin typeface="標楷體" pitchFamily="65" charset="-120"/>
                <a:ea typeface="標楷體" pitchFamily="65" charset="-120"/>
              </a:rPr>
              <a:t>。</a:t>
            </a:r>
          </a:p>
          <a:p>
            <a:pPr eaLnBrk="1" hangingPunct="1">
              <a:buFont typeface="Wingdings" pitchFamily="2" charset="2"/>
              <a:buNone/>
            </a:pPr>
            <a:endParaRPr lang="zh-TW" altLang="en-US" sz="2800" smtClean="0">
              <a:solidFill>
                <a:srgbClr val="3333FF"/>
              </a:solidFill>
              <a:latin typeface="標楷體" pitchFamily="65" charset="-120"/>
              <a:ea typeface="標楷體" pitchFamily="65" charset="-120"/>
            </a:endParaRPr>
          </a:p>
          <a:p>
            <a:pPr eaLnBrk="1" hangingPunct="1">
              <a:buFont typeface="Wingdings" pitchFamily="2" charset="2"/>
              <a:buNone/>
            </a:pPr>
            <a:r>
              <a:rPr lang="en-US" altLang="zh-TW" sz="2800" smtClean="0">
                <a:latin typeface="標楷體" pitchFamily="65" charset="-120"/>
                <a:ea typeface="標楷體" pitchFamily="65" charset="-120"/>
              </a:rPr>
              <a:t>2.</a:t>
            </a:r>
            <a:r>
              <a:rPr lang="zh-TW" altLang="en-US" sz="2800" smtClean="0">
                <a:latin typeface="標楷體" pitchFamily="65" charset="-120"/>
                <a:ea typeface="標楷體" pitchFamily="65" charset="-120"/>
              </a:rPr>
              <a:t>財務責任：</a:t>
            </a:r>
            <a:r>
              <a:rPr lang="zh-TW" altLang="en-US" sz="2800" smtClean="0">
                <a:solidFill>
                  <a:srgbClr val="FF0000"/>
                </a:solidFill>
                <a:latin typeface="標楷體" pitchFamily="65" charset="-120"/>
                <a:ea typeface="標楷體" pitchFamily="65" charset="-120"/>
              </a:rPr>
              <a:t>賠償問題</a:t>
            </a:r>
            <a:r>
              <a:rPr lang="zh-TW" altLang="en-US" sz="2800" smtClean="0">
                <a:latin typeface="標楷體" pitchFamily="65" charset="-120"/>
                <a:ea typeface="標楷體" pitchFamily="65" charset="-120"/>
              </a:rPr>
              <a:t>。</a:t>
            </a:r>
          </a:p>
          <a:p>
            <a:pPr eaLnBrk="1" hangingPunct="1">
              <a:buFont typeface="Wingdings" pitchFamily="2" charset="2"/>
              <a:buNone/>
            </a:pPr>
            <a:endParaRPr lang="zh-TW" altLang="en-US" sz="2800" smtClean="0">
              <a:latin typeface="標楷體" pitchFamily="65" charset="-120"/>
              <a:ea typeface="標楷體" pitchFamily="65" charset="-120"/>
            </a:endParaRPr>
          </a:p>
          <a:p>
            <a:pPr eaLnBrk="1" hangingPunct="1">
              <a:buFont typeface="Wingdings" pitchFamily="2" charset="2"/>
              <a:buNone/>
            </a:pPr>
            <a:r>
              <a:rPr lang="en-US" altLang="zh-TW" sz="2800" smtClean="0">
                <a:latin typeface="標楷體" pitchFamily="65" charset="-120"/>
                <a:ea typeface="標楷體" pitchFamily="65" charset="-120"/>
              </a:rPr>
              <a:t>3.</a:t>
            </a:r>
            <a:r>
              <a:rPr lang="zh-TW" altLang="en-US" sz="2800" smtClean="0">
                <a:latin typeface="標楷體" pitchFamily="65" charset="-120"/>
                <a:ea typeface="標楷體" pitchFamily="65" charset="-120"/>
              </a:rPr>
              <a:t>民事責任：</a:t>
            </a:r>
            <a:r>
              <a:rPr lang="zh-TW" altLang="en-US" sz="2800" smtClean="0">
                <a:solidFill>
                  <a:srgbClr val="FF0000"/>
                </a:solidFill>
                <a:latin typeface="標楷體" pitchFamily="65" charset="-120"/>
                <a:ea typeface="標楷體" pitchFamily="65" charset="-120"/>
              </a:rPr>
              <a:t>賠償問題</a:t>
            </a:r>
            <a:r>
              <a:rPr lang="zh-TW" altLang="en-US" sz="2800" smtClean="0">
                <a:latin typeface="標楷體" pitchFamily="65" charset="-120"/>
                <a:ea typeface="標楷體" pitchFamily="65" charset="-120"/>
              </a:rPr>
              <a:t>。</a:t>
            </a:r>
          </a:p>
          <a:p>
            <a:pPr eaLnBrk="1" hangingPunct="1">
              <a:buFont typeface="Wingdings" pitchFamily="2" charset="2"/>
              <a:buNone/>
            </a:pPr>
            <a:endParaRPr lang="zh-TW" altLang="en-US" sz="2800" smtClean="0">
              <a:latin typeface="標楷體" pitchFamily="65" charset="-120"/>
              <a:ea typeface="標楷體" pitchFamily="65" charset="-120"/>
            </a:endParaRPr>
          </a:p>
          <a:p>
            <a:pPr eaLnBrk="1" hangingPunct="1">
              <a:buFont typeface="Wingdings" pitchFamily="2" charset="2"/>
              <a:buNone/>
            </a:pPr>
            <a:r>
              <a:rPr lang="en-US" altLang="zh-TW" sz="2800" smtClean="0">
                <a:latin typeface="標楷體" pitchFamily="65" charset="-120"/>
                <a:ea typeface="標楷體" pitchFamily="65" charset="-120"/>
              </a:rPr>
              <a:t>4.</a:t>
            </a:r>
            <a:r>
              <a:rPr lang="zh-TW" altLang="en-US" sz="2800" smtClean="0">
                <a:latin typeface="標楷體" pitchFamily="65" charset="-120"/>
                <a:ea typeface="標楷體" pitchFamily="65" charset="-120"/>
              </a:rPr>
              <a:t>刑事責任：</a:t>
            </a:r>
            <a:r>
              <a:rPr lang="zh-TW" altLang="en-US" sz="2800" smtClean="0">
                <a:solidFill>
                  <a:srgbClr val="FF0000"/>
                </a:solidFill>
                <a:latin typeface="標楷體" pitchFamily="65" charset="-120"/>
                <a:ea typeface="標楷體" pitchFamily="65" charset="-120"/>
              </a:rPr>
              <a:t>圖利問題</a:t>
            </a:r>
            <a:r>
              <a:rPr lang="zh-TW" altLang="en-US" sz="2800" smtClean="0">
                <a:latin typeface="標楷體" pitchFamily="65" charset="-120"/>
                <a:ea typeface="標楷體" pitchFamily="65" charset="-120"/>
              </a:rPr>
              <a:t>。</a:t>
            </a:r>
          </a:p>
          <a:p>
            <a:pPr eaLnBrk="1" hangingPunct="1">
              <a:buFont typeface="Wingdings" pitchFamily="2" charset="2"/>
              <a:buNone/>
            </a:pPr>
            <a:endParaRPr lang="en-US" altLang="zh-TW" sz="280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C085C945-6F1C-42CF-9355-B36DA73CEFD6}" type="slidenum">
              <a:rPr lang="en-US" altLang="zh-TW"/>
              <a:pPr>
                <a:defRPr/>
              </a:pPr>
              <a:t>44</a:t>
            </a:fld>
            <a:endParaRPr lang="en-US" altLang="zh-TW"/>
          </a:p>
        </p:txBody>
      </p:sp>
      <p:sp>
        <p:nvSpPr>
          <p:cNvPr id="417794" name="Rectangle 2"/>
          <p:cNvSpPr>
            <a:spLocks noGrp="1" noChangeArrowheads="1"/>
          </p:cNvSpPr>
          <p:nvPr>
            <p:ph type="title"/>
          </p:nvPr>
        </p:nvSpPr>
        <p:spPr/>
        <p:txBody>
          <a:bodyPr/>
          <a:lstStyle/>
          <a:p>
            <a:pPr eaLnBrk="1" hangingPunct="1">
              <a:defRPr/>
            </a:pPr>
            <a:r>
              <a:rPr lang="zh-TW" altLang="en-US" b="1" smtClean="0">
                <a:solidFill>
                  <a:schemeClr val="tx1"/>
                </a:solidFill>
                <a:effectLst>
                  <a:outerShdw blurRad="38100" dist="38100" dir="2700000" algn="tl">
                    <a:srgbClr val="C0C0C0"/>
                  </a:outerShdw>
                </a:effectLst>
                <a:latin typeface="標楷體" pitchFamily="65" charset="-120"/>
                <a:ea typeface="標楷體" pitchFamily="65" charset="-120"/>
              </a:rPr>
              <a:t>機關執行預算人員之財務責任</a:t>
            </a:r>
          </a:p>
        </p:txBody>
      </p:sp>
      <p:sp>
        <p:nvSpPr>
          <p:cNvPr id="113668" name="Rectangle 3"/>
          <p:cNvSpPr>
            <a:spLocks noGrp="1" noChangeArrowheads="1"/>
          </p:cNvSpPr>
          <p:nvPr>
            <p:ph type="body" idx="1"/>
          </p:nvPr>
        </p:nvSpPr>
        <p:spPr>
          <a:xfrm>
            <a:off x="1116013" y="1487491"/>
            <a:ext cx="7313612" cy="3932237"/>
          </a:xfrm>
        </p:spPr>
        <p:txBody>
          <a:bodyPr/>
          <a:lstStyle/>
          <a:p>
            <a:pPr eaLnBrk="1" hangingPunct="1">
              <a:buFont typeface="Wingdings" pitchFamily="2" charset="2"/>
              <a:buNone/>
            </a:pPr>
            <a:r>
              <a:rPr lang="zh-TW" altLang="zh-TW" sz="2400" smtClean="0">
                <a:latin typeface="標楷體" pitchFamily="65" charset="-120"/>
                <a:ea typeface="標楷體" pitchFamily="65" charset="-120"/>
              </a:rPr>
              <a:t>一</a:t>
            </a:r>
            <a:r>
              <a:rPr lang="zh-TW" altLang="en-US" sz="2400" smtClean="0">
                <a:latin typeface="標楷體" pitchFamily="65" charset="-120"/>
                <a:ea typeface="標楷體" pitchFamily="65" charset="-120"/>
              </a:rPr>
              <a:t>、</a:t>
            </a:r>
            <a:r>
              <a:rPr lang="zh-TW" altLang="zh-TW" sz="2400" smtClean="0">
                <a:latin typeface="標楷體" pitchFamily="65" charset="-120"/>
                <a:ea typeface="標楷體" pitchFamily="65" charset="-120"/>
              </a:rPr>
              <a:t>各機關人員對於財務上行為應負之責任， </a:t>
            </a:r>
            <a:endParaRPr lang="zh-TW" altLang="en-US" sz="2400" smtClean="0">
              <a:latin typeface="標楷體" pitchFamily="65" charset="-120"/>
              <a:ea typeface="標楷體" pitchFamily="65" charset="-120"/>
            </a:endParaRPr>
          </a:p>
          <a:p>
            <a:pPr eaLnBrk="1" hangingPunct="1">
              <a:buFont typeface="Wingdings" pitchFamily="2" charset="2"/>
              <a:buNone/>
            </a:pPr>
            <a:r>
              <a:rPr lang="zh-TW" altLang="zh-TW" sz="2400" smtClean="0">
                <a:latin typeface="標楷體" pitchFamily="65" charset="-120"/>
                <a:ea typeface="標楷體" pitchFamily="65" charset="-120"/>
              </a:rPr>
              <a:t>    非經審計機關審查決定，不得解除。</a:t>
            </a:r>
            <a:endParaRPr lang="en-US" altLang="zh-TW" sz="2400" smtClean="0">
              <a:latin typeface="標楷體" pitchFamily="65" charset="-120"/>
              <a:ea typeface="標楷體" pitchFamily="65" charset="-120"/>
            </a:endParaRPr>
          </a:p>
          <a:p>
            <a:pPr eaLnBrk="1" hangingPunct="1">
              <a:buFont typeface="Wingdings" pitchFamily="2" charset="2"/>
              <a:buNone/>
            </a:pPr>
            <a:r>
              <a:rPr lang="zh-TW" altLang="en-US" sz="2400" smtClean="0">
                <a:latin typeface="標楷體" pitchFamily="65" charset="-120"/>
                <a:ea typeface="標楷體" pitchFamily="65" charset="-120"/>
              </a:rPr>
              <a:t>  </a:t>
            </a:r>
            <a:r>
              <a:rPr lang="zh-TW" altLang="zh-TW" sz="2400" smtClean="0">
                <a:latin typeface="標楷體" pitchFamily="65" charset="-120"/>
                <a:ea typeface="標楷體" pitchFamily="65" charset="-120"/>
              </a:rPr>
              <a:t>（</a:t>
            </a:r>
            <a:r>
              <a:rPr lang="zh-TW" altLang="zh-TW" sz="2400" smtClean="0">
                <a:solidFill>
                  <a:srgbClr val="FF0000"/>
                </a:solidFill>
                <a:latin typeface="標楷體" pitchFamily="65" charset="-120"/>
                <a:ea typeface="標楷體" pitchFamily="65" charset="-120"/>
              </a:rPr>
              <a:t>審計法第</a:t>
            </a:r>
            <a:r>
              <a:rPr lang="en-US" altLang="zh-TW" sz="2400" smtClean="0">
                <a:solidFill>
                  <a:srgbClr val="FF0000"/>
                </a:solidFill>
                <a:latin typeface="標楷體" pitchFamily="65" charset="-120"/>
                <a:ea typeface="標楷體" pitchFamily="65" charset="-120"/>
              </a:rPr>
              <a:t>71</a:t>
            </a:r>
            <a:r>
              <a:rPr lang="zh-TW" altLang="zh-TW" sz="2400" smtClean="0">
                <a:solidFill>
                  <a:srgbClr val="FF0000"/>
                </a:solidFill>
                <a:latin typeface="標楷體" pitchFamily="65" charset="-120"/>
                <a:ea typeface="標楷體" pitchFamily="65" charset="-120"/>
              </a:rPr>
              <a:t>條</a:t>
            </a:r>
            <a:r>
              <a:rPr lang="zh-TW" altLang="zh-TW" sz="2400" smtClean="0">
                <a:latin typeface="標楷體" pitchFamily="65" charset="-120"/>
                <a:ea typeface="標楷體" pitchFamily="65" charset="-120"/>
              </a:rPr>
              <a:t>）</a:t>
            </a:r>
            <a:endParaRPr lang="zh-TW" altLang="en-US" sz="2400" smtClean="0">
              <a:latin typeface="標楷體" pitchFamily="65" charset="-120"/>
              <a:ea typeface="標楷體" pitchFamily="65" charset="-120"/>
            </a:endParaRPr>
          </a:p>
          <a:p>
            <a:pPr eaLnBrk="1" hangingPunct="1">
              <a:buFont typeface="Wingdings" pitchFamily="2" charset="2"/>
              <a:buNone/>
            </a:pPr>
            <a:endParaRPr lang="zh-TW" altLang="zh-TW" sz="2400" smtClean="0">
              <a:latin typeface="標楷體" pitchFamily="65" charset="-120"/>
              <a:ea typeface="標楷體" pitchFamily="65" charset="-120"/>
            </a:endParaRPr>
          </a:p>
          <a:p>
            <a:pPr eaLnBrk="1" hangingPunct="1">
              <a:buFont typeface="Wingdings" pitchFamily="2" charset="2"/>
              <a:buNone/>
            </a:pPr>
            <a:r>
              <a:rPr lang="zh-TW" altLang="zh-TW" sz="2400" smtClean="0">
                <a:latin typeface="標楷體" pitchFamily="65" charset="-120"/>
                <a:ea typeface="標楷體" pitchFamily="65" charset="-120"/>
              </a:rPr>
              <a:t>二</a:t>
            </a:r>
            <a:r>
              <a:rPr lang="zh-TW" altLang="en-US" sz="2400" smtClean="0">
                <a:latin typeface="標楷體" pitchFamily="65" charset="-120"/>
                <a:ea typeface="標楷體" pitchFamily="65" charset="-120"/>
              </a:rPr>
              <a:t>、</a:t>
            </a:r>
            <a:r>
              <a:rPr lang="zh-TW" altLang="zh-TW" sz="2400" smtClean="0">
                <a:latin typeface="標楷體" pitchFamily="65" charset="-120"/>
                <a:ea typeface="標楷體" pitchFamily="65" charset="-120"/>
              </a:rPr>
              <a:t>審計機關決定剔除或繳還之款項，應依限</a:t>
            </a:r>
            <a:r>
              <a:rPr lang="zh-TW" altLang="en-US" sz="2400" smtClean="0">
                <a:latin typeface="標楷體" pitchFamily="65" charset="-120"/>
                <a:ea typeface="標楷體" pitchFamily="65" charset="-120"/>
              </a:rPr>
              <a:t> </a:t>
            </a:r>
          </a:p>
          <a:p>
            <a:pPr eaLnBrk="1" hangingPunct="1">
              <a:buFont typeface="Wingdings" pitchFamily="2" charset="2"/>
              <a:buNone/>
            </a:pPr>
            <a:r>
              <a:rPr lang="zh-TW" altLang="en-US" sz="2400" smtClean="0">
                <a:latin typeface="標楷體" pitchFamily="65" charset="-120"/>
                <a:ea typeface="標楷體" pitchFamily="65" charset="-120"/>
              </a:rPr>
              <a:t>    </a:t>
            </a:r>
            <a:r>
              <a:rPr lang="zh-TW" altLang="zh-TW" sz="2400" smtClean="0">
                <a:latin typeface="標楷體" pitchFamily="65" charset="-120"/>
                <a:ea typeface="標楷體" pitchFamily="65" charset="-120"/>
              </a:rPr>
              <a:t>悉數追還。如未能悉數追還，經查明該機</a:t>
            </a:r>
            <a:r>
              <a:rPr lang="zh-TW" altLang="en-US" sz="2400" smtClean="0">
                <a:latin typeface="標楷體" pitchFamily="65" charset="-120"/>
                <a:ea typeface="標楷體" pitchFamily="65" charset="-120"/>
              </a:rPr>
              <a:t>    </a:t>
            </a:r>
          </a:p>
          <a:p>
            <a:pPr eaLnBrk="1" hangingPunct="1">
              <a:buFont typeface="Wingdings" pitchFamily="2" charset="2"/>
              <a:buNone/>
            </a:pPr>
            <a:r>
              <a:rPr lang="zh-TW" altLang="en-US" sz="2400" smtClean="0">
                <a:latin typeface="標楷體" pitchFamily="65" charset="-120"/>
                <a:ea typeface="標楷體" pitchFamily="65" charset="-120"/>
              </a:rPr>
              <a:t>    </a:t>
            </a:r>
            <a:r>
              <a:rPr lang="zh-TW" altLang="zh-TW" sz="2400" smtClean="0">
                <a:latin typeface="標楷體" pitchFamily="65" charset="-120"/>
                <a:ea typeface="標楷體" pitchFamily="65" charset="-120"/>
              </a:rPr>
              <a:t>關長官或其授權代簽人及主辦會計人員，</a:t>
            </a:r>
            <a:endParaRPr lang="zh-TW" altLang="en-US" sz="2400" smtClean="0">
              <a:latin typeface="標楷體" pitchFamily="65" charset="-120"/>
              <a:ea typeface="標楷體" pitchFamily="65" charset="-120"/>
            </a:endParaRPr>
          </a:p>
          <a:p>
            <a:pPr eaLnBrk="1" hangingPunct="1">
              <a:buFont typeface="Wingdings" pitchFamily="2" charset="2"/>
              <a:buNone/>
            </a:pPr>
            <a:r>
              <a:rPr lang="zh-TW" altLang="en-US" sz="2400" smtClean="0">
                <a:latin typeface="標楷體" pitchFamily="65" charset="-120"/>
                <a:ea typeface="標楷體" pitchFamily="65" charset="-120"/>
              </a:rPr>
              <a:t>    </a:t>
            </a:r>
            <a:r>
              <a:rPr lang="zh-TW" altLang="zh-TW" sz="2400" smtClean="0">
                <a:latin typeface="標楷體" pitchFamily="65" charset="-120"/>
                <a:ea typeface="標楷體" pitchFamily="65" charset="-120"/>
              </a:rPr>
              <a:t>對於簽證該項支出有故意或過失者，應連</a:t>
            </a:r>
            <a:endParaRPr lang="zh-TW" altLang="en-US" sz="2400" smtClean="0">
              <a:latin typeface="標楷體" pitchFamily="65" charset="-120"/>
              <a:ea typeface="標楷體" pitchFamily="65" charset="-120"/>
            </a:endParaRPr>
          </a:p>
          <a:p>
            <a:pPr eaLnBrk="1" hangingPunct="1">
              <a:buFont typeface="Wingdings" pitchFamily="2" charset="2"/>
              <a:buNone/>
            </a:pPr>
            <a:r>
              <a:rPr lang="zh-TW" altLang="en-US" sz="2400" smtClean="0">
                <a:latin typeface="標楷體" pitchFamily="65" charset="-120"/>
                <a:ea typeface="標楷體" pitchFamily="65" charset="-120"/>
              </a:rPr>
              <a:t>    </a:t>
            </a:r>
            <a:r>
              <a:rPr lang="zh-TW" altLang="zh-TW" sz="2400" smtClean="0">
                <a:latin typeface="標楷體" pitchFamily="65" charset="-120"/>
                <a:ea typeface="標楷體" pitchFamily="65" charset="-120"/>
              </a:rPr>
              <a:t>帶負損害賠償責任。（</a:t>
            </a:r>
            <a:r>
              <a:rPr lang="zh-TW" altLang="zh-TW" sz="2400" smtClean="0">
                <a:solidFill>
                  <a:srgbClr val="FF0000"/>
                </a:solidFill>
                <a:latin typeface="標楷體" pitchFamily="65" charset="-120"/>
                <a:ea typeface="標楷體" pitchFamily="65" charset="-120"/>
              </a:rPr>
              <a:t>審計法第</a:t>
            </a:r>
            <a:r>
              <a:rPr lang="en-US" altLang="zh-TW" sz="2400" smtClean="0">
                <a:solidFill>
                  <a:srgbClr val="FF0000"/>
                </a:solidFill>
                <a:latin typeface="標楷體" pitchFamily="65" charset="-120"/>
                <a:ea typeface="標楷體" pitchFamily="65" charset="-120"/>
              </a:rPr>
              <a:t>74</a:t>
            </a:r>
            <a:r>
              <a:rPr lang="zh-TW" altLang="zh-TW" sz="2400" smtClean="0">
                <a:solidFill>
                  <a:srgbClr val="FF0000"/>
                </a:solidFill>
                <a:latin typeface="標楷體" pitchFamily="65" charset="-120"/>
                <a:ea typeface="標楷體" pitchFamily="65" charset="-120"/>
              </a:rPr>
              <a:t>條</a:t>
            </a:r>
            <a:r>
              <a:rPr lang="zh-TW" altLang="zh-TW" sz="2400" smtClean="0">
                <a:latin typeface="標楷體" pitchFamily="65" charset="-120"/>
                <a:ea typeface="標楷體" pitchFamily="65" charset="-120"/>
              </a:rPr>
              <a:t>）</a:t>
            </a:r>
            <a:endParaRPr lang="zh-TW" altLang="en-US" sz="2400" smtClean="0">
              <a:latin typeface="標楷體" pitchFamily="65" charset="-120"/>
              <a:ea typeface="標楷體" pitchFamily="65" charset="-120"/>
            </a:endParaRPr>
          </a:p>
          <a:p>
            <a:pPr eaLnBrk="1" hangingPunct="1">
              <a:buFont typeface="Wingdings" pitchFamily="2" charset="2"/>
              <a:buNone/>
            </a:pPr>
            <a:endParaRPr lang="en-US" altLang="zh-TW" sz="240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0372D6CF-0717-4FBD-AC9F-DC78197BF689}" type="slidenum">
              <a:rPr lang="en-US" altLang="zh-TW"/>
              <a:pPr>
                <a:defRPr/>
              </a:pPr>
              <a:t>45</a:t>
            </a:fld>
            <a:endParaRPr lang="en-US" altLang="zh-TW"/>
          </a:p>
        </p:txBody>
      </p:sp>
      <p:sp>
        <p:nvSpPr>
          <p:cNvPr id="418818" name="Rectangle 2"/>
          <p:cNvSpPr>
            <a:spLocks noGrp="1" noChangeArrowheads="1"/>
          </p:cNvSpPr>
          <p:nvPr>
            <p:ph type="title"/>
          </p:nvPr>
        </p:nvSpPr>
        <p:spPr>
          <a:xfrm>
            <a:off x="1331913" y="319088"/>
            <a:ext cx="7313612" cy="1092200"/>
          </a:xfrm>
        </p:spPr>
        <p:txBody>
          <a:bodyPr/>
          <a:lstStyle/>
          <a:p>
            <a:pPr eaLnBrk="1" hangingPunct="1">
              <a:defRPr/>
            </a:pPr>
            <a:r>
              <a:rPr lang="zh-TW" altLang="en-US" sz="3200" b="1" dirty="0" smtClean="0">
                <a:solidFill>
                  <a:schemeClr val="tx1"/>
                </a:solidFill>
                <a:effectLst>
                  <a:outerShdw blurRad="38100" dist="38100" dir="2700000" algn="tl">
                    <a:srgbClr val="C0C0C0"/>
                  </a:outerShdw>
                </a:effectLst>
                <a:latin typeface="標楷體" pitchFamily="65" charset="-120"/>
                <a:ea typeface="標楷體" pitchFamily="65" charset="-120"/>
              </a:rPr>
              <a:t>機關執行預算人員之財務責任</a:t>
            </a:r>
            <a:r>
              <a:rPr lang="en-US" altLang="zh-TW" sz="3200" b="1" dirty="0" smtClean="0">
                <a:solidFill>
                  <a:schemeClr val="tx1"/>
                </a:solidFill>
                <a:effectLst>
                  <a:outerShdw blurRad="38100" dist="38100" dir="2700000" algn="tl">
                    <a:srgbClr val="C0C0C0"/>
                  </a:outerShdw>
                </a:effectLst>
                <a:latin typeface="標楷體" pitchFamily="65" charset="-120"/>
                <a:ea typeface="標楷體" pitchFamily="65" charset="-120"/>
              </a:rPr>
              <a:t>(</a:t>
            </a:r>
            <a:r>
              <a:rPr lang="zh-TW" altLang="en-US" sz="3200" b="1" dirty="0" smtClean="0">
                <a:solidFill>
                  <a:schemeClr val="tx1"/>
                </a:solidFill>
                <a:effectLst>
                  <a:outerShdw blurRad="38100" dist="38100" dir="2700000" algn="tl">
                    <a:srgbClr val="C0C0C0"/>
                  </a:outerShdw>
                </a:effectLst>
                <a:latin typeface="標楷體" pitchFamily="65" charset="-120"/>
                <a:ea typeface="標楷體" pitchFamily="65" charset="-120"/>
              </a:rPr>
              <a:t>續</a:t>
            </a:r>
            <a:r>
              <a:rPr lang="en-US" altLang="zh-TW" sz="3200" b="1" dirty="0" smtClean="0">
                <a:solidFill>
                  <a:schemeClr val="tx1"/>
                </a:solidFill>
                <a:effectLst>
                  <a:outerShdw blurRad="38100" dist="38100" dir="2700000" algn="tl">
                    <a:srgbClr val="C0C0C0"/>
                  </a:outerShdw>
                </a:effectLst>
                <a:latin typeface="標楷體" pitchFamily="65" charset="-120"/>
                <a:ea typeface="標楷體" pitchFamily="65" charset="-120"/>
              </a:rPr>
              <a:t>)</a:t>
            </a:r>
          </a:p>
        </p:txBody>
      </p:sp>
      <p:sp>
        <p:nvSpPr>
          <p:cNvPr id="114692" name="Rectangle 3"/>
          <p:cNvSpPr>
            <a:spLocks noGrp="1" noChangeArrowheads="1"/>
          </p:cNvSpPr>
          <p:nvPr>
            <p:ph type="body" idx="1"/>
          </p:nvPr>
        </p:nvSpPr>
        <p:spPr>
          <a:xfrm>
            <a:off x="1116013" y="1487491"/>
            <a:ext cx="7313612" cy="3932237"/>
          </a:xfrm>
        </p:spPr>
        <p:txBody>
          <a:bodyPr/>
          <a:lstStyle/>
          <a:p>
            <a:pPr eaLnBrk="1" hangingPunct="1">
              <a:lnSpc>
                <a:spcPct val="80000"/>
              </a:lnSpc>
              <a:buFont typeface="Wingdings" pitchFamily="2" charset="2"/>
              <a:buNone/>
            </a:pPr>
            <a:r>
              <a:rPr lang="zh-TW" altLang="zh-TW" sz="2400" smtClean="0">
                <a:solidFill>
                  <a:srgbClr val="FF0000"/>
                </a:solidFill>
                <a:latin typeface="標楷體" pitchFamily="65" charset="-120"/>
                <a:ea typeface="標楷體" pitchFamily="65" charset="-120"/>
              </a:rPr>
              <a:t>上開人員經管業務遭審計機關決定剔除、繳還或賠</a:t>
            </a:r>
            <a:endParaRPr lang="zh-TW" altLang="en-US" sz="2400" smtClean="0">
              <a:solidFill>
                <a:srgbClr val="FF0000"/>
              </a:solidFill>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solidFill>
                  <a:srgbClr val="FF0000"/>
                </a:solidFill>
                <a:latin typeface="標楷體" pitchFamily="65" charset="-120"/>
                <a:ea typeface="標楷體" pitchFamily="65" charset="-120"/>
              </a:rPr>
              <a:t>償之財務責任：</a:t>
            </a:r>
            <a:endParaRPr lang="zh-TW" altLang="en-US" sz="2400" smtClean="0">
              <a:solidFill>
                <a:srgbClr val="FF0000"/>
              </a:solidFill>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latin typeface="標楷體" pitchFamily="65" charset="-120"/>
                <a:ea typeface="標楷體" pitchFamily="65" charset="-120"/>
              </a:rPr>
              <a:t>一</a:t>
            </a:r>
            <a:r>
              <a:rPr lang="zh-TW" altLang="en-US" sz="2400" smtClean="0">
                <a:latin typeface="標楷體" pitchFamily="65" charset="-120"/>
                <a:ea typeface="標楷體" pitchFamily="65" charset="-120"/>
              </a:rPr>
              <a:t>、</a:t>
            </a:r>
            <a:r>
              <a:rPr lang="zh-TW" altLang="zh-TW" sz="2400" smtClean="0">
                <a:latin typeface="標楷體" pitchFamily="65" charset="-120"/>
                <a:ea typeface="標楷體" pitchFamily="65" charset="-120"/>
              </a:rPr>
              <a:t>審計機關決定剔除、繳還或賠償之案件，應通</a:t>
            </a:r>
            <a:endParaRPr lang="zh-TW" altLang="en-US" sz="2400" smtClean="0">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latin typeface="標楷體" pitchFamily="65" charset="-120"/>
                <a:ea typeface="標楷體" pitchFamily="65" charset="-120"/>
              </a:rPr>
              <a:t>    知該負責機關之長官限期追繳，並通知公庫、</a:t>
            </a:r>
            <a:endParaRPr lang="zh-TW" altLang="en-US" sz="2400" smtClean="0">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latin typeface="標楷體" pitchFamily="65" charset="-120"/>
                <a:ea typeface="標楷體" pitchFamily="65" charset="-120"/>
              </a:rPr>
              <a:t>    公有營業或公有事業主管機關；</a:t>
            </a:r>
            <a:r>
              <a:rPr lang="zh-TW" altLang="zh-TW" sz="2400" smtClean="0">
                <a:solidFill>
                  <a:srgbClr val="FF0000"/>
                </a:solidFill>
                <a:latin typeface="標楷體" pitchFamily="65" charset="-120"/>
                <a:ea typeface="標楷體" pitchFamily="65" charset="-120"/>
              </a:rPr>
              <a:t>逾期，該負責</a:t>
            </a:r>
            <a:endParaRPr lang="zh-TW" altLang="en-US" sz="2400" smtClean="0">
              <a:solidFill>
                <a:srgbClr val="FF0000"/>
              </a:solidFill>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solidFill>
                  <a:srgbClr val="FF0000"/>
                </a:solidFill>
                <a:latin typeface="標楷體" pitchFamily="65" charset="-120"/>
                <a:ea typeface="標楷體" pitchFamily="65" charset="-120"/>
              </a:rPr>
              <a:t>    機關長官應即移送法院強制執行</a:t>
            </a:r>
            <a:r>
              <a:rPr lang="zh-TW" altLang="zh-TW" sz="2400" smtClean="0">
                <a:latin typeface="標楷體" pitchFamily="65" charset="-120"/>
                <a:ea typeface="標楷體" pitchFamily="65" charset="-120"/>
              </a:rPr>
              <a:t>；追繳後，應</a:t>
            </a:r>
            <a:endParaRPr lang="zh-TW" altLang="en-US" sz="2400" smtClean="0">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latin typeface="標楷體" pitchFamily="65" charset="-120"/>
                <a:ea typeface="標楷體" pitchFamily="65" charset="-120"/>
              </a:rPr>
              <a:t>    報告審計機關查核。</a:t>
            </a:r>
            <a:r>
              <a:rPr lang="zh-TW" altLang="zh-TW" sz="2400" smtClean="0">
                <a:solidFill>
                  <a:srgbClr val="FF0000"/>
                </a:solidFill>
                <a:latin typeface="標楷體" pitchFamily="65" charset="-120"/>
                <a:ea typeface="標楷體" pitchFamily="65" charset="-120"/>
              </a:rPr>
              <a:t>（審計法第</a:t>
            </a:r>
            <a:r>
              <a:rPr lang="en-US" altLang="zh-TW" sz="2400" smtClean="0">
                <a:solidFill>
                  <a:srgbClr val="FF0000"/>
                </a:solidFill>
                <a:latin typeface="標楷體" pitchFamily="65" charset="-120"/>
                <a:ea typeface="標楷體" pitchFamily="65" charset="-120"/>
              </a:rPr>
              <a:t>78</a:t>
            </a:r>
            <a:r>
              <a:rPr lang="zh-TW" altLang="zh-TW" sz="2400" smtClean="0">
                <a:solidFill>
                  <a:srgbClr val="FF0000"/>
                </a:solidFill>
                <a:latin typeface="標楷體" pitchFamily="65" charset="-120"/>
                <a:ea typeface="標楷體" pitchFamily="65" charset="-120"/>
              </a:rPr>
              <a:t>條）</a:t>
            </a:r>
            <a:endParaRPr lang="zh-TW" altLang="en-US" sz="2400" smtClean="0">
              <a:solidFill>
                <a:srgbClr val="FF0000"/>
              </a:solidFill>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latin typeface="標楷體" pitchFamily="65" charset="-120"/>
                <a:ea typeface="標楷體" pitchFamily="65" charset="-120"/>
              </a:rPr>
              <a:t>二</a:t>
            </a:r>
            <a:r>
              <a:rPr lang="zh-TW" altLang="en-US" sz="2400" smtClean="0">
                <a:latin typeface="標楷體" pitchFamily="65" charset="-120"/>
                <a:ea typeface="標楷體" pitchFamily="65" charset="-120"/>
              </a:rPr>
              <a:t>、</a:t>
            </a:r>
            <a:r>
              <a:rPr lang="zh-TW" altLang="zh-TW" sz="2400" smtClean="0">
                <a:latin typeface="標楷體" pitchFamily="65" charset="-120"/>
                <a:ea typeface="標楷體" pitchFamily="65" charset="-120"/>
              </a:rPr>
              <a:t>前項負責</a:t>
            </a:r>
            <a:r>
              <a:rPr lang="zh-TW" altLang="zh-TW" sz="2400" smtClean="0">
                <a:solidFill>
                  <a:srgbClr val="FF0000"/>
                </a:solidFill>
                <a:latin typeface="標楷體" pitchFamily="65" charset="-120"/>
                <a:ea typeface="標楷體" pitchFamily="65" charset="-120"/>
              </a:rPr>
              <a:t>機關之長官</a:t>
            </a:r>
            <a:r>
              <a:rPr lang="zh-TW" altLang="zh-TW" sz="2400" smtClean="0">
                <a:latin typeface="標楷體" pitchFamily="65" charset="-120"/>
                <a:ea typeface="標楷體" pitchFamily="65" charset="-120"/>
              </a:rPr>
              <a:t>，違反前項規定，延誤追</a:t>
            </a:r>
            <a:endParaRPr lang="zh-TW" altLang="en-US" sz="2400" smtClean="0">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latin typeface="標楷體" pitchFamily="65" charset="-120"/>
                <a:ea typeface="標楷體" pitchFamily="65" charset="-120"/>
              </a:rPr>
              <a:t>    繳，致公款遭受損失者，</a:t>
            </a:r>
            <a:r>
              <a:rPr lang="zh-TW" altLang="zh-TW" sz="2400" smtClean="0">
                <a:solidFill>
                  <a:srgbClr val="FF0000"/>
                </a:solidFill>
                <a:latin typeface="標楷體" pitchFamily="65" charset="-120"/>
                <a:ea typeface="標楷體" pitchFamily="65" charset="-120"/>
              </a:rPr>
              <a:t>應負損害賠償之責</a:t>
            </a:r>
            <a:r>
              <a:rPr lang="zh-TW" altLang="zh-TW" sz="2400" smtClean="0">
                <a:solidFill>
                  <a:srgbClr val="3333FF"/>
                </a:solidFill>
                <a:latin typeface="標楷體" pitchFamily="65" charset="-120"/>
                <a:ea typeface="標楷體" pitchFamily="65" charset="-120"/>
              </a:rPr>
              <a:t>，</a:t>
            </a:r>
            <a:endParaRPr lang="zh-TW" altLang="en-US" sz="2400" smtClean="0">
              <a:solidFill>
                <a:srgbClr val="3333FF"/>
              </a:solidFill>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solidFill>
                  <a:srgbClr val="3333FF"/>
                </a:solidFill>
                <a:latin typeface="標楷體" pitchFamily="65" charset="-120"/>
                <a:ea typeface="標楷體" pitchFamily="65" charset="-120"/>
              </a:rPr>
              <a:t>    </a:t>
            </a:r>
            <a:r>
              <a:rPr lang="zh-TW" altLang="zh-TW" sz="2400" smtClean="0">
                <a:latin typeface="標楷體" pitchFamily="65" charset="-120"/>
                <a:ea typeface="標楷體" pitchFamily="65" charset="-120"/>
              </a:rPr>
              <a:t>由公庫、公有營業或公有事業主管機關，依法</a:t>
            </a:r>
            <a:endParaRPr lang="zh-TW" altLang="en-US" sz="2400" smtClean="0">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latin typeface="標楷體" pitchFamily="65" charset="-120"/>
                <a:ea typeface="標楷體" pitchFamily="65" charset="-120"/>
              </a:rPr>
              <a:t>    訴追，並報告審計機關查核。</a:t>
            </a:r>
            <a:r>
              <a:rPr lang="zh-TW" altLang="zh-TW" sz="2400" smtClean="0">
                <a:solidFill>
                  <a:srgbClr val="FF0000"/>
                </a:solidFill>
                <a:latin typeface="標楷體" pitchFamily="65" charset="-120"/>
                <a:ea typeface="標楷體" pitchFamily="65" charset="-120"/>
              </a:rPr>
              <a:t>（審計法第</a:t>
            </a:r>
            <a:r>
              <a:rPr lang="en-US" altLang="zh-TW" sz="2400" smtClean="0">
                <a:solidFill>
                  <a:srgbClr val="FF0000"/>
                </a:solidFill>
                <a:latin typeface="標楷體" pitchFamily="65" charset="-120"/>
                <a:ea typeface="標楷體" pitchFamily="65" charset="-120"/>
              </a:rPr>
              <a:t>78</a:t>
            </a:r>
            <a:r>
              <a:rPr lang="zh-TW" altLang="zh-TW" sz="2400" smtClean="0">
                <a:solidFill>
                  <a:srgbClr val="FF0000"/>
                </a:solidFill>
                <a:latin typeface="標楷體" pitchFamily="65" charset="-120"/>
                <a:ea typeface="標楷體" pitchFamily="65" charset="-120"/>
              </a:rPr>
              <a:t>條）</a:t>
            </a:r>
          </a:p>
          <a:p>
            <a:pPr eaLnBrk="1" hangingPunct="1">
              <a:lnSpc>
                <a:spcPct val="80000"/>
              </a:lnSpc>
            </a:pPr>
            <a:endParaRPr lang="en-US" altLang="zh-TW" sz="240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80CCF67B-71EB-48C6-B044-43F1D32BDB9A}" type="slidenum">
              <a:rPr lang="en-US" altLang="zh-TW"/>
              <a:pPr>
                <a:defRPr/>
              </a:pPr>
              <a:t>46</a:t>
            </a:fld>
            <a:endParaRPr lang="en-US" altLang="zh-TW"/>
          </a:p>
        </p:txBody>
      </p:sp>
      <p:sp>
        <p:nvSpPr>
          <p:cNvPr id="419842" name="Rectangle 2"/>
          <p:cNvSpPr>
            <a:spLocks noGrp="1" noChangeArrowheads="1"/>
          </p:cNvSpPr>
          <p:nvPr>
            <p:ph type="title"/>
          </p:nvPr>
        </p:nvSpPr>
        <p:spPr/>
        <p:txBody>
          <a:bodyPr/>
          <a:lstStyle/>
          <a:p>
            <a:pPr eaLnBrk="1" hangingPunct="1">
              <a:defRPr/>
            </a:pPr>
            <a:r>
              <a:rPr lang="zh-TW" altLang="en-US" b="1" smtClean="0">
                <a:solidFill>
                  <a:schemeClr val="tx1"/>
                </a:solidFill>
                <a:effectLst>
                  <a:outerShdw blurRad="38100" dist="38100" dir="2700000" algn="tl">
                    <a:srgbClr val="C0C0C0"/>
                  </a:outerShdw>
                </a:effectLst>
                <a:latin typeface="標楷體" pitchFamily="65" charset="-120"/>
                <a:ea typeface="標楷體" pitchFamily="65" charset="-120"/>
              </a:rPr>
              <a:t>機關經管財物人員之財務責任</a:t>
            </a:r>
          </a:p>
        </p:txBody>
      </p:sp>
      <p:sp>
        <p:nvSpPr>
          <p:cNvPr id="115716" name="Rectangle 3"/>
          <p:cNvSpPr>
            <a:spLocks noGrp="1" noChangeArrowheads="1"/>
          </p:cNvSpPr>
          <p:nvPr>
            <p:ph type="body" idx="1"/>
          </p:nvPr>
        </p:nvSpPr>
        <p:spPr>
          <a:xfrm>
            <a:off x="900113" y="1487491"/>
            <a:ext cx="7313612" cy="3932237"/>
          </a:xfrm>
        </p:spPr>
        <p:txBody>
          <a:bodyPr/>
          <a:lstStyle/>
          <a:p>
            <a:pPr eaLnBrk="1" hangingPunct="1">
              <a:lnSpc>
                <a:spcPct val="80000"/>
              </a:lnSpc>
              <a:buFont typeface="Wingdings" pitchFamily="2" charset="2"/>
              <a:buNone/>
            </a:pPr>
            <a:r>
              <a:rPr lang="zh-TW" altLang="zh-TW" sz="2400" smtClean="0">
                <a:latin typeface="標楷體" pitchFamily="65" charset="-120"/>
                <a:ea typeface="標楷體" pitchFamily="65" charset="-120"/>
              </a:rPr>
              <a:t>一</a:t>
            </a:r>
            <a:r>
              <a:rPr lang="zh-TW" altLang="en-US" sz="2400" smtClean="0">
                <a:latin typeface="標楷體" pitchFamily="65" charset="-120"/>
                <a:ea typeface="標楷體" pitchFamily="65" charset="-120"/>
              </a:rPr>
              <a:t>、</a:t>
            </a:r>
            <a:r>
              <a:rPr lang="zh-TW" altLang="zh-TW" sz="2400" smtClean="0">
                <a:latin typeface="標楷體" pitchFamily="65" charset="-120"/>
                <a:ea typeface="標楷體" pitchFamily="65" charset="-120"/>
              </a:rPr>
              <a:t>各機關經管現金、票據、證券、財物或其他資</a:t>
            </a:r>
            <a:endParaRPr lang="zh-TW" altLang="en-US" sz="2400" smtClean="0">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latin typeface="標楷體" pitchFamily="65" charset="-120"/>
                <a:ea typeface="標楷體" pitchFamily="65" charset="-120"/>
              </a:rPr>
              <a:t>    產，如有遺失、毀損，或因其他意外事故而致</a:t>
            </a:r>
            <a:endParaRPr lang="zh-TW" altLang="en-US" sz="2400" smtClean="0">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latin typeface="標楷體" pitchFamily="65" charset="-120"/>
                <a:ea typeface="標楷體" pitchFamily="65" charset="-120"/>
              </a:rPr>
              <a:t>    損失者，經審計機關查明未盡善良管理人應有</a:t>
            </a:r>
            <a:endParaRPr lang="zh-TW" altLang="en-US" sz="2400" smtClean="0">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latin typeface="標楷體" pitchFamily="65" charset="-120"/>
                <a:ea typeface="標楷體" pitchFamily="65" charset="-120"/>
              </a:rPr>
              <a:t>    之注意時，該機關長官及主管人員應負損害賠</a:t>
            </a:r>
            <a:endParaRPr lang="zh-TW" altLang="en-US" sz="2400" smtClean="0">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latin typeface="標楷體" pitchFamily="65" charset="-120"/>
                <a:ea typeface="標楷體" pitchFamily="65" charset="-120"/>
              </a:rPr>
              <a:t>    償之責。</a:t>
            </a:r>
            <a:r>
              <a:rPr lang="zh-TW" altLang="zh-TW" sz="2400" smtClean="0">
                <a:solidFill>
                  <a:srgbClr val="FF0000"/>
                </a:solidFill>
                <a:latin typeface="標楷體" pitchFamily="65" charset="-120"/>
                <a:ea typeface="標楷體" pitchFamily="65" charset="-120"/>
              </a:rPr>
              <a:t>（審計法第</a:t>
            </a:r>
            <a:r>
              <a:rPr lang="en-US" altLang="zh-TW" sz="2400" smtClean="0">
                <a:solidFill>
                  <a:srgbClr val="FF0000"/>
                </a:solidFill>
                <a:latin typeface="標楷體" pitchFamily="65" charset="-120"/>
                <a:ea typeface="標楷體" pitchFamily="65" charset="-120"/>
              </a:rPr>
              <a:t>72</a:t>
            </a:r>
            <a:r>
              <a:rPr lang="zh-TW" altLang="zh-TW" sz="2400" smtClean="0">
                <a:solidFill>
                  <a:srgbClr val="FF0000"/>
                </a:solidFill>
                <a:latin typeface="標楷體" pitchFamily="65" charset="-120"/>
                <a:ea typeface="標楷體" pitchFamily="65" charset="-120"/>
              </a:rPr>
              <a:t>條）</a:t>
            </a:r>
            <a:endParaRPr lang="zh-TW" altLang="en-US" sz="2400" smtClean="0">
              <a:solidFill>
                <a:srgbClr val="FF0000"/>
              </a:solidFill>
              <a:latin typeface="標楷體" pitchFamily="65" charset="-120"/>
              <a:ea typeface="標楷體" pitchFamily="65" charset="-120"/>
            </a:endParaRPr>
          </a:p>
          <a:p>
            <a:pPr eaLnBrk="1" hangingPunct="1">
              <a:lnSpc>
                <a:spcPct val="80000"/>
              </a:lnSpc>
              <a:buFont typeface="Wingdings" pitchFamily="2" charset="2"/>
              <a:buNone/>
            </a:pPr>
            <a:endParaRPr lang="zh-TW" altLang="zh-TW" sz="2400" smtClean="0">
              <a:solidFill>
                <a:srgbClr val="FF0000"/>
              </a:solidFill>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latin typeface="標楷體" pitchFamily="65" charset="-120"/>
                <a:ea typeface="標楷體" pitchFamily="65" charset="-120"/>
              </a:rPr>
              <a:t>二</a:t>
            </a:r>
            <a:r>
              <a:rPr lang="zh-TW" altLang="en-US" sz="2400" smtClean="0">
                <a:latin typeface="標楷體" pitchFamily="65" charset="-120"/>
                <a:ea typeface="標楷體" pitchFamily="65" charset="-120"/>
              </a:rPr>
              <a:t>、</a:t>
            </a:r>
            <a:r>
              <a:rPr lang="zh-TW" altLang="zh-TW" sz="2400" smtClean="0">
                <a:latin typeface="標楷體" pitchFamily="65" charset="-120"/>
                <a:ea typeface="標楷體" pitchFamily="65" charset="-120"/>
              </a:rPr>
              <a:t>由數人共同經管之遺失、毀損或損失案件，不</a:t>
            </a:r>
            <a:endParaRPr lang="zh-TW" altLang="en-US" sz="2400" smtClean="0">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latin typeface="標楷體" pitchFamily="65" charset="-120"/>
                <a:ea typeface="標楷體" pitchFamily="65" charset="-120"/>
              </a:rPr>
              <a:t>    能確定其中孰為未盡善良管理人應有之注意或</a:t>
            </a:r>
            <a:endParaRPr lang="zh-TW" altLang="en-US" sz="2400" smtClean="0">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latin typeface="標楷體" pitchFamily="65" charset="-120"/>
                <a:ea typeface="標楷體" pitchFamily="65" charset="-120"/>
              </a:rPr>
              <a:t>    故意或重大過失時，各該經管人員應連帶負損</a:t>
            </a:r>
            <a:endParaRPr lang="zh-TW" altLang="en-US" sz="2400" smtClean="0">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latin typeface="標楷體" pitchFamily="65" charset="-120"/>
                <a:ea typeface="標楷體" pitchFamily="65" charset="-120"/>
              </a:rPr>
              <a:t>    害賠償責任；造意人視為共同行為人。</a:t>
            </a:r>
            <a:r>
              <a:rPr lang="zh-TW" altLang="zh-TW" sz="2400" smtClean="0">
                <a:solidFill>
                  <a:srgbClr val="FF0000"/>
                </a:solidFill>
                <a:latin typeface="標楷體" pitchFamily="65" charset="-120"/>
                <a:ea typeface="標楷體" pitchFamily="65" charset="-120"/>
              </a:rPr>
              <a:t>（審計</a:t>
            </a:r>
            <a:endParaRPr lang="zh-TW" altLang="en-US" sz="2400" smtClean="0">
              <a:solidFill>
                <a:srgbClr val="FF0000"/>
              </a:solidFill>
              <a:latin typeface="標楷體" pitchFamily="65" charset="-120"/>
              <a:ea typeface="標楷體" pitchFamily="65" charset="-120"/>
            </a:endParaRPr>
          </a:p>
          <a:p>
            <a:pPr eaLnBrk="1" hangingPunct="1">
              <a:lnSpc>
                <a:spcPct val="80000"/>
              </a:lnSpc>
              <a:buFont typeface="Wingdings" pitchFamily="2" charset="2"/>
              <a:buNone/>
            </a:pPr>
            <a:r>
              <a:rPr lang="zh-TW" altLang="zh-TW" sz="2400" smtClean="0">
                <a:solidFill>
                  <a:srgbClr val="FF0000"/>
                </a:solidFill>
                <a:latin typeface="標楷體" pitchFamily="65" charset="-120"/>
                <a:ea typeface="標楷體" pitchFamily="65" charset="-120"/>
              </a:rPr>
              <a:t>    法第</a:t>
            </a:r>
            <a:r>
              <a:rPr lang="en-US" altLang="zh-TW" sz="2400" smtClean="0">
                <a:solidFill>
                  <a:srgbClr val="FF0000"/>
                </a:solidFill>
                <a:latin typeface="標楷體" pitchFamily="65" charset="-120"/>
                <a:ea typeface="標楷體" pitchFamily="65" charset="-120"/>
              </a:rPr>
              <a:t>73</a:t>
            </a:r>
            <a:r>
              <a:rPr lang="zh-TW" altLang="zh-TW" sz="2400" smtClean="0">
                <a:solidFill>
                  <a:srgbClr val="FF0000"/>
                </a:solidFill>
                <a:latin typeface="標楷體" pitchFamily="65" charset="-120"/>
                <a:ea typeface="標楷體" pitchFamily="65" charset="-120"/>
              </a:rPr>
              <a:t>條）</a:t>
            </a:r>
          </a:p>
          <a:p>
            <a:pPr eaLnBrk="1" hangingPunct="1">
              <a:lnSpc>
                <a:spcPct val="80000"/>
              </a:lnSpc>
            </a:pPr>
            <a:endParaRPr lang="en-US" altLang="zh-TW" sz="240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F89094AF-8355-47E7-A4BA-246C5DB5409A}" type="slidenum">
              <a:rPr lang="en-US" altLang="zh-TW"/>
              <a:pPr>
                <a:defRPr/>
              </a:pPr>
              <a:t>47</a:t>
            </a:fld>
            <a:endParaRPr lang="en-US" altLang="zh-TW"/>
          </a:p>
        </p:txBody>
      </p:sp>
      <p:sp>
        <p:nvSpPr>
          <p:cNvPr id="420866" name="Rectangle 2"/>
          <p:cNvSpPr>
            <a:spLocks noGrp="1" noChangeArrowheads="1"/>
          </p:cNvSpPr>
          <p:nvPr>
            <p:ph type="title"/>
          </p:nvPr>
        </p:nvSpPr>
        <p:spPr>
          <a:xfrm>
            <a:off x="1403648" y="324272"/>
            <a:ext cx="7313612" cy="1092200"/>
          </a:xfrm>
        </p:spPr>
        <p:txBody>
          <a:bodyPr/>
          <a:lstStyle/>
          <a:p>
            <a:pPr eaLnBrk="1" hangingPunct="1">
              <a:defRPr/>
            </a:pPr>
            <a:r>
              <a:rPr lang="zh-TW" altLang="en-US" b="1" dirty="0" smtClean="0">
                <a:solidFill>
                  <a:schemeClr val="tx1"/>
                </a:solidFill>
                <a:effectLst>
                  <a:outerShdw blurRad="38100" dist="38100" dir="2700000" algn="tl">
                    <a:srgbClr val="C0C0C0"/>
                  </a:outerShdw>
                </a:effectLst>
                <a:latin typeface="標楷體" pitchFamily="65" charset="-120"/>
                <a:ea typeface="標楷體" pitchFamily="65" charset="-120"/>
              </a:rPr>
              <a:t>機關經管出納人員之財務責任</a:t>
            </a:r>
          </a:p>
        </p:txBody>
      </p:sp>
      <p:sp>
        <p:nvSpPr>
          <p:cNvPr id="116740" name="Rectangle 3"/>
          <p:cNvSpPr>
            <a:spLocks noGrp="1" noChangeArrowheads="1"/>
          </p:cNvSpPr>
          <p:nvPr>
            <p:ph type="body" idx="1"/>
          </p:nvPr>
        </p:nvSpPr>
        <p:spPr>
          <a:xfrm>
            <a:off x="1042988" y="1555750"/>
            <a:ext cx="7313612" cy="3932238"/>
          </a:xfrm>
        </p:spPr>
        <p:txBody>
          <a:bodyPr/>
          <a:lstStyle/>
          <a:p>
            <a:pPr eaLnBrk="1" hangingPunct="1">
              <a:buFont typeface="Wingdings" pitchFamily="2" charset="2"/>
              <a:buNone/>
            </a:pPr>
            <a:r>
              <a:rPr lang="zh-TW" altLang="zh-TW" sz="2400" smtClean="0">
                <a:latin typeface="標楷體" pitchFamily="65" charset="-120"/>
                <a:ea typeface="標楷體" pitchFamily="65" charset="-120"/>
              </a:rPr>
              <a:t>一</a:t>
            </a:r>
            <a:r>
              <a:rPr lang="zh-TW" altLang="en-US" sz="2400" smtClean="0">
                <a:latin typeface="標楷體" pitchFamily="65" charset="-120"/>
                <a:ea typeface="標楷體" pitchFamily="65" charset="-120"/>
              </a:rPr>
              <a:t>、</a:t>
            </a:r>
            <a:r>
              <a:rPr lang="zh-TW" altLang="zh-TW" sz="2400" smtClean="0">
                <a:latin typeface="標楷體" pitchFamily="65" charset="-120"/>
                <a:ea typeface="標楷體" pitchFamily="65" charset="-120"/>
              </a:rPr>
              <a:t>各機關主辦及經辦出納人員簽發支票或給付現</a:t>
            </a:r>
            <a:endParaRPr lang="zh-TW" altLang="en-US" sz="2400" smtClean="0">
              <a:latin typeface="標楷體" pitchFamily="65" charset="-120"/>
              <a:ea typeface="標楷體" pitchFamily="65" charset="-120"/>
            </a:endParaRPr>
          </a:p>
          <a:p>
            <a:pPr eaLnBrk="1" hangingPunct="1">
              <a:buFont typeface="Wingdings" pitchFamily="2" charset="2"/>
              <a:buNone/>
            </a:pPr>
            <a:r>
              <a:rPr lang="zh-TW" altLang="zh-TW" sz="2400" smtClean="0">
                <a:latin typeface="標楷體" pitchFamily="65" charset="-120"/>
                <a:ea typeface="標楷體" pitchFamily="65" charset="-120"/>
              </a:rPr>
              <a:t>    金，如查明有超過核准人員核准數額，或誤付</a:t>
            </a:r>
            <a:endParaRPr lang="zh-TW" altLang="en-US" sz="2400" smtClean="0">
              <a:latin typeface="標楷體" pitchFamily="65" charset="-120"/>
              <a:ea typeface="標楷體" pitchFamily="65" charset="-120"/>
            </a:endParaRPr>
          </a:p>
          <a:p>
            <a:pPr eaLnBrk="1" hangingPunct="1">
              <a:buFont typeface="Wingdings" pitchFamily="2" charset="2"/>
              <a:buNone/>
            </a:pPr>
            <a:r>
              <a:rPr lang="zh-TW" altLang="zh-TW" sz="2400" smtClean="0">
                <a:latin typeface="標楷體" pitchFamily="65" charset="-120"/>
                <a:ea typeface="標楷體" pitchFamily="65" charset="-120"/>
              </a:rPr>
              <a:t>    債權人者，應負損害賠償責任。</a:t>
            </a:r>
            <a:r>
              <a:rPr lang="zh-TW" altLang="zh-TW" sz="2400" smtClean="0">
                <a:solidFill>
                  <a:srgbClr val="FF0000"/>
                </a:solidFill>
                <a:latin typeface="標楷體" pitchFamily="65" charset="-120"/>
                <a:ea typeface="標楷體" pitchFamily="65" charset="-120"/>
              </a:rPr>
              <a:t>（審計法第</a:t>
            </a:r>
            <a:r>
              <a:rPr lang="en-US" altLang="zh-TW" sz="2400" smtClean="0">
                <a:solidFill>
                  <a:srgbClr val="FF0000"/>
                </a:solidFill>
                <a:latin typeface="標楷體" pitchFamily="65" charset="-120"/>
                <a:ea typeface="標楷體" pitchFamily="65" charset="-120"/>
              </a:rPr>
              <a:t>75</a:t>
            </a:r>
          </a:p>
          <a:p>
            <a:pPr eaLnBrk="1" hangingPunct="1">
              <a:buFont typeface="Wingdings" pitchFamily="2" charset="2"/>
              <a:buNone/>
            </a:pPr>
            <a:r>
              <a:rPr lang="en-US" altLang="zh-TW" sz="2400" smtClean="0">
                <a:solidFill>
                  <a:srgbClr val="FF0000"/>
                </a:solidFill>
                <a:latin typeface="標楷體" pitchFamily="65" charset="-120"/>
                <a:ea typeface="標楷體" pitchFamily="65" charset="-120"/>
              </a:rPr>
              <a:t>    </a:t>
            </a:r>
            <a:r>
              <a:rPr lang="zh-TW" altLang="zh-TW" sz="2400" smtClean="0">
                <a:solidFill>
                  <a:srgbClr val="FF0000"/>
                </a:solidFill>
                <a:latin typeface="標楷體" pitchFamily="65" charset="-120"/>
                <a:ea typeface="標楷體" pitchFamily="65" charset="-120"/>
              </a:rPr>
              <a:t>條）</a:t>
            </a:r>
            <a:endParaRPr lang="zh-TW" altLang="en-US" sz="2400" smtClean="0">
              <a:solidFill>
                <a:srgbClr val="FF0000"/>
              </a:solidFill>
              <a:latin typeface="標楷體" pitchFamily="65" charset="-120"/>
              <a:ea typeface="標楷體" pitchFamily="65" charset="-120"/>
            </a:endParaRPr>
          </a:p>
          <a:p>
            <a:pPr eaLnBrk="1" hangingPunct="1">
              <a:buFont typeface="Wingdings" pitchFamily="2" charset="2"/>
              <a:buNone/>
            </a:pPr>
            <a:endParaRPr lang="zh-TW" altLang="zh-TW" sz="2400" smtClean="0">
              <a:solidFill>
                <a:srgbClr val="FF0000"/>
              </a:solidFill>
              <a:latin typeface="標楷體" pitchFamily="65" charset="-120"/>
              <a:ea typeface="標楷體" pitchFamily="65" charset="-120"/>
            </a:endParaRPr>
          </a:p>
          <a:p>
            <a:pPr eaLnBrk="1" hangingPunct="1">
              <a:buFont typeface="Wingdings" pitchFamily="2" charset="2"/>
              <a:buNone/>
            </a:pPr>
            <a:r>
              <a:rPr lang="zh-TW" altLang="zh-TW" sz="2400" smtClean="0">
                <a:latin typeface="標楷體" pitchFamily="65" charset="-120"/>
                <a:ea typeface="標楷體" pitchFamily="65" charset="-120"/>
              </a:rPr>
              <a:t>二</a:t>
            </a:r>
            <a:r>
              <a:rPr lang="zh-TW" altLang="en-US" sz="2400" smtClean="0">
                <a:latin typeface="標楷體" pitchFamily="65" charset="-120"/>
                <a:ea typeface="標楷體" pitchFamily="65" charset="-120"/>
              </a:rPr>
              <a:t>、</a:t>
            </a:r>
            <a:r>
              <a:rPr lang="zh-TW" altLang="zh-TW" sz="2400" smtClean="0">
                <a:latin typeface="標楷體" pitchFamily="65" charset="-120"/>
                <a:ea typeface="標楷體" pitchFamily="65" charset="-120"/>
              </a:rPr>
              <a:t>支票之經主辦會計人員及主管長官或其授權代</a:t>
            </a:r>
            <a:endParaRPr lang="zh-TW" altLang="en-US" sz="2400" smtClean="0">
              <a:latin typeface="標楷體" pitchFamily="65" charset="-120"/>
              <a:ea typeface="標楷體" pitchFamily="65" charset="-120"/>
            </a:endParaRPr>
          </a:p>
          <a:p>
            <a:pPr eaLnBrk="1" hangingPunct="1">
              <a:buFont typeface="Wingdings" pitchFamily="2" charset="2"/>
              <a:buNone/>
            </a:pPr>
            <a:r>
              <a:rPr lang="zh-TW" altLang="zh-TW" sz="2400" smtClean="0">
                <a:latin typeface="標楷體" pitchFamily="65" charset="-120"/>
                <a:ea typeface="標楷體" pitchFamily="65" charset="-120"/>
              </a:rPr>
              <a:t>    簽人核簽者，如前項人員未能依限悉數賠償時</a:t>
            </a:r>
            <a:endParaRPr lang="zh-TW" altLang="en-US" sz="2400" smtClean="0">
              <a:latin typeface="標楷體" pitchFamily="65" charset="-120"/>
              <a:ea typeface="標楷體" pitchFamily="65" charset="-120"/>
            </a:endParaRPr>
          </a:p>
          <a:p>
            <a:pPr eaLnBrk="1" hangingPunct="1">
              <a:buFont typeface="Wingdings" pitchFamily="2" charset="2"/>
              <a:buNone/>
            </a:pPr>
            <a:r>
              <a:rPr lang="zh-TW" altLang="zh-TW" sz="2400" smtClean="0">
                <a:latin typeface="標楷體" pitchFamily="65" charset="-120"/>
                <a:ea typeface="標楷體" pitchFamily="65" charset="-120"/>
              </a:rPr>
              <a:t>    ，應連帶負損害賠償責任。</a:t>
            </a:r>
            <a:r>
              <a:rPr lang="zh-TW" altLang="zh-TW" sz="2400" smtClean="0">
                <a:solidFill>
                  <a:srgbClr val="FF0000"/>
                </a:solidFill>
                <a:latin typeface="標楷體" pitchFamily="65" charset="-120"/>
                <a:ea typeface="標楷體" pitchFamily="65" charset="-120"/>
              </a:rPr>
              <a:t>（審計法第</a:t>
            </a:r>
            <a:r>
              <a:rPr lang="en-US" altLang="zh-TW" sz="2400" smtClean="0">
                <a:solidFill>
                  <a:srgbClr val="FF0000"/>
                </a:solidFill>
                <a:latin typeface="標楷體" pitchFamily="65" charset="-120"/>
                <a:ea typeface="標楷體" pitchFamily="65" charset="-120"/>
              </a:rPr>
              <a:t>75</a:t>
            </a:r>
            <a:r>
              <a:rPr lang="zh-TW" altLang="zh-TW" sz="2400" smtClean="0">
                <a:solidFill>
                  <a:srgbClr val="FF0000"/>
                </a:solidFill>
                <a:latin typeface="標楷體" pitchFamily="65" charset="-120"/>
                <a:ea typeface="標楷體" pitchFamily="65" charset="-120"/>
              </a:rPr>
              <a:t>條）</a:t>
            </a:r>
          </a:p>
          <a:p>
            <a:pPr eaLnBrk="1" hangingPunct="1"/>
            <a:endParaRPr lang="zh-TW" altLang="zh-TW" sz="2400" smtClean="0">
              <a:solidFill>
                <a:srgbClr val="FF0000"/>
              </a:solidFill>
              <a:latin typeface="標楷體" pitchFamily="65" charset="-120"/>
              <a:ea typeface="標楷體" pitchFamily="65" charset="-120"/>
            </a:endParaRPr>
          </a:p>
          <a:p>
            <a:pPr eaLnBrk="1" hangingPunct="1"/>
            <a:endParaRPr lang="en-US" altLang="zh-TW" sz="240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F89094AF-8355-47E7-A4BA-246C5DB5409A}" type="slidenum">
              <a:rPr lang="en-US" altLang="zh-TW"/>
              <a:pPr>
                <a:defRPr/>
              </a:pPr>
              <a:t>48</a:t>
            </a:fld>
            <a:endParaRPr lang="en-US" altLang="zh-TW"/>
          </a:p>
        </p:txBody>
      </p:sp>
      <p:sp>
        <p:nvSpPr>
          <p:cNvPr id="420866" name="Rectangle 2"/>
          <p:cNvSpPr>
            <a:spLocks noGrp="1" noChangeArrowheads="1"/>
          </p:cNvSpPr>
          <p:nvPr>
            <p:ph type="title"/>
          </p:nvPr>
        </p:nvSpPr>
        <p:spPr>
          <a:xfrm>
            <a:off x="1403648" y="324272"/>
            <a:ext cx="7313612" cy="1092200"/>
          </a:xfrm>
        </p:spPr>
        <p:txBody>
          <a:bodyPr/>
          <a:lstStyle/>
          <a:p>
            <a:pPr eaLnBrk="1" hangingPunct="1">
              <a:defRPr/>
            </a:pPr>
            <a:r>
              <a:rPr lang="zh-TW" altLang="en-US" b="1" dirty="0" smtClean="0">
                <a:solidFill>
                  <a:schemeClr val="tx1"/>
                </a:solidFill>
                <a:effectLst>
                  <a:outerShdw blurRad="38100" dist="38100" dir="2700000" algn="tl">
                    <a:srgbClr val="C0C0C0"/>
                  </a:outerShdw>
                </a:effectLst>
                <a:latin typeface="標楷體" pitchFamily="65" charset="-120"/>
                <a:ea typeface="標楷體" pitchFamily="65" charset="-120"/>
              </a:rPr>
              <a:t>機關經管會計人員之財務責任</a:t>
            </a:r>
          </a:p>
        </p:txBody>
      </p:sp>
      <p:sp>
        <p:nvSpPr>
          <p:cNvPr id="116740" name="Rectangle 3"/>
          <p:cNvSpPr>
            <a:spLocks noGrp="1" noChangeArrowheads="1"/>
          </p:cNvSpPr>
          <p:nvPr>
            <p:ph type="body" idx="1"/>
          </p:nvPr>
        </p:nvSpPr>
        <p:spPr>
          <a:xfrm>
            <a:off x="1042988" y="1555750"/>
            <a:ext cx="7313612" cy="3932238"/>
          </a:xfrm>
        </p:spPr>
        <p:txBody>
          <a:bodyPr/>
          <a:lstStyle/>
          <a:p>
            <a:pPr eaLnBrk="1" hangingPunct="1">
              <a:buNone/>
            </a:pPr>
            <a:r>
              <a:rPr lang="zh-TW" altLang="zh-TW" sz="2400" dirty="0" smtClean="0">
                <a:latin typeface="標楷體" pitchFamily="65" charset="-120"/>
                <a:ea typeface="標楷體" pitchFamily="65" charset="-120"/>
              </a:rPr>
              <a:t>一</a:t>
            </a:r>
            <a:r>
              <a:rPr lang="zh-TW" altLang="en-US" sz="2400" dirty="0">
                <a:latin typeface="標楷體" pitchFamily="65" charset="-120"/>
                <a:ea typeface="標楷體" pitchFamily="65" charset="-120"/>
              </a:rPr>
              <a:t>、會計報告、帳簿及重要備查簿或憑證內之記載，因繕寫錯誤或所載事項與原始憑證不符，致使</a:t>
            </a:r>
            <a:r>
              <a:rPr lang="zh-TW" altLang="en-US" sz="2400" dirty="0">
                <a:solidFill>
                  <a:srgbClr val="FF3300"/>
                </a:solidFill>
                <a:latin typeface="標楷體" pitchFamily="65" charset="-120"/>
                <a:ea typeface="標楷體" pitchFamily="65" charset="-120"/>
              </a:rPr>
              <a:t>公款</a:t>
            </a:r>
            <a:r>
              <a:rPr lang="zh-TW" altLang="en-US" sz="2400" dirty="0">
                <a:latin typeface="標楷體" pitchFamily="65" charset="-120"/>
                <a:ea typeface="標楷體" pitchFamily="65" charset="-120"/>
              </a:rPr>
              <a:t>遭受損害者，該</a:t>
            </a:r>
            <a:r>
              <a:rPr lang="zh-TW" altLang="en-US" sz="2400" dirty="0">
                <a:solidFill>
                  <a:srgbClr val="FF3300"/>
                </a:solidFill>
                <a:latin typeface="標楷體" pitchFamily="65" charset="-120"/>
                <a:ea typeface="標楷體" pitchFamily="65" charset="-120"/>
              </a:rPr>
              <a:t>主辦</a:t>
            </a:r>
            <a:r>
              <a:rPr lang="zh-TW" altLang="en-US" sz="2400" dirty="0">
                <a:latin typeface="標楷體" pitchFamily="65" charset="-120"/>
                <a:ea typeface="標楷體" pitchFamily="65" charset="-120"/>
              </a:rPr>
              <a:t>及</a:t>
            </a:r>
            <a:r>
              <a:rPr lang="zh-TW" altLang="en-US" sz="2400" dirty="0">
                <a:solidFill>
                  <a:srgbClr val="FF3300"/>
                </a:solidFill>
                <a:latin typeface="標楷體" pitchFamily="65" charset="-120"/>
                <a:ea typeface="標楷體" pitchFamily="65" charset="-120"/>
              </a:rPr>
              <a:t>經辦會計人員</a:t>
            </a:r>
            <a:r>
              <a:rPr lang="zh-TW" altLang="en-US" sz="2400" dirty="0">
                <a:latin typeface="標楷體" pitchFamily="65" charset="-120"/>
                <a:ea typeface="標楷體" pitchFamily="65" charset="-120"/>
              </a:rPr>
              <a:t>應負損害賠償責任。</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審</a:t>
            </a:r>
            <a:r>
              <a:rPr lang="en-US" altLang="zh-TW" sz="2400" dirty="0">
                <a:latin typeface="標楷體" pitchFamily="65" charset="-120"/>
                <a:ea typeface="標楷體" pitchFamily="65" charset="-120"/>
              </a:rPr>
              <a:t>76</a:t>
            </a:r>
            <a:r>
              <a:rPr lang="zh-TW" altLang="en-US" sz="2400" dirty="0">
                <a:latin typeface="標楷體" pitchFamily="65" charset="-120"/>
                <a:ea typeface="標楷體" pitchFamily="65" charset="-120"/>
              </a:rPr>
              <a:t>、會</a:t>
            </a:r>
            <a:r>
              <a:rPr lang="en-US" altLang="zh-TW" sz="2400" dirty="0">
                <a:latin typeface="標楷體" pitchFamily="65" charset="-120"/>
                <a:ea typeface="標楷體" pitchFamily="65" charset="-120"/>
              </a:rPr>
              <a:t>67)</a:t>
            </a:r>
          </a:p>
          <a:p>
            <a:pPr eaLnBrk="1" hangingPunct="1">
              <a:buFont typeface="Wingdings" pitchFamily="2" charset="2"/>
              <a:buNone/>
            </a:pPr>
            <a:endParaRPr lang="zh-TW" altLang="zh-TW" sz="2400" dirty="0" smtClean="0">
              <a:solidFill>
                <a:srgbClr val="FF0000"/>
              </a:solidFill>
              <a:latin typeface="標楷體" pitchFamily="65" charset="-120"/>
              <a:ea typeface="標楷體" pitchFamily="65" charset="-120"/>
            </a:endParaRPr>
          </a:p>
          <a:p>
            <a:pPr eaLnBrk="1" hangingPunct="1">
              <a:buNone/>
            </a:pPr>
            <a:r>
              <a:rPr lang="zh-TW" altLang="zh-TW" sz="2400" dirty="0" smtClean="0">
                <a:latin typeface="標楷體" pitchFamily="65" charset="-120"/>
                <a:ea typeface="標楷體" pitchFamily="65" charset="-120"/>
              </a:rPr>
              <a:t>二</a:t>
            </a:r>
            <a:r>
              <a:rPr lang="zh-TW" altLang="en-US" sz="2400" dirty="0">
                <a:latin typeface="標楷體" pitchFamily="65" charset="-120"/>
                <a:ea typeface="標楷體" pitchFamily="65" charset="-120"/>
              </a:rPr>
              <a:t>、會計人員執行內部審核事項，應依照有關法令辦理；非因</a:t>
            </a:r>
            <a:r>
              <a:rPr lang="zh-TW" altLang="en-US" sz="2400" dirty="0">
                <a:solidFill>
                  <a:srgbClr val="FF3300"/>
                </a:solidFill>
                <a:latin typeface="標楷體" pitchFamily="65" charset="-120"/>
                <a:ea typeface="標楷體" pitchFamily="65" charset="-120"/>
              </a:rPr>
              <a:t>違法失職</a:t>
            </a:r>
            <a:r>
              <a:rPr lang="zh-TW" altLang="en-US" sz="2400" dirty="0">
                <a:latin typeface="標楷體" pitchFamily="65" charset="-120"/>
                <a:ea typeface="標楷體" pitchFamily="65" charset="-120"/>
              </a:rPr>
              <a:t>或</a:t>
            </a:r>
            <a:r>
              <a:rPr lang="zh-TW" altLang="en-US" sz="2400" dirty="0">
                <a:solidFill>
                  <a:srgbClr val="FF3300"/>
                </a:solidFill>
                <a:latin typeface="標楷體" pitchFamily="65" charset="-120"/>
                <a:ea typeface="標楷體" pitchFamily="65" charset="-120"/>
              </a:rPr>
              <a:t>重大過失</a:t>
            </a:r>
            <a:r>
              <a:rPr lang="zh-TW" altLang="en-US" sz="2400" dirty="0">
                <a:latin typeface="標楷體" pitchFamily="65" charset="-120"/>
                <a:ea typeface="標楷體" pitchFamily="65" charset="-120"/>
              </a:rPr>
              <a:t>，不負損害賠償責任。</a:t>
            </a:r>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會</a:t>
            </a:r>
            <a:r>
              <a:rPr lang="en-US" altLang="zh-TW" sz="2400" dirty="0">
                <a:latin typeface="標楷體" pitchFamily="65" charset="-120"/>
                <a:ea typeface="標楷體" pitchFamily="65" charset="-120"/>
              </a:rPr>
              <a:t>103) </a:t>
            </a:r>
          </a:p>
          <a:p>
            <a:pPr eaLnBrk="1" hangingPunct="1">
              <a:buFont typeface="Wingdings" pitchFamily="2" charset="2"/>
              <a:buNone/>
            </a:pPr>
            <a:endParaRPr lang="en-US" altLang="zh-TW" sz="2400" dirty="0" smtClean="0">
              <a:latin typeface="標楷體" pitchFamily="65" charset="-120"/>
              <a:ea typeface="標楷體" pitchFamily="65" charset="-120"/>
            </a:endParaRPr>
          </a:p>
        </p:txBody>
      </p:sp>
    </p:spTree>
    <p:extLst>
      <p:ext uri="{BB962C8B-B14F-4D97-AF65-F5344CB8AC3E}">
        <p14:creationId xmlns:p14="http://schemas.microsoft.com/office/powerpoint/2010/main" val="7773500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pPr>
              <a:defRPr/>
            </a:pPr>
            <a:fld id="{72804949-3F00-449E-A1BB-DE36B2A8C050}" type="slidenum">
              <a:rPr lang="en-US" altLang="zh-TW"/>
              <a:pPr>
                <a:defRPr/>
              </a:pPr>
              <a:t>49</a:t>
            </a:fld>
            <a:endParaRPr lang="en-US" altLang="zh-TW"/>
          </a:p>
        </p:txBody>
      </p:sp>
      <p:sp>
        <p:nvSpPr>
          <p:cNvPr id="118787" name="投影片編號版面配置區 3"/>
          <p:cNvSpPr txBox="1">
            <a:spLocks noGrp="1"/>
          </p:cNvSpPr>
          <p:nvPr/>
        </p:nvSpPr>
        <p:spPr bwMode="auto">
          <a:xfrm>
            <a:off x="4098936" y="6181735"/>
            <a:ext cx="9826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eaLnBrk="1" latinLnBrk="1" hangingPunct="1">
              <a:spcBef>
                <a:spcPct val="0"/>
              </a:spcBef>
              <a:buClrTx/>
              <a:buSzTx/>
              <a:buFontTx/>
              <a:buNone/>
            </a:pPr>
            <a:fld id="{3C90478B-1DE4-423D-88E2-5BBE652D4010}" type="slidenum">
              <a:rPr kumimoji="0" lang="en-US" altLang="ko-KR" sz="1000">
                <a:latin typeface="Times New Roman" pitchFamily="18" charset="0"/>
                <a:ea typeface="Gulim" pitchFamily="34" charset="-127"/>
              </a:rPr>
              <a:pPr eaLnBrk="1" latinLnBrk="1" hangingPunct="1">
                <a:spcBef>
                  <a:spcPct val="0"/>
                </a:spcBef>
                <a:buClrTx/>
                <a:buSzTx/>
                <a:buFontTx/>
                <a:buNone/>
              </a:pPr>
              <a:t>49</a:t>
            </a:fld>
            <a:endParaRPr kumimoji="0" lang="en-US" altLang="ko-KR" sz="1000">
              <a:latin typeface="Times New Roman" pitchFamily="18" charset="0"/>
              <a:ea typeface="Gulim" pitchFamily="34" charset="-127"/>
            </a:endParaRPr>
          </a:p>
        </p:txBody>
      </p:sp>
      <p:sp>
        <p:nvSpPr>
          <p:cNvPr id="118788" name="Rectangle 2"/>
          <p:cNvSpPr>
            <a:spLocks noGrp="1" noChangeArrowheads="1"/>
          </p:cNvSpPr>
          <p:nvPr>
            <p:ph type="title" idx="4294967295"/>
          </p:nvPr>
        </p:nvSpPr>
        <p:spPr>
          <a:xfrm>
            <a:off x="1370013" y="288925"/>
            <a:ext cx="7313612" cy="971550"/>
          </a:xfrm>
        </p:spPr>
        <p:txBody>
          <a:bodyPr/>
          <a:lstStyle/>
          <a:p>
            <a:pPr eaLnBrk="1" hangingPunct="1"/>
            <a:r>
              <a:rPr lang="zh-TW" altLang="en-US" b="1" smtClean="0">
                <a:solidFill>
                  <a:schemeClr val="tx1"/>
                </a:solidFill>
                <a:latin typeface="標楷體" pitchFamily="65" charset="-120"/>
                <a:ea typeface="標楷體" pitchFamily="65" charset="-120"/>
              </a:rPr>
              <a:t>六</a:t>
            </a:r>
            <a:r>
              <a:rPr lang="zh-TW" altLang="en-US" b="1" smtClean="0">
                <a:solidFill>
                  <a:schemeClr val="tx1"/>
                </a:solidFill>
                <a:latin typeface="新細明體" pitchFamily="18" charset="-120"/>
              </a:rPr>
              <a:t>、</a:t>
            </a:r>
            <a:r>
              <a:rPr lang="zh-TW" altLang="en-US" b="1" smtClean="0">
                <a:solidFill>
                  <a:schemeClr val="tx1"/>
                </a:solidFill>
                <a:latin typeface="標楷體" pitchFamily="65" charset="-120"/>
                <a:ea typeface="標楷體" pitchFamily="65" charset="-120"/>
              </a:rPr>
              <a:t>不實報支之法律責任</a:t>
            </a:r>
          </a:p>
        </p:txBody>
      </p:sp>
      <p:sp>
        <p:nvSpPr>
          <p:cNvPr id="118789" name="Rectangle 3"/>
          <p:cNvSpPr>
            <a:spLocks noGrp="1" noChangeArrowheads="1"/>
          </p:cNvSpPr>
          <p:nvPr>
            <p:ph type="body" idx="4294967295"/>
          </p:nvPr>
        </p:nvSpPr>
        <p:spPr>
          <a:xfrm>
            <a:off x="467544" y="1912959"/>
            <a:ext cx="8071635" cy="3508375"/>
          </a:xfrm>
        </p:spPr>
        <p:txBody>
          <a:bodyPr/>
          <a:lstStyle/>
          <a:p>
            <a:pPr marL="2506663" indent="-2506663" eaLnBrk="1" hangingPunct="1">
              <a:lnSpc>
                <a:spcPts val="3000"/>
              </a:lnSpc>
              <a:buFont typeface="Wingdings" pitchFamily="2" charset="2"/>
              <a:buNone/>
            </a:pPr>
            <a:r>
              <a:rPr lang="en-US" altLang="zh-TW" b="1" dirty="0" smtClean="0">
                <a:solidFill>
                  <a:srgbClr val="0000CC"/>
                </a:solidFill>
                <a:latin typeface="標楷體" pitchFamily="65" charset="-120"/>
                <a:ea typeface="標楷體" pitchFamily="65" charset="-120"/>
              </a:rPr>
              <a:t>  </a:t>
            </a:r>
            <a:r>
              <a:rPr lang="zh-TW" altLang="en-US" b="1" dirty="0" smtClean="0">
                <a:latin typeface="標楷體" pitchFamily="65" charset="-120"/>
                <a:ea typeface="標楷體" pitchFamily="65" charset="-120"/>
              </a:rPr>
              <a:t>不實報銷</a:t>
            </a:r>
            <a:r>
              <a:rPr lang="en-US" altLang="zh-TW" b="1" dirty="0" smtClean="0">
                <a:latin typeface="標楷體" pitchFamily="65" charset="-120"/>
                <a:ea typeface="標楷體" pitchFamily="65" charset="-120"/>
              </a:rPr>
              <a:t>~</a:t>
            </a:r>
            <a:r>
              <a:rPr lang="zh-TW" altLang="en-US" sz="2700" b="1" dirty="0" smtClean="0">
                <a:latin typeface="標楷體" pitchFamily="65" charset="-120"/>
                <a:ea typeface="標楷體" pitchFamily="65" charset="-120"/>
              </a:rPr>
              <a:t>以</a:t>
            </a:r>
            <a:r>
              <a:rPr kumimoji="0" lang="zh-TW" altLang="en-US" sz="2700" b="1" dirty="0" smtClean="0">
                <a:ea typeface="標楷體" pitchFamily="65" charset="-120"/>
              </a:rPr>
              <a:t>假憑證真報銷</a:t>
            </a:r>
            <a:endParaRPr lang="zh-TW" altLang="en-US" sz="2700" b="1" dirty="0" smtClean="0">
              <a:latin typeface="標楷體" pitchFamily="65" charset="-120"/>
              <a:ea typeface="標楷體" pitchFamily="65" charset="-120"/>
            </a:endParaRPr>
          </a:p>
          <a:p>
            <a:pPr marL="2506663" indent="-2506663" eaLnBrk="1" hangingPunct="1">
              <a:lnSpc>
                <a:spcPts val="3000"/>
              </a:lnSpc>
              <a:buFont typeface="Wingdings" pitchFamily="2" charset="2"/>
              <a:buNone/>
            </a:pPr>
            <a:r>
              <a:rPr lang="zh-TW" altLang="en-US" b="1" dirty="0" smtClean="0">
                <a:solidFill>
                  <a:srgbClr val="0000CC"/>
                </a:solidFill>
                <a:latin typeface="標楷體" pitchFamily="65" charset="-120"/>
                <a:ea typeface="標楷體" pitchFamily="65" charset="-120"/>
              </a:rPr>
              <a:t>   </a:t>
            </a:r>
            <a:r>
              <a:rPr lang="en-US" altLang="en-US" sz="2700" b="1" dirty="0" smtClean="0"/>
              <a:t>＊</a:t>
            </a:r>
            <a:r>
              <a:rPr lang="zh-TW" altLang="en-US" sz="2700" b="1" dirty="0" smtClean="0">
                <a:solidFill>
                  <a:srgbClr val="CC0000"/>
                </a:solidFill>
                <a:latin typeface="標楷體" pitchFamily="65" charset="-120"/>
                <a:ea typeface="標楷體" pitchFamily="65" charset="-120"/>
              </a:rPr>
              <a:t>預放款</a:t>
            </a:r>
            <a:r>
              <a:rPr lang="zh-TW" altLang="en-US" sz="2700" b="1" dirty="0" smtClean="0"/>
              <a:t>：</a:t>
            </a:r>
            <a:r>
              <a:rPr lang="zh-TW" altLang="en-US" sz="2700" b="1" dirty="0" smtClean="0">
                <a:solidFill>
                  <a:srgbClr val="CC3300"/>
                </a:solidFill>
                <a:latin typeface="標楷體" pitchFamily="65" charset="-120"/>
                <a:ea typeface="標楷體" pitchFamily="65" charset="-120"/>
              </a:rPr>
              <a:t>以少報多</a:t>
            </a:r>
            <a:r>
              <a:rPr lang="zh-TW" altLang="en-US" sz="2700" b="1" dirty="0" smtClean="0">
                <a:latin typeface="標楷體" pitchFamily="65" charset="-120"/>
                <a:ea typeface="標楷體" pitchFamily="65" charset="-120"/>
              </a:rPr>
              <a:t>，浮報經費，或金額暫存廠商</a:t>
            </a:r>
            <a:r>
              <a:rPr lang="zh-TW" altLang="en-US" sz="2700" b="1" dirty="0" smtClean="0">
                <a:ea typeface="標楷體" pitchFamily="65" charset="-120"/>
              </a:rPr>
              <a:t>內帳</a:t>
            </a:r>
            <a:r>
              <a:rPr lang="zh-TW" altLang="en-US" sz="2700" b="1" dirty="0" smtClean="0">
                <a:latin typeface="標楷體" pitchFamily="65" charset="-120"/>
                <a:ea typeface="標楷體" pitchFamily="65" charset="-120"/>
              </a:rPr>
              <a:t>。</a:t>
            </a:r>
          </a:p>
          <a:p>
            <a:pPr marL="2506663" indent="-2506663" eaLnBrk="1" hangingPunct="1">
              <a:lnSpc>
                <a:spcPts val="3000"/>
              </a:lnSpc>
              <a:buFont typeface="Wingdings" pitchFamily="2" charset="2"/>
              <a:buNone/>
            </a:pPr>
            <a:r>
              <a:rPr lang="zh-TW" altLang="en-US" sz="2700" b="1" dirty="0" smtClean="0">
                <a:solidFill>
                  <a:srgbClr val="0000CC"/>
                </a:solidFill>
                <a:latin typeface="標楷體" pitchFamily="65" charset="-120"/>
                <a:ea typeface="標楷體" pitchFamily="65" charset="-120"/>
              </a:rPr>
              <a:t>   </a:t>
            </a:r>
            <a:r>
              <a:rPr lang="en-US" altLang="en-US" sz="2700" b="1" dirty="0" smtClean="0"/>
              <a:t>＊</a:t>
            </a:r>
            <a:r>
              <a:rPr lang="zh-TW" altLang="en-US" sz="2700" b="1" dirty="0" smtClean="0">
                <a:solidFill>
                  <a:srgbClr val="CC0000"/>
                </a:solidFill>
                <a:latin typeface="標楷體" pitchFamily="65" charset="-120"/>
                <a:ea typeface="標楷體" pitchFamily="65" charset="-120"/>
              </a:rPr>
              <a:t>品項不符</a:t>
            </a:r>
            <a:r>
              <a:rPr lang="zh-TW" altLang="en-US" sz="2700" b="1" dirty="0" smtClean="0">
                <a:latin typeface="標楷體" pitchFamily="65" charset="-120"/>
                <a:ea typeface="標楷體" pitchFamily="65" charset="-120"/>
              </a:rPr>
              <a:t>：採購時</a:t>
            </a:r>
            <a:r>
              <a:rPr lang="zh-TW" altLang="en-US" sz="2700" b="1" dirty="0" smtClean="0">
                <a:solidFill>
                  <a:srgbClr val="CC3300"/>
                </a:solidFill>
                <a:latin typeface="標楷體" pitchFamily="65" charset="-120"/>
                <a:ea typeface="標楷體" pitchFamily="65" charset="-120"/>
              </a:rPr>
              <a:t>買</a:t>
            </a:r>
            <a:r>
              <a:rPr lang="en-US" altLang="zh-TW" sz="3300" b="1" dirty="0" smtClean="0">
                <a:solidFill>
                  <a:srgbClr val="CC3300"/>
                </a:solidFill>
                <a:latin typeface="標楷體" pitchFamily="65" charset="-120"/>
                <a:ea typeface="標楷體" pitchFamily="65" charset="-120"/>
              </a:rPr>
              <a:t>A</a:t>
            </a:r>
            <a:r>
              <a:rPr lang="zh-TW" altLang="en-US" sz="2700" b="1" dirty="0" smtClean="0">
                <a:solidFill>
                  <a:srgbClr val="CC3300"/>
                </a:solidFill>
                <a:latin typeface="標楷體" pitchFamily="65" charset="-120"/>
                <a:ea typeface="標楷體" pitchFamily="65" charset="-120"/>
              </a:rPr>
              <a:t>報</a:t>
            </a:r>
            <a:r>
              <a:rPr lang="en-US" altLang="zh-TW" sz="3300" b="1" dirty="0" smtClean="0">
                <a:solidFill>
                  <a:srgbClr val="CC3300"/>
                </a:solidFill>
                <a:latin typeface="標楷體" pitchFamily="65" charset="-120"/>
                <a:ea typeface="標楷體" pitchFamily="65" charset="-120"/>
              </a:rPr>
              <a:t>B</a:t>
            </a:r>
            <a:r>
              <a:rPr lang="zh-TW" altLang="en-US" b="1" dirty="0" smtClean="0"/>
              <a:t>，</a:t>
            </a:r>
            <a:r>
              <a:rPr lang="zh-TW" altLang="en-US" sz="2700" b="1" dirty="0" smtClean="0">
                <a:latin typeface="標楷體" pitchFamily="65" charset="-120"/>
                <a:ea typeface="標楷體" pitchFamily="65" charset="-120"/>
              </a:rPr>
              <a:t>購買設備，卻以耗 材報帳，不列財產帳。</a:t>
            </a:r>
            <a:endParaRPr lang="en-US" altLang="zh-TW" sz="2700" b="1" dirty="0" smtClean="0">
              <a:latin typeface="標楷體" pitchFamily="65" charset="-120"/>
              <a:ea typeface="標楷體" pitchFamily="65" charset="-120"/>
            </a:endParaRPr>
          </a:p>
          <a:p>
            <a:pPr marL="811213" lvl="0" indent="-811213" eaLnBrk="1" hangingPunct="1">
              <a:lnSpc>
                <a:spcPts val="3000"/>
              </a:lnSpc>
              <a:buClr>
                <a:srgbClr val="006666"/>
              </a:buClr>
              <a:buNone/>
            </a:pPr>
            <a:r>
              <a:rPr lang="en-US" altLang="en-US" b="1" dirty="0" smtClean="0">
                <a:solidFill>
                  <a:srgbClr val="000000"/>
                </a:solidFill>
              </a:rPr>
              <a:t>    ＊</a:t>
            </a:r>
            <a:r>
              <a:rPr lang="zh-TW" altLang="en-US" b="1" dirty="0">
                <a:solidFill>
                  <a:srgbClr val="CC0000"/>
                </a:solidFill>
                <a:ea typeface="標楷體" pitchFamily="65" charset="-120"/>
              </a:rPr>
              <a:t>虛報薪資</a:t>
            </a:r>
            <a:r>
              <a:rPr lang="zh-TW" altLang="en-US" sz="2700" b="1" dirty="0">
                <a:solidFill>
                  <a:srgbClr val="000000"/>
                </a:solidFill>
                <a:latin typeface="標楷體" pitchFamily="65" charset="-120"/>
                <a:ea typeface="標楷體" pitchFamily="65" charset="-120"/>
              </a:rPr>
              <a:t>：利用學生、或助理</a:t>
            </a:r>
            <a:r>
              <a:rPr lang="zh-TW" altLang="en-US" sz="2700" b="1" dirty="0" smtClean="0">
                <a:solidFill>
                  <a:srgbClr val="000000"/>
                </a:solidFill>
                <a:latin typeface="標楷體" pitchFamily="65" charset="-120"/>
                <a:ea typeface="標楷體" pitchFamily="65" charset="-120"/>
              </a:rPr>
              <a:t>人頭報</a:t>
            </a:r>
            <a:r>
              <a:rPr lang="zh-TW" altLang="en-US" sz="2700" b="1" dirty="0">
                <a:solidFill>
                  <a:srgbClr val="000000"/>
                </a:solidFill>
                <a:latin typeface="標楷體" pitchFamily="65" charset="-120"/>
                <a:ea typeface="標楷體" pitchFamily="65" charset="-120"/>
              </a:rPr>
              <a:t>支薪資</a:t>
            </a:r>
            <a:r>
              <a:rPr lang="zh-TW" altLang="en-US" sz="2700" b="1" dirty="0" smtClean="0">
                <a:solidFill>
                  <a:srgbClr val="000000"/>
                </a:solidFill>
                <a:latin typeface="標楷體" pitchFamily="65" charset="-120"/>
                <a:ea typeface="標楷體" pitchFamily="65" charset="-120"/>
              </a:rPr>
              <a:t>或</a:t>
            </a:r>
            <a:endParaRPr lang="en-US" altLang="zh-TW" sz="2700" b="1" dirty="0" smtClean="0">
              <a:solidFill>
                <a:srgbClr val="000000"/>
              </a:solidFill>
              <a:latin typeface="標楷體" pitchFamily="65" charset="-120"/>
              <a:ea typeface="標楷體" pitchFamily="65" charset="-120"/>
            </a:endParaRPr>
          </a:p>
          <a:p>
            <a:pPr marL="811213" lvl="0" indent="-811213" eaLnBrk="1" hangingPunct="1">
              <a:lnSpc>
                <a:spcPts val="3000"/>
              </a:lnSpc>
              <a:buClr>
                <a:srgbClr val="006666"/>
              </a:buClr>
              <a:buNone/>
            </a:pPr>
            <a:r>
              <a:rPr lang="en-US" altLang="zh-TW" sz="2700" b="1" dirty="0">
                <a:solidFill>
                  <a:srgbClr val="000000"/>
                </a:solidFill>
                <a:latin typeface="標楷體" pitchFamily="65" charset="-120"/>
                <a:ea typeface="標楷體" pitchFamily="65" charset="-120"/>
              </a:rPr>
              <a:t> </a:t>
            </a:r>
            <a:r>
              <a:rPr lang="en-US" altLang="zh-TW" sz="2700" b="1" dirty="0" smtClean="0">
                <a:solidFill>
                  <a:srgbClr val="000000"/>
                </a:solidFill>
                <a:latin typeface="標楷體" pitchFamily="65" charset="-120"/>
                <a:ea typeface="標楷體" pitchFamily="65" charset="-120"/>
              </a:rPr>
              <a:t>               </a:t>
            </a:r>
            <a:r>
              <a:rPr lang="zh-TW" altLang="en-US" sz="2700" b="1" dirty="0" smtClean="0">
                <a:solidFill>
                  <a:srgbClr val="000000"/>
                </a:solidFill>
                <a:latin typeface="標楷體" pitchFamily="65" charset="-120"/>
                <a:ea typeface="標楷體" pitchFamily="65" charset="-120"/>
              </a:rPr>
              <a:t>工作</a:t>
            </a:r>
            <a:r>
              <a:rPr lang="zh-TW" altLang="en-US" sz="2700" b="1" dirty="0">
                <a:solidFill>
                  <a:srgbClr val="000000"/>
                </a:solidFill>
                <a:latin typeface="標楷體" pitchFamily="65" charset="-120"/>
                <a:ea typeface="標楷體" pitchFamily="65" charset="-120"/>
              </a:rPr>
              <a:t>費。</a:t>
            </a:r>
          </a:p>
          <a:p>
            <a:pPr marL="811213" lvl="0" indent="-811213" eaLnBrk="1" hangingPunct="1">
              <a:lnSpc>
                <a:spcPts val="3000"/>
              </a:lnSpc>
              <a:buClr>
                <a:srgbClr val="006666"/>
              </a:buClr>
              <a:buNone/>
            </a:pPr>
            <a:r>
              <a:rPr lang="zh-TW" altLang="en-US" b="1" dirty="0">
                <a:solidFill>
                  <a:srgbClr val="0000CC"/>
                </a:solidFill>
                <a:latin typeface="標楷體" pitchFamily="65" charset="-120"/>
                <a:ea typeface="標楷體" pitchFamily="65" charset="-120"/>
              </a:rPr>
              <a:t>  </a:t>
            </a:r>
            <a:r>
              <a:rPr lang="zh-TW" altLang="en-US" b="1" dirty="0" smtClean="0">
                <a:solidFill>
                  <a:srgbClr val="0000CC"/>
                </a:solidFill>
                <a:latin typeface="標楷體" pitchFamily="65" charset="-120"/>
                <a:ea typeface="標楷體" pitchFamily="65" charset="-120"/>
              </a:rPr>
              <a:t> </a:t>
            </a:r>
            <a:r>
              <a:rPr lang="en-US" altLang="en-US" b="1" dirty="0" smtClean="0">
                <a:solidFill>
                  <a:srgbClr val="000000"/>
                </a:solidFill>
              </a:rPr>
              <a:t>＊</a:t>
            </a:r>
            <a:r>
              <a:rPr lang="zh-TW" altLang="en-US" b="1" dirty="0">
                <a:solidFill>
                  <a:srgbClr val="CC0000"/>
                </a:solidFill>
                <a:latin typeface="標楷體" pitchFamily="65" charset="-120"/>
                <a:ea typeface="標楷體" pitchFamily="65" charset="-120"/>
              </a:rPr>
              <a:t>虛報出差</a:t>
            </a:r>
            <a:r>
              <a:rPr lang="zh-TW" altLang="en-US" b="1" dirty="0">
                <a:solidFill>
                  <a:srgbClr val="000000"/>
                </a:solidFill>
              </a:rPr>
              <a:t>：</a:t>
            </a:r>
            <a:r>
              <a:rPr lang="zh-TW" altLang="en-US" b="1" dirty="0">
                <a:solidFill>
                  <a:srgbClr val="000000"/>
                </a:solidFill>
                <a:latin typeface="標楷體" pitchFamily="65" charset="-120"/>
                <a:ea typeface="標楷體" pitchFamily="65" charset="-120"/>
              </a:rPr>
              <a:t>未出差卻報支出</a:t>
            </a:r>
            <a:r>
              <a:rPr lang="zh-TW" altLang="en-US" b="1" dirty="0" smtClean="0">
                <a:solidFill>
                  <a:srgbClr val="000000"/>
                </a:solidFill>
                <a:latin typeface="標楷體" pitchFamily="65" charset="-120"/>
                <a:ea typeface="標楷體" pitchFamily="65" charset="-120"/>
              </a:rPr>
              <a:t>差旅費</a:t>
            </a:r>
            <a:r>
              <a:rPr lang="zh-TW" altLang="en-US" b="1" dirty="0">
                <a:solidFill>
                  <a:srgbClr val="000000"/>
                </a:solidFill>
                <a:latin typeface="標楷體" pitchFamily="65" charset="-120"/>
                <a:ea typeface="標楷體" pitchFamily="65" charset="-120"/>
              </a:rPr>
              <a:t>。</a:t>
            </a:r>
          </a:p>
          <a:p>
            <a:pPr marL="2506663" indent="-2506663" eaLnBrk="1" hangingPunct="1">
              <a:lnSpc>
                <a:spcPct val="120000"/>
              </a:lnSpc>
              <a:buFont typeface="Wingdings" pitchFamily="2" charset="2"/>
              <a:buNone/>
            </a:pPr>
            <a:endParaRPr lang="zh-TW" altLang="en-US" sz="2700" b="1"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EFDADE0F-21F6-45A3-8787-0175B62B02CB}" type="slidenum">
              <a:rPr lang="en-US" altLang="zh-TW"/>
              <a:pPr>
                <a:defRPr/>
              </a:pPr>
              <a:t>5</a:t>
            </a:fld>
            <a:endParaRPr lang="en-US" altLang="zh-TW"/>
          </a:p>
        </p:txBody>
      </p:sp>
      <p:sp>
        <p:nvSpPr>
          <p:cNvPr id="147458" name="Rectangle 2"/>
          <p:cNvSpPr>
            <a:spLocks noGrp="1" noChangeArrowheads="1"/>
          </p:cNvSpPr>
          <p:nvPr>
            <p:ph type="title"/>
          </p:nvPr>
        </p:nvSpPr>
        <p:spPr/>
        <p:txBody>
          <a:bodyPr/>
          <a:lstStyle/>
          <a:p>
            <a:pPr eaLnBrk="1" hangingPunct="1">
              <a:defRPr/>
            </a:pPr>
            <a:r>
              <a:rPr lang="zh-TW" altLang="en-US" b="1" dirty="0" smtClean="0">
                <a:solidFill>
                  <a:schemeClr val="tx1"/>
                </a:solidFill>
                <a:effectLst>
                  <a:outerShdw blurRad="38100" dist="38100" dir="2700000" algn="tl">
                    <a:srgbClr val="C0C0C0"/>
                  </a:outerShdw>
                </a:effectLst>
                <a:latin typeface="標楷體" pitchFamily="65" charset="-120"/>
                <a:ea typeface="標楷體" pitchFamily="65" charset="-120"/>
              </a:rPr>
              <a:t>二</a:t>
            </a:r>
            <a:r>
              <a:rPr lang="zh-TW" altLang="en-US" b="1" dirty="0" smtClean="0">
                <a:solidFill>
                  <a:schemeClr val="tx1"/>
                </a:solidFill>
                <a:effectLst>
                  <a:outerShdw blurRad="38100" dist="38100" dir="2700000" algn="tl">
                    <a:srgbClr val="C0C0C0"/>
                  </a:outerShdw>
                </a:effectLst>
                <a:latin typeface="新細明體"/>
              </a:rPr>
              <a:t>、</a:t>
            </a:r>
            <a:r>
              <a:rPr lang="zh-TW" altLang="en-US" b="1" dirty="0" smtClean="0">
                <a:solidFill>
                  <a:schemeClr val="tx1"/>
                </a:solidFill>
                <a:effectLst>
                  <a:outerShdw blurRad="38100" dist="38100" dir="2700000" algn="tl">
                    <a:srgbClr val="C0C0C0"/>
                  </a:outerShdw>
                </a:effectLst>
                <a:latin typeface="標楷體" pitchFamily="65" charset="-120"/>
                <a:ea typeface="標楷體" pitchFamily="65" charset="-120"/>
              </a:rPr>
              <a:t>內部審核之定義</a:t>
            </a:r>
          </a:p>
        </p:txBody>
      </p:sp>
      <p:sp>
        <p:nvSpPr>
          <p:cNvPr id="147459" name="Rectangle 3"/>
          <p:cNvSpPr>
            <a:spLocks noGrp="1" noChangeArrowheads="1"/>
          </p:cNvSpPr>
          <p:nvPr>
            <p:ph type="body" idx="1"/>
          </p:nvPr>
        </p:nvSpPr>
        <p:spPr>
          <a:xfrm>
            <a:off x="900112" y="1487491"/>
            <a:ext cx="7560319" cy="3932237"/>
          </a:xfrm>
        </p:spPr>
        <p:txBody>
          <a:bodyPr/>
          <a:lstStyle/>
          <a:p>
            <a:pPr eaLnBrk="1" hangingPunct="1">
              <a:buFont typeface="Wingdings" pitchFamily="2" charset="2"/>
              <a:buNone/>
              <a:defRPr/>
            </a:pPr>
            <a:r>
              <a:rPr lang="en-US" altLang="zh-TW" sz="2400" b="1" u="sng" dirty="0" smtClean="0">
                <a:solidFill>
                  <a:srgbClr val="FF0000"/>
                </a:solidFill>
                <a:latin typeface="標楷體" pitchFamily="65" charset="-120"/>
                <a:ea typeface="標楷體" pitchFamily="65" charset="-120"/>
              </a:rPr>
              <a:t>1.</a:t>
            </a:r>
            <a:r>
              <a:rPr lang="zh-TW" altLang="en-US" sz="2400" b="1" u="sng" dirty="0" smtClean="0">
                <a:solidFill>
                  <a:srgbClr val="FF0000"/>
                </a:solidFill>
                <a:latin typeface="標楷體" pitchFamily="65" charset="-120"/>
                <a:ea typeface="標楷體" pitchFamily="65" charset="-120"/>
              </a:rPr>
              <a:t>內部審核定義</a:t>
            </a:r>
            <a:r>
              <a:rPr lang="zh-TW" altLang="en-US" sz="2400" dirty="0" smtClean="0">
                <a:solidFill>
                  <a:srgbClr val="FF0000"/>
                </a:solidFill>
                <a:latin typeface="標楷體" pitchFamily="65" charset="-120"/>
                <a:ea typeface="標楷體" pitchFamily="65" charset="-120"/>
              </a:rPr>
              <a:t> </a:t>
            </a:r>
          </a:p>
          <a:p>
            <a:pPr eaLnBrk="1" hangingPunct="1">
              <a:buFont typeface="Wingdings" pitchFamily="2" charset="2"/>
              <a:buNone/>
              <a:defRPr/>
            </a:pPr>
            <a:r>
              <a:rPr lang="zh-TW" altLang="en-US" sz="2400" b="1" dirty="0" smtClean="0">
                <a:solidFill>
                  <a:srgbClr val="0000CC"/>
                </a:solidFill>
                <a:latin typeface="標楷體" pitchFamily="65" charset="-120"/>
                <a:ea typeface="標楷體" pitchFamily="65" charset="-120"/>
              </a:rPr>
              <a:t>  </a:t>
            </a:r>
            <a:r>
              <a:rPr lang="zh-TW" altLang="en-US" sz="2400" b="1" dirty="0" smtClean="0">
                <a:latin typeface="標楷體" pitchFamily="65" charset="-120"/>
                <a:ea typeface="標楷體" pitchFamily="65" charset="-120"/>
              </a:rPr>
              <a:t>內部審核處理準則第三條</a:t>
            </a:r>
            <a:r>
              <a:rPr lang="zh-TW" altLang="en-US" sz="2400" dirty="0" smtClean="0">
                <a:latin typeface="標楷體" pitchFamily="65" charset="-120"/>
                <a:ea typeface="標楷體" pitchFamily="65" charset="-120"/>
              </a:rPr>
              <a:t>指經由收支之控制、現金及其他財物處理程序之審核、會計事務之處理及工作績效之查核，以協助各機關發揮內部控制之</a:t>
            </a:r>
            <a:r>
              <a:rPr lang="zh-TW" altLang="en-US" sz="2400" dirty="0" smtClean="0">
                <a:latin typeface="標楷體" pitchFamily="65" charset="-120"/>
                <a:ea typeface="標楷體" pitchFamily="65" charset="-120"/>
              </a:rPr>
              <a:t>功能。</a:t>
            </a:r>
            <a:endParaRPr lang="en-US" altLang="zh-TW" sz="2400" dirty="0" smtClean="0">
              <a:latin typeface="標楷體" pitchFamily="65" charset="-120"/>
              <a:ea typeface="標楷體" pitchFamily="65" charset="-120"/>
            </a:endParaRPr>
          </a:p>
          <a:p>
            <a:pPr marL="249711" indent="-249711" eaLnBrk="1" hangingPunct="1">
              <a:lnSpc>
                <a:spcPct val="80000"/>
              </a:lnSpc>
              <a:spcBef>
                <a:spcPts val="1124"/>
              </a:spcBef>
              <a:buClr>
                <a:srgbClr val="9900FF"/>
              </a:buClr>
              <a:buSzPct val="80000"/>
              <a:buBlip>
                <a:blip r:embed="rId2"/>
              </a:buBlip>
              <a:defRPr/>
            </a:pPr>
            <a:r>
              <a:rPr lang="zh-TW" altLang="en-US" sz="2400" dirty="0">
                <a:solidFill>
                  <a:srgbClr val="3333FF"/>
                </a:solidFill>
                <a:latin typeface="標楷體" pitchFamily="65" charset="-120"/>
                <a:ea typeface="標楷體" pitchFamily="65" charset="-120"/>
              </a:rPr>
              <a:t>各機關執行內部審核，應由會計人員</a:t>
            </a:r>
          </a:p>
          <a:p>
            <a:pPr marL="249711" indent="-249711" eaLnBrk="1" hangingPunct="1">
              <a:lnSpc>
                <a:spcPct val="80000"/>
              </a:lnSpc>
              <a:spcBef>
                <a:spcPct val="15000"/>
              </a:spcBef>
              <a:buClr>
                <a:srgbClr val="9900FF"/>
              </a:buClr>
              <a:buSzPct val="80000"/>
              <a:buNone/>
              <a:defRPr/>
            </a:pPr>
            <a:r>
              <a:rPr lang="zh-TW" altLang="en-US" sz="2400" dirty="0">
                <a:solidFill>
                  <a:srgbClr val="3333FF"/>
                </a:solidFill>
                <a:latin typeface="標楷體" pitchFamily="65" charset="-120"/>
                <a:ea typeface="標楷體" pitchFamily="65" charset="-120"/>
              </a:rPr>
              <a:t>　執行之</a:t>
            </a:r>
            <a:r>
              <a:rPr lang="zh-TW" altLang="en-US" sz="2400" dirty="0" smtClean="0">
                <a:solidFill>
                  <a:srgbClr val="3333FF"/>
                </a:solidFill>
                <a:latin typeface="標楷體" pitchFamily="65" charset="-120"/>
                <a:ea typeface="標楷體" pitchFamily="65" charset="-120"/>
              </a:rPr>
              <a:t>。</a:t>
            </a:r>
            <a:r>
              <a:rPr lang="zh-TW" altLang="en-US" sz="2400" dirty="0" smtClean="0">
                <a:solidFill>
                  <a:srgbClr val="000000"/>
                </a:solidFill>
                <a:latin typeface="標楷體" pitchFamily="65" charset="-120"/>
                <a:ea typeface="標楷體" pitchFamily="65" charset="-120"/>
              </a:rPr>
              <a:t>但</a:t>
            </a:r>
            <a:r>
              <a:rPr lang="zh-TW" altLang="en-US" sz="2400" b="1" dirty="0" smtClean="0">
                <a:solidFill>
                  <a:srgbClr val="FF3300"/>
                </a:solidFill>
                <a:latin typeface="標楷體" pitchFamily="65" charset="-120"/>
                <a:ea typeface="標楷體" pitchFamily="65" charset="-120"/>
              </a:rPr>
              <a:t>涉及非會計專業規定、實質或技術事項，應由主辦部門負責辦理</a:t>
            </a:r>
            <a:r>
              <a:rPr lang="zh-TW" altLang="en-US" sz="2400" dirty="0" smtClean="0">
                <a:solidFill>
                  <a:schemeClr val="hlink"/>
                </a:solidFill>
                <a:latin typeface="標楷體" pitchFamily="65" charset="-120"/>
                <a:ea typeface="標楷體" pitchFamily="65" charset="-120"/>
              </a:rPr>
              <a:t>。</a:t>
            </a:r>
            <a:endParaRPr lang="en-US" altLang="zh-TW" sz="2400" u="sng" dirty="0" smtClean="0">
              <a:solidFill>
                <a:srgbClr val="FF0000"/>
              </a:solidFill>
              <a:latin typeface="標楷體" pitchFamily="65" charset="-120"/>
              <a:ea typeface="標楷體" pitchFamily="65" charset="-120"/>
            </a:endParaRPr>
          </a:p>
          <a:p>
            <a:pPr eaLnBrk="1" hangingPunct="1">
              <a:buFont typeface="Wingdings" pitchFamily="2" charset="2"/>
              <a:buNone/>
              <a:defRPr/>
            </a:pPr>
            <a:r>
              <a:rPr lang="en-US" altLang="zh-TW" sz="2400" u="sng" dirty="0" smtClean="0">
                <a:solidFill>
                  <a:srgbClr val="FF0000"/>
                </a:solidFill>
                <a:latin typeface="標楷體" pitchFamily="65" charset="-120"/>
                <a:ea typeface="標楷體" pitchFamily="65" charset="-120"/>
              </a:rPr>
              <a:t>2.</a:t>
            </a:r>
            <a:r>
              <a:rPr lang="zh-TW" altLang="en-US" sz="2400" b="1" u="sng" dirty="0" smtClean="0">
                <a:solidFill>
                  <a:srgbClr val="FF0000"/>
                </a:solidFill>
                <a:latin typeface="標楷體" pitchFamily="65" charset="-120"/>
                <a:ea typeface="標楷體" pitchFamily="65" charset="-120"/>
              </a:rPr>
              <a:t>內部審核目的</a:t>
            </a:r>
            <a:r>
              <a:rPr lang="zh-TW" altLang="en-US" sz="2400" u="sng" dirty="0" smtClean="0">
                <a:solidFill>
                  <a:srgbClr val="FF0000"/>
                </a:solidFill>
                <a:latin typeface="標楷體" pitchFamily="65" charset="-120"/>
                <a:ea typeface="標楷體" pitchFamily="65" charset="-120"/>
              </a:rPr>
              <a:t> </a:t>
            </a:r>
          </a:p>
          <a:p>
            <a:pPr eaLnBrk="1" hangingPunct="1">
              <a:buFont typeface="Wingdings" pitchFamily="2" charset="2"/>
              <a:buNone/>
              <a:defRPr/>
            </a:pPr>
            <a:r>
              <a:rPr lang="zh-TW" altLang="en-US" sz="2400" dirty="0" smtClean="0">
                <a:solidFill>
                  <a:srgbClr val="0000CC"/>
                </a:solidFill>
                <a:latin typeface="標楷體" pitchFamily="65" charset="-120"/>
                <a:ea typeface="標楷體" pitchFamily="65" charset="-120"/>
              </a:rPr>
              <a:t>  </a:t>
            </a: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防弊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預防不合法行為</a:t>
            </a:r>
            <a:r>
              <a:rPr lang="en-US" altLang="zh-TW"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pPr eaLnBrk="1" hangingPunct="1">
              <a:buFont typeface="Wingdings" pitchFamily="2" charset="2"/>
              <a:buNone/>
              <a:defRPr/>
            </a:pP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興</a:t>
            </a:r>
            <a:r>
              <a:rPr lang="zh-TW" altLang="en-US" sz="2400" dirty="0" smtClean="0">
                <a:latin typeface="標楷體" pitchFamily="65" charset="-120"/>
                <a:ea typeface="標楷體" pitchFamily="65" charset="-120"/>
              </a:rPr>
              <a:t>利 </a:t>
            </a:r>
            <a:endParaRPr lang="en-US" altLang="zh-TW" sz="2400" dirty="0" smtClean="0">
              <a:latin typeface="標楷體" pitchFamily="65" charset="-120"/>
              <a:ea typeface="標楷體" pitchFamily="65" charset="-120"/>
            </a:endParaRPr>
          </a:p>
          <a:p>
            <a:pPr eaLnBrk="1" hangingPunct="1">
              <a:buFont typeface="Wingdings" pitchFamily="2" charset="2"/>
              <a:buNone/>
              <a:defRPr/>
            </a:pPr>
            <a:r>
              <a:rPr lang="zh-TW" altLang="en-US" sz="2400" dirty="0">
                <a:latin typeface="標楷體" pitchFamily="65" charset="-120"/>
                <a:ea typeface="標楷體" pitchFamily="65" charset="-120"/>
              </a:rPr>
              <a:t> </a:t>
            </a:r>
            <a:r>
              <a:rPr lang="zh-TW" altLang="en-US" sz="2400" dirty="0" smtClean="0">
                <a:latin typeface="標楷體" pitchFamily="65" charset="-120"/>
                <a:ea typeface="標楷體" pitchFamily="65" charset="-120"/>
              </a:rPr>
              <a:t> </a:t>
            </a:r>
            <a:r>
              <a:rPr lang="en-US" altLang="zh-TW" sz="2400" dirty="0" smtClean="0">
                <a:latin typeface="標楷體" pitchFamily="65" charset="-120"/>
                <a:ea typeface="標楷體" pitchFamily="65" charset="-120"/>
              </a:rPr>
              <a:t>3.</a:t>
            </a:r>
            <a:r>
              <a:rPr lang="zh-TW" altLang="en-US" sz="2400" dirty="0" smtClean="0">
                <a:latin typeface="標楷體" pitchFamily="65" charset="-120"/>
                <a:ea typeface="標楷體" pitchFamily="65" charset="-120"/>
              </a:rPr>
              <a:t>制度管理</a:t>
            </a:r>
            <a:endParaRPr lang="zh-TW" altLang="en-US" sz="2400" dirty="0" smtClean="0">
              <a:effectLst>
                <a:outerShdw blurRad="38100" dist="38100" dir="2700000" algn="tl">
                  <a:srgbClr val="C0C0C0"/>
                </a:outerShdw>
              </a:effectLst>
              <a:ea typeface="標楷體" pitchFamily="65" charset="-120"/>
            </a:endParaRPr>
          </a:p>
          <a:p>
            <a:pPr eaLnBrk="1" hangingPunct="1">
              <a:buFont typeface="Wingdings" pitchFamily="2" charset="2"/>
              <a:buNone/>
              <a:defRPr/>
            </a:pPr>
            <a:r>
              <a:rPr lang="zh-TW" altLang="en-US" sz="2400" dirty="0" smtClean="0">
                <a:ea typeface="標楷體" pitchFamily="65" charset="-120"/>
              </a:rPr>
              <a:t> </a:t>
            </a:r>
            <a:endParaRPr lang="en-US" altLang="zh-TW" sz="2400" dirty="0" smtClean="0">
              <a:ea typeface="標楷體" pitchFamily="65" charset="-12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pPr>
              <a:defRPr/>
            </a:pPr>
            <a:fld id="{16CAEEEF-0CB6-47B0-A128-5DB6BFCB5343}" type="slidenum">
              <a:rPr lang="en-US" altLang="zh-TW"/>
              <a:pPr>
                <a:defRPr/>
              </a:pPr>
              <a:t>50</a:t>
            </a:fld>
            <a:endParaRPr lang="en-US" altLang="zh-TW"/>
          </a:p>
        </p:txBody>
      </p:sp>
      <p:sp>
        <p:nvSpPr>
          <p:cNvPr id="120835" name="投影片編號版面配置區 3"/>
          <p:cNvSpPr txBox="1">
            <a:spLocks noGrp="1"/>
          </p:cNvSpPr>
          <p:nvPr/>
        </p:nvSpPr>
        <p:spPr bwMode="auto">
          <a:xfrm>
            <a:off x="4098936" y="6181735"/>
            <a:ext cx="9826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eaLnBrk="1" latinLnBrk="1" hangingPunct="1">
              <a:spcBef>
                <a:spcPct val="0"/>
              </a:spcBef>
              <a:buClrTx/>
              <a:buSzTx/>
              <a:buFontTx/>
              <a:buNone/>
            </a:pPr>
            <a:fld id="{9AA526CE-E50B-4296-97DC-94D85C279F41}" type="slidenum">
              <a:rPr kumimoji="0" lang="en-US" altLang="ko-KR" sz="1000">
                <a:latin typeface="Times New Roman" pitchFamily="18" charset="0"/>
                <a:ea typeface="Gulim" pitchFamily="34" charset="-127"/>
              </a:rPr>
              <a:pPr eaLnBrk="1" latinLnBrk="1" hangingPunct="1">
                <a:spcBef>
                  <a:spcPct val="0"/>
                </a:spcBef>
                <a:buClrTx/>
                <a:buSzTx/>
                <a:buFontTx/>
                <a:buNone/>
              </a:pPr>
              <a:t>50</a:t>
            </a:fld>
            <a:endParaRPr kumimoji="0" lang="en-US" altLang="ko-KR" sz="1000">
              <a:latin typeface="Times New Roman" pitchFamily="18" charset="0"/>
              <a:ea typeface="Gulim" pitchFamily="34" charset="-127"/>
            </a:endParaRPr>
          </a:p>
        </p:txBody>
      </p:sp>
      <p:sp>
        <p:nvSpPr>
          <p:cNvPr id="120836" name="Rectangle 2"/>
          <p:cNvSpPr>
            <a:spLocks noGrp="1" noChangeArrowheads="1"/>
          </p:cNvSpPr>
          <p:nvPr>
            <p:ph type="title" idx="4294967295"/>
          </p:nvPr>
        </p:nvSpPr>
        <p:spPr>
          <a:xfrm>
            <a:off x="1258888" y="323871"/>
            <a:ext cx="7313612" cy="1116013"/>
          </a:xfrm>
        </p:spPr>
        <p:txBody>
          <a:bodyPr/>
          <a:lstStyle/>
          <a:p>
            <a:pPr eaLnBrk="1" hangingPunct="1"/>
            <a:r>
              <a:rPr lang="zh-TW" altLang="en-US" b="1" smtClean="0">
                <a:solidFill>
                  <a:schemeClr val="tx1"/>
                </a:solidFill>
                <a:latin typeface="標楷體" pitchFamily="65" charset="-120"/>
                <a:ea typeface="標楷體" pitchFamily="65" charset="-120"/>
              </a:rPr>
              <a:t>不實報支之法律責任</a:t>
            </a:r>
            <a:r>
              <a:rPr lang="en-US" altLang="zh-TW" b="1" smtClean="0">
                <a:solidFill>
                  <a:schemeClr val="tx1"/>
                </a:solidFill>
                <a:latin typeface="標楷體" pitchFamily="65" charset="-120"/>
                <a:ea typeface="標楷體" pitchFamily="65" charset="-120"/>
              </a:rPr>
              <a:t>-</a:t>
            </a:r>
            <a:r>
              <a:rPr lang="zh-TW" altLang="en-US" b="1" smtClean="0">
                <a:solidFill>
                  <a:schemeClr val="tx1"/>
                </a:solidFill>
                <a:latin typeface="標楷體" pitchFamily="65" charset="-120"/>
                <a:ea typeface="標楷體" pitchFamily="65" charset="-120"/>
              </a:rPr>
              <a:t>科技部計畫</a:t>
            </a:r>
          </a:p>
        </p:txBody>
      </p:sp>
      <p:sp>
        <p:nvSpPr>
          <p:cNvPr id="120837" name="Rectangle 3"/>
          <p:cNvSpPr>
            <a:spLocks noGrp="1" noChangeArrowheads="1"/>
          </p:cNvSpPr>
          <p:nvPr>
            <p:ph type="body" idx="4294967295"/>
          </p:nvPr>
        </p:nvSpPr>
        <p:spPr>
          <a:xfrm>
            <a:off x="987441" y="1547819"/>
            <a:ext cx="8156575" cy="4302125"/>
          </a:xfrm>
        </p:spPr>
        <p:txBody>
          <a:bodyPr/>
          <a:lstStyle/>
          <a:p>
            <a:pPr marL="1608138" indent="-1077913" eaLnBrk="1" hangingPunct="1">
              <a:lnSpc>
                <a:spcPct val="110000"/>
              </a:lnSpc>
              <a:buFont typeface="Wingdings" pitchFamily="2" charset="2"/>
              <a:buNone/>
            </a:pPr>
            <a:r>
              <a:rPr lang="zh-TW" altLang="en-US" sz="2700" b="1" dirty="0" smtClean="0">
                <a:latin typeface="標楷體" pitchFamily="65" charset="-120"/>
                <a:ea typeface="標楷體" pitchFamily="65" charset="-120"/>
              </a:rPr>
              <a:t>科技部召開</a:t>
            </a:r>
            <a:r>
              <a:rPr lang="zh-TW" altLang="en-US" sz="2700" b="1" dirty="0" smtClean="0">
                <a:solidFill>
                  <a:srgbClr val="CC0000"/>
                </a:solidFill>
                <a:latin typeface="標楷體" pitchFamily="65" charset="-120"/>
                <a:ea typeface="標楷體" pitchFamily="65" charset="-120"/>
              </a:rPr>
              <a:t>專案小組審議</a:t>
            </a:r>
            <a:r>
              <a:rPr lang="zh-TW" altLang="en-US" sz="2700" b="1" dirty="0" smtClean="0">
                <a:latin typeface="標楷體" pitchFamily="65" charset="-120"/>
                <a:ea typeface="標楷體" pitchFamily="65" charset="-120"/>
              </a:rPr>
              <a:t>，如認定</a:t>
            </a:r>
            <a:r>
              <a:rPr lang="zh-TW" altLang="en-US" sz="2700" b="1" dirty="0" smtClean="0">
                <a:solidFill>
                  <a:srgbClr val="CC0000"/>
                </a:solidFill>
                <a:latin typeface="標楷體" pitchFamily="65" charset="-120"/>
                <a:ea typeface="標楷體" pitchFamily="65" charset="-120"/>
              </a:rPr>
              <a:t>證據確切</a:t>
            </a:r>
          </a:p>
          <a:p>
            <a:pPr marL="1608138" indent="-1077913" eaLnBrk="1" hangingPunct="1">
              <a:lnSpc>
                <a:spcPct val="110000"/>
              </a:lnSpc>
              <a:spcBef>
                <a:spcPct val="0"/>
              </a:spcBef>
              <a:buFont typeface="Wingdings" pitchFamily="2" charset="2"/>
              <a:buNone/>
            </a:pPr>
            <a:r>
              <a:rPr lang="zh-TW" altLang="en-US" sz="2700" b="1" dirty="0" smtClean="0">
                <a:latin typeface="標楷體" pitchFamily="65" charset="-120"/>
                <a:ea typeface="標楷體" pitchFamily="65" charset="-120"/>
              </a:rPr>
              <a:t>時，得按情節輕重作成</a:t>
            </a:r>
            <a:r>
              <a:rPr lang="zh-TW" altLang="en-US" sz="2700" b="1" dirty="0" smtClean="0">
                <a:solidFill>
                  <a:srgbClr val="CC0000"/>
                </a:solidFill>
                <a:latin typeface="標楷體" pitchFamily="65" charset="-120"/>
                <a:ea typeface="標楷體" pitchFamily="65" charset="-120"/>
              </a:rPr>
              <a:t>下列處分</a:t>
            </a:r>
            <a:r>
              <a:rPr lang="zh-TW" altLang="en-US" sz="2700" b="1" dirty="0" smtClean="0"/>
              <a:t>：</a:t>
            </a:r>
            <a:endParaRPr lang="zh-TW" altLang="en-US" sz="2700" b="1" dirty="0" smtClean="0">
              <a:latin typeface="標楷體" pitchFamily="65" charset="-120"/>
              <a:ea typeface="標楷體" pitchFamily="65" charset="-120"/>
            </a:endParaRPr>
          </a:p>
          <a:p>
            <a:pPr marL="1608138" indent="-1077913" eaLnBrk="1" hangingPunct="1">
              <a:lnSpc>
                <a:spcPct val="110000"/>
              </a:lnSpc>
              <a:spcBef>
                <a:spcPts val="600"/>
              </a:spcBef>
              <a:buFont typeface="Wingdings" pitchFamily="2" charset="2"/>
              <a:buNone/>
            </a:pPr>
            <a:r>
              <a:rPr lang="zh-TW" altLang="en-US" sz="2700" b="1" dirty="0" smtClean="0"/>
              <a:t>＊</a:t>
            </a:r>
            <a:r>
              <a:rPr lang="zh-TW" altLang="en-US" sz="2700" b="1" dirty="0" smtClean="0">
                <a:latin typeface="標楷體" pitchFamily="65" charset="-120"/>
                <a:ea typeface="標楷體" pitchFamily="65" charset="-120"/>
              </a:rPr>
              <a:t>終身停權或停權若干年</a:t>
            </a:r>
            <a:r>
              <a:rPr lang="zh-TW" altLang="en-US" sz="2700" b="1" dirty="0" smtClean="0"/>
              <a:t>。</a:t>
            </a:r>
            <a:endParaRPr lang="zh-TW" altLang="en-US" sz="2700" b="1" dirty="0" smtClean="0">
              <a:latin typeface="標楷體" pitchFamily="65" charset="-120"/>
              <a:ea typeface="標楷體" pitchFamily="65" charset="-120"/>
            </a:endParaRPr>
          </a:p>
          <a:p>
            <a:pPr marL="1608138" indent="-1077913" eaLnBrk="1" hangingPunct="1">
              <a:lnSpc>
                <a:spcPct val="110000"/>
              </a:lnSpc>
              <a:spcBef>
                <a:spcPct val="0"/>
              </a:spcBef>
              <a:buFont typeface="Wingdings" pitchFamily="2" charset="2"/>
              <a:buNone/>
            </a:pPr>
            <a:r>
              <a:rPr lang="zh-TW" altLang="en-US" sz="2700" b="1" dirty="0" smtClean="0"/>
              <a:t>＊</a:t>
            </a:r>
            <a:r>
              <a:rPr lang="zh-TW" altLang="en-US" sz="2700" b="1" dirty="0" smtClean="0">
                <a:latin typeface="標楷體" pitchFamily="65" charset="-120"/>
                <a:ea typeface="標楷體" pitchFamily="65" charset="-120"/>
              </a:rPr>
              <a:t>自次年度起對執行機構降低管理費</a:t>
            </a:r>
          </a:p>
          <a:p>
            <a:pPr marL="1608138" indent="-1077913" eaLnBrk="1" hangingPunct="1">
              <a:lnSpc>
                <a:spcPct val="110000"/>
              </a:lnSpc>
              <a:spcBef>
                <a:spcPct val="0"/>
              </a:spcBef>
              <a:buFont typeface="Wingdings" pitchFamily="2" charset="2"/>
              <a:buNone/>
            </a:pPr>
            <a:r>
              <a:rPr lang="zh-TW" altLang="en-US" sz="2700" b="1" dirty="0" smtClean="0">
                <a:latin typeface="標楷體" pitchFamily="65" charset="-120"/>
                <a:ea typeface="標楷體" pitchFamily="65" charset="-120"/>
              </a:rPr>
              <a:t>   補助比例</a:t>
            </a:r>
            <a:r>
              <a:rPr lang="zh-TW" altLang="en-US" sz="2700" b="1" dirty="0" smtClean="0"/>
              <a:t>。</a:t>
            </a:r>
            <a:endParaRPr lang="zh-TW" altLang="en-US" sz="2700" b="1" dirty="0" smtClean="0">
              <a:latin typeface="標楷體" pitchFamily="65" charset="-120"/>
              <a:ea typeface="標楷體" pitchFamily="65" charset="-120"/>
            </a:endParaRPr>
          </a:p>
          <a:p>
            <a:pPr marL="1608138" indent="-1077913" eaLnBrk="1" hangingPunct="1">
              <a:lnSpc>
                <a:spcPct val="110000"/>
              </a:lnSpc>
              <a:spcBef>
                <a:spcPct val="0"/>
              </a:spcBef>
              <a:buFont typeface="Wingdings" pitchFamily="2" charset="2"/>
              <a:buNone/>
            </a:pPr>
            <a:r>
              <a:rPr lang="zh-TW" altLang="en-US" sz="2700" b="1" dirty="0" smtClean="0"/>
              <a:t>＊</a:t>
            </a:r>
            <a:r>
              <a:rPr lang="zh-TW" altLang="en-US" sz="2700" b="1" dirty="0" smtClean="0">
                <a:latin typeface="標楷體" pitchFamily="65" charset="-120"/>
                <a:ea typeface="標楷體" pitchFamily="65" charset="-120"/>
              </a:rPr>
              <a:t>追回全部或部分研究經費</a:t>
            </a:r>
            <a:r>
              <a:rPr lang="zh-TW" altLang="en-US" sz="2700" b="1" dirty="0" smtClean="0"/>
              <a:t>。</a:t>
            </a:r>
            <a:endParaRPr lang="zh-TW" altLang="en-US" sz="2700" b="1" dirty="0" smtClean="0">
              <a:latin typeface="標楷體" pitchFamily="65" charset="-120"/>
              <a:ea typeface="標楷體" pitchFamily="65" charset="-120"/>
            </a:endParaRPr>
          </a:p>
          <a:p>
            <a:pPr marL="1608138" indent="-1077913" eaLnBrk="1" hangingPunct="1">
              <a:lnSpc>
                <a:spcPct val="110000"/>
              </a:lnSpc>
              <a:spcBef>
                <a:spcPct val="0"/>
              </a:spcBef>
              <a:buFont typeface="Wingdings" pitchFamily="2" charset="2"/>
              <a:buNone/>
            </a:pPr>
            <a:r>
              <a:rPr lang="zh-TW" altLang="en-US" sz="2700" b="1" dirty="0" smtClean="0"/>
              <a:t>＊</a:t>
            </a:r>
            <a:r>
              <a:rPr lang="zh-TW" altLang="en-US" sz="2700" b="1" dirty="0" smtClean="0">
                <a:latin typeface="標楷體" pitchFamily="65" charset="-120"/>
                <a:ea typeface="標楷體" pitchFamily="65" charset="-120"/>
              </a:rPr>
              <a:t>如情節重大，有移送檢調單位偵辦</a:t>
            </a:r>
          </a:p>
          <a:p>
            <a:pPr marL="1608138" indent="-1077913" eaLnBrk="1" hangingPunct="1">
              <a:lnSpc>
                <a:spcPct val="110000"/>
              </a:lnSpc>
              <a:spcBef>
                <a:spcPct val="0"/>
              </a:spcBef>
              <a:buFont typeface="Wingdings" pitchFamily="2" charset="2"/>
              <a:buNone/>
            </a:pPr>
            <a:r>
              <a:rPr lang="zh-TW" altLang="en-US" sz="2700" b="1" dirty="0" smtClean="0">
                <a:latin typeface="標楷體" pitchFamily="65" charset="-120"/>
                <a:ea typeface="標楷體" pitchFamily="65" charset="-120"/>
              </a:rPr>
              <a:t>  之必要者，即另案移送</a:t>
            </a:r>
            <a:r>
              <a:rPr lang="zh-TW" altLang="en-US" sz="2700" b="1" dirty="0" smtClean="0"/>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pPr>
              <a:defRPr/>
            </a:pPr>
            <a:fld id="{6A744849-987C-4C87-9D2A-0C1BF2D62576}" type="slidenum">
              <a:rPr lang="en-US" altLang="zh-TW"/>
              <a:pPr>
                <a:defRPr/>
              </a:pPr>
              <a:t>51</a:t>
            </a:fld>
            <a:endParaRPr lang="en-US" altLang="zh-TW"/>
          </a:p>
        </p:txBody>
      </p:sp>
      <p:sp>
        <p:nvSpPr>
          <p:cNvPr id="121859" name="投影片編號版面配置區 3"/>
          <p:cNvSpPr txBox="1">
            <a:spLocks noGrp="1"/>
          </p:cNvSpPr>
          <p:nvPr/>
        </p:nvSpPr>
        <p:spPr bwMode="auto">
          <a:xfrm>
            <a:off x="4098936" y="6181735"/>
            <a:ext cx="9826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eaLnBrk="1" latinLnBrk="1" hangingPunct="1">
              <a:spcBef>
                <a:spcPct val="0"/>
              </a:spcBef>
              <a:buClrTx/>
              <a:buSzTx/>
              <a:buFontTx/>
              <a:buNone/>
            </a:pPr>
            <a:fld id="{8EA0076F-FD5E-4A7B-A8FC-84A437631281}" type="slidenum">
              <a:rPr kumimoji="0" lang="en-US" altLang="ko-KR" sz="1000">
                <a:latin typeface="Times New Roman" pitchFamily="18" charset="0"/>
                <a:ea typeface="Gulim" pitchFamily="34" charset="-127"/>
              </a:rPr>
              <a:pPr eaLnBrk="1" latinLnBrk="1" hangingPunct="1">
                <a:spcBef>
                  <a:spcPct val="0"/>
                </a:spcBef>
                <a:buClrTx/>
                <a:buSzTx/>
                <a:buFontTx/>
                <a:buNone/>
              </a:pPr>
              <a:t>51</a:t>
            </a:fld>
            <a:endParaRPr kumimoji="0" lang="en-US" altLang="ko-KR" sz="1000">
              <a:latin typeface="Times New Roman" pitchFamily="18" charset="0"/>
              <a:ea typeface="Gulim" pitchFamily="34" charset="-127"/>
            </a:endParaRPr>
          </a:p>
        </p:txBody>
      </p:sp>
      <p:sp>
        <p:nvSpPr>
          <p:cNvPr id="121860" name="Rectangle 2"/>
          <p:cNvSpPr>
            <a:spLocks noGrp="1" noChangeArrowheads="1"/>
          </p:cNvSpPr>
          <p:nvPr>
            <p:ph type="title" idx="4294967295"/>
          </p:nvPr>
        </p:nvSpPr>
        <p:spPr>
          <a:xfrm>
            <a:off x="1370013" y="288925"/>
            <a:ext cx="7313612" cy="971550"/>
          </a:xfrm>
        </p:spPr>
        <p:txBody>
          <a:bodyPr/>
          <a:lstStyle/>
          <a:p>
            <a:pPr eaLnBrk="1" hangingPunct="1"/>
            <a:r>
              <a:rPr lang="zh-TW" altLang="en-US" b="1" smtClean="0">
                <a:solidFill>
                  <a:schemeClr val="tx1"/>
                </a:solidFill>
                <a:latin typeface="標楷體" pitchFamily="65" charset="-120"/>
                <a:ea typeface="標楷體" pitchFamily="65" charset="-120"/>
              </a:rPr>
              <a:t>不實報支之法律責任</a:t>
            </a:r>
            <a:r>
              <a:rPr lang="en-US" altLang="zh-TW" b="1" smtClean="0">
                <a:solidFill>
                  <a:schemeClr val="tx1"/>
                </a:solidFill>
                <a:latin typeface="標楷體" pitchFamily="65" charset="-120"/>
                <a:ea typeface="標楷體" pitchFamily="65" charset="-120"/>
              </a:rPr>
              <a:t>-</a:t>
            </a:r>
            <a:r>
              <a:rPr lang="zh-TW" altLang="en-US" b="1" smtClean="0">
                <a:solidFill>
                  <a:schemeClr val="tx1"/>
                </a:solidFill>
                <a:latin typeface="標楷體" pitchFamily="65" charset="-120"/>
                <a:ea typeface="標楷體" pitchFamily="65" charset="-120"/>
              </a:rPr>
              <a:t>科技部計畫</a:t>
            </a:r>
          </a:p>
        </p:txBody>
      </p:sp>
      <p:sp>
        <p:nvSpPr>
          <p:cNvPr id="121861" name="Rectangle 3"/>
          <p:cNvSpPr>
            <a:spLocks noGrp="1" noChangeArrowheads="1"/>
          </p:cNvSpPr>
          <p:nvPr>
            <p:ph type="body" idx="4294967295"/>
          </p:nvPr>
        </p:nvSpPr>
        <p:spPr>
          <a:xfrm>
            <a:off x="820738" y="1374775"/>
            <a:ext cx="7645400" cy="4705350"/>
          </a:xfrm>
        </p:spPr>
        <p:txBody>
          <a:bodyPr/>
          <a:lstStyle/>
          <a:p>
            <a:pPr marL="647700" indent="-647700" eaLnBrk="1" hangingPunct="1">
              <a:lnSpc>
                <a:spcPct val="120000"/>
              </a:lnSpc>
              <a:spcBef>
                <a:spcPct val="0"/>
              </a:spcBef>
              <a:buFont typeface="Wingdings" pitchFamily="2" charset="2"/>
              <a:buNone/>
            </a:pPr>
            <a:r>
              <a:rPr lang="en-US" altLang="zh-TW" b="1" smtClean="0">
                <a:latin typeface="標楷體" pitchFamily="65" charset="-120"/>
                <a:ea typeface="標楷體" pitchFamily="65" charset="-120"/>
              </a:rPr>
              <a:t>    </a:t>
            </a:r>
            <a:r>
              <a:rPr lang="zh-TW" altLang="en-US" b="1" smtClean="0">
                <a:latin typeface="標楷體" pitchFamily="65" charset="-120"/>
                <a:ea typeface="標楷體" pitchFamily="65" charset="-120"/>
              </a:rPr>
              <a:t>科技部補助專題研究計畫作業要點</a:t>
            </a:r>
            <a:r>
              <a:rPr lang="en-US" altLang="zh-TW" b="1" smtClean="0">
                <a:solidFill>
                  <a:srgbClr val="CC0000"/>
                </a:solidFill>
                <a:latin typeface="標楷體" pitchFamily="65" charset="-120"/>
                <a:ea typeface="標楷體" pitchFamily="65" charset="-120"/>
              </a:rPr>
              <a:t>24</a:t>
            </a:r>
            <a:r>
              <a:rPr lang="zh-TW" altLang="en-US" b="1" smtClean="0">
                <a:solidFill>
                  <a:srgbClr val="CC0000"/>
                </a:solidFill>
                <a:latin typeface="標楷體" pitchFamily="65" charset="-120"/>
                <a:ea typeface="標楷體" pitchFamily="65" charset="-120"/>
              </a:rPr>
              <a:t>點─ </a:t>
            </a:r>
            <a:r>
              <a:rPr lang="zh-TW" altLang="en-US" b="1" smtClean="0">
                <a:latin typeface="標楷體" pitchFamily="65" charset="-120"/>
                <a:ea typeface="標楷體" pitchFamily="65" charset="-120"/>
              </a:rPr>
              <a:t>各項支出原始憑證如發現有</a:t>
            </a:r>
            <a:r>
              <a:rPr lang="zh-TW" altLang="en-US" b="1" smtClean="0">
                <a:solidFill>
                  <a:srgbClr val="CC0000"/>
                </a:solidFill>
                <a:latin typeface="標楷體" pitchFamily="65" charset="-120"/>
                <a:ea typeface="標楷體" pitchFamily="65" charset="-120"/>
              </a:rPr>
              <a:t>虛報</a:t>
            </a:r>
            <a:r>
              <a:rPr lang="zh-TW" altLang="en-US" b="1" smtClean="0">
                <a:solidFill>
                  <a:srgbClr val="0000CC"/>
                </a:solidFill>
                <a:latin typeface="標楷體" pitchFamily="65" charset="-120"/>
                <a:ea typeface="標楷體" pitchFamily="65" charset="-120"/>
              </a:rPr>
              <a:t>、</a:t>
            </a:r>
            <a:r>
              <a:rPr lang="zh-TW" altLang="en-US" b="1" smtClean="0">
                <a:solidFill>
                  <a:srgbClr val="CC0000"/>
                </a:solidFill>
                <a:latin typeface="標楷體" pitchFamily="65" charset="-120"/>
                <a:ea typeface="標楷體" pitchFamily="65" charset="-120"/>
              </a:rPr>
              <a:t>浮報者</a:t>
            </a:r>
            <a:r>
              <a:rPr lang="zh-TW" altLang="en-US" b="1" smtClean="0">
                <a:latin typeface="標楷體" pitchFamily="65" charset="-120"/>
                <a:ea typeface="標楷體" pitchFamily="65" charset="-120"/>
              </a:rPr>
              <a:t>：</a:t>
            </a:r>
          </a:p>
          <a:p>
            <a:pPr marL="647700" indent="-647700" eaLnBrk="1" hangingPunct="1">
              <a:lnSpc>
                <a:spcPct val="120000"/>
              </a:lnSpc>
              <a:spcBef>
                <a:spcPct val="0"/>
              </a:spcBef>
              <a:buFont typeface="Wingdings" pitchFamily="2" charset="2"/>
              <a:buNone/>
            </a:pPr>
            <a:r>
              <a:rPr lang="zh-TW" altLang="en-US" sz="2700" b="1" smtClean="0">
                <a:latin typeface="標楷體" pitchFamily="65" charset="-120"/>
                <a:ea typeface="標楷體" pitchFamily="65" charset="-120"/>
              </a:rPr>
              <a:t>    通知</a:t>
            </a:r>
            <a:r>
              <a:rPr lang="zh-TW" altLang="en-US" sz="2700" b="1" smtClean="0">
                <a:solidFill>
                  <a:srgbClr val="CC0000"/>
                </a:solidFill>
                <a:latin typeface="標楷體" pitchFamily="65" charset="-120"/>
                <a:ea typeface="標楷體" pitchFamily="65" charset="-120"/>
              </a:rPr>
              <a:t>申請機構</a:t>
            </a:r>
            <a:r>
              <a:rPr lang="zh-TW" altLang="en-US" sz="2700" b="1" smtClean="0">
                <a:latin typeface="標楷體" pitchFamily="65" charset="-120"/>
                <a:ea typeface="標楷體" pitchFamily="65" charset="-120"/>
              </a:rPr>
              <a:t>處置，</a:t>
            </a:r>
            <a:r>
              <a:rPr lang="zh-TW" altLang="en-US" sz="2700" b="1" smtClean="0">
                <a:solidFill>
                  <a:srgbClr val="CC0000"/>
                </a:solidFill>
                <a:latin typeface="標楷體" pitchFamily="65" charset="-120"/>
                <a:ea typeface="標楷體" pitchFamily="65" charset="-120"/>
              </a:rPr>
              <a:t>計畫主持人</a:t>
            </a:r>
            <a:r>
              <a:rPr lang="zh-TW" altLang="en-US" sz="2700" b="1" smtClean="0">
                <a:latin typeface="標楷體" pitchFamily="65" charset="-120"/>
                <a:ea typeface="標楷體" pitchFamily="65" charset="-120"/>
              </a:rPr>
              <a:t>應提出</a:t>
            </a:r>
            <a:r>
              <a:rPr lang="zh-TW" altLang="en-US" sz="2700" b="1" smtClean="0">
                <a:solidFill>
                  <a:srgbClr val="CC0000"/>
                </a:solidFill>
                <a:latin typeface="標楷體" pitchFamily="65" charset="-120"/>
                <a:ea typeface="標楷體" pitchFamily="65" charset="-120"/>
              </a:rPr>
              <a:t>書面說明</a:t>
            </a:r>
            <a:r>
              <a:rPr lang="zh-TW" altLang="en-US" sz="2700" b="1" smtClean="0"/>
              <a:t>。</a:t>
            </a:r>
            <a:endParaRPr lang="zh-TW" altLang="en-US" sz="2700" b="1" smtClean="0">
              <a:solidFill>
                <a:srgbClr val="CC0000"/>
              </a:solidFill>
              <a:latin typeface="標楷體" pitchFamily="65" charset="-120"/>
              <a:ea typeface="標楷體" pitchFamily="65" charset="-120"/>
            </a:endParaRPr>
          </a:p>
          <a:p>
            <a:pPr marL="647700" indent="-647700" eaLnBrk="1" hangingPunct="1">
              <a:lnSpc>
                <a:spcPct val="120000"/>
              </a:lnSpc>
              <a:buFont typeface="Wingdings" pitchFamily="2" charset="2"/>
              <a:buNone/>
            </a:pPr>
            <a:endParaRPr lang="en-US" altLang="zh-TW" b="1" smtClean="0">
              <a:ea typeface="標楷體" pitchFamily="65" charset="-12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pPr>
              <a:defRPr/>
            </a:pPr>
            <a:fld id="{A9B4F327-F661-45A2-8CFE-6A4F7D300808}" type="slidenum">
              <a:rPr lang="en-US" altLang="zh-TW"/>
              <a:pPr>
                <a:defRPr/>
              </a:pPr>
              <a:t>52</a:t>
            </a:fld>
            <a:endParaRPr lang="en-US" altLang="zh-TW"/>
          </a:p>
        </p:txBody>
      </p:sp>
      <p:sp>
        <p:nvSpPr>
          <p:cNvPr id="122883" name="投影片編號版面配置區 3"/>
          <p:cNvSpPr txBox="1">
            <a:spLocks noGrp="1"/>
          </p:cNvSpPr>
          <p:nvPr/>
        </p:nvSpPr>
        <p:spPr bwMode="auto">
          <a:xfrm>
            <a:off x="4098936" y="6181735"/>
            <a:ext cx="9826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eaLnBrk="1" latinLnBrk="1" hangingPunct="1">
              <a:spcBef>
                <a:spcPct val="0"/>
              </a:spcBef>
              <a:buClrTx/>
              <a:buSzTx/>
              <a:buFontTx/>
              <a:buNone/>
            </a:pPr>
            <a:fld id="{876FF052-69F4-4D64-8992-0F08A6ABB7F2}" type="slidenum">
              <a:rPr kumimoji="0" lang="en-US" altLang="ko-KR" sz="1000">
                <a:latin typeface="Times New Roman" pitchFamily="18" charset="0"/>
                <a:ea typeface="Gulim" pitchFamily="34" charset="-127"/>
              </a:rPr>
              <a:pPr eaLnBrk="1" latinLnBrk="1" hangingPunct="1">
                <a:spcBef>
                  <a:spcPct val="0"/>
                </a:spcBef>
                <a:buClrTx/>
                <a:buSzTx/>
                <a:buFontTx/>
                <a:buNone/>
              </a:pPr>
              <a:t>52</a:t>
            </a:fld>
            <a:endParaRPr kumimoji="0" lang="en-US" altLang="ko-KR" sz="1000">
              <a:latin typeface="Times New Roman" pitchFamily="18" charset="0"/>
              <a:ea typeface="Gulim" pitchFamily="34" charset="-127"/>
            </a:endParaRPr>
          </a:p>
        </p:txBody>
      </p:sp>
      <p:sp>
        <p:nvSpPr>
          <p:cNvPr id="122884" name="Rectangle 2"/>
          <p:cNvSpPr>
            <a:spLocks noGrp="1" noChangeArrowheads="1"/>
          </p:cNvSpPr>
          <p:nvPr>
            <p:ph type="title" idx="4294967295"/>
          </p:nvPr>
        </p:nvSpPr>
        <p:spPr/>
        <p:txBody>
          <a:bodyPr/>
          <a:lstStyle/>
          <a:p>
            <a:pPr eaLnBrk="1" hangingPunct="1"/>
            <a:r>
              <a:rPr lang="zh-TW" altLang="en-US" b="1" smtClean="0">
                <a:solidFill>
                  <a:schemeClr val="tx1"/>
                </a:solidFill>
                <a:latin typeface="標楷體" pitchFamily="65" charset="-120"/>
                <a:ea typeface="標楷體" pitchFamily="65" charset="-120"/>
              </a:rPr>
              <a:t>不實報支之法律責任</a:t>
            </a:r>
          </a:p>
        </p:txBody>
      </p:sp>
      <p:sp>
        <p:nvSpPr>
          <p:cNvPr id="122885" name="Rectangle 3"/>
          <p:cNvSpPr>
            <a:spLocks noGrp="1" noChangeArrowheads="1"/>
          </p:cNvSpPr>
          <p:nvPr>
            <p:ph type="body" idx="4294967295"/>
          </p:nvPr>
        </p:nvSpPr>
        <p:spPr>
          <a:xfrm>
            <a:off x="1400175" y="1457325"/>
            <a:ext cx="6770688" cy="4325938"/>
          </a:xfrm>
        </p:spPr>
        <p:txBody>
          <a:bodyPr/>
          <a:lstStyle/>
          <a:p>
            <a:pPr eaLnBrk="1" hangingPunct="1">
              <a:lnSpc>
                <a:spcPct val="120000"/>
              </a:lnSpc>
              <a:buFont typeface="Wingdings" pitchFamily="2" charset="2"/>
              <a:buNone/>
            </a:pPr>
            <a:r>
              <a:rPr lang="zh-TW" altLang="en-US" b="1" smtClean="0">
                <a:latin typeface="標楷體" pitchFamily="65" charset="-120"/>
                <a:ea typeface="標楷體" pitchFamily="65" charset="-120"/>
              </a:rPr>
              <a:t>涉犯法條</a:t>
            </a:r>
            <a:r>
              <a:rPr lang="zh-TW" altLang="en-US" b="1" smtClean="0"/>
              <a:t>：</a:t>
            </a:r>
          </a:p>
          <a:p>
            <a:pPr eaLnBrk="1" hangingPunct="1">
              <a:lnSpc>
                <a:spcPct val="120000"/>
              </a:lnSpc>
              <a:buFont typeface="Wingdings" pitchFamily="2" charset="2"/>
              <a:buNone/>
            </a:pPr>
            <a:r>
              <a:rPr lang="zh-TW" altLang="en-US" b="1" smtClean="0">
                <a:solidFill>
                  <a:srgbClr val="0000CC"/>
                </a:solidFill>
              </a:rPr>
              <a:t>   </a:t>
            </a:r>
            <a:r>
              <a:rPr lang="zh-TW" altLang="en-US" sz="2700" b="1" smtClean="0"/>
              <a:t>＊</a:t>
            </a:r>
            <a:r>
              <a:rPr kumimoji="0" lang="zh-TW" altLang="en-US" sz="2700" b="1" smtClean="0">
                <a:solidFill>
                  <a:srgbClr val="CC0000"/>
                </a:solidFill>
                <a:latin typeface="標楷體" pitchFamily="65" charset="-120"/>
                <a:ea typeface="標楷體" pitchFamily="65" charset="-120"/>
              </a:rPr>
              <a:t>貪污治罪條例</a:t>
            </a:r>
          </a:p>
          <a:p>
            <a:pPr eaLnBrk="1" hangingPunct="1">
              <a:lnSpc>
                <a:spcPct val="120000"/>
              </a:lnSpc>
              <a:buFont typeface="Wingdings" pitchFamily="2" charset="2"/>
              <a:buNone/>
            </a:pPr>
            <a:r>
              <a:rPr kumimoji="0" lang="zh-TW" altLang="en-US" sz="2700" b="1" smtClean="0">
                <a:solidFill>
                  <a:srgbClr val="CC0000"/>
                </a:solidFill>
                <a:latin typeface="標楷體" pitchFamily="65" charset="-120"/>
                <a:ea typeface="標楷體" pitchFamily="65" charset="-120"/>
              </a:rPr>
              <a:t>  </a:t>
            </a:r>
            <a:r>
              <a:rPr lang="zh-TW" altLang="en-US" sz="2700" b="1" smtClean="0"/>
              <a:t>＊</a:t>
            </a:r>
            <a:r>
              <a:rPr kumimoji="0" lang="zh-TW" altLang="en-US" sz="2700" b="1" smtClean="0">
                <a:solidFill>
                  <a:srgbClr val="CC0000"/>
                </a:solidFill>
                <a:latin typeface="標楷體" pitchFamily="65" charset="-120"/>
                <a:ea typeface="標楷體" pitchFamily="65" charset="-120"/>
              </a:rPr>
              <a:t>偽造文書罪</a:t>
            </a:r>
          </a:p>
          <a:p>
            <a:pPr eaLnBrk="1" hangingPunct="1">
              <a:lnSpc>
                <a:spcPct val="120000"/>
              </a:lnSpc>
              <a:buFont typeface="Wingdings" pitchFamily="2" charset="2"/>
              <a:buNone/>
            </a:pPr>
            <a:r>
              <a:rPr kumimoji="0" lang="zh-TW" altLang="en-US" sz="2700" b="1" smtClean="0">
                <a:solidFill>
                  <a:srgbClr val="CC0000"/>
                </a:solidFill>
                <a:latin typeface="標楷體" pitchFamily="65" charset="-120"/>
                <a:ea typeface="標楷體" pitchFamily="65" charset="-120"/>
              </a:rPr>
              <a:t>  </a:t>
            </a:r>
            <a:r>
              <a:rPr lang="zh-TW" altLang="en-US" sz="2700" b="1" smtClean="0"/>
              <a:t>＊</a:t>
            </a:r>
            <a:r>
              <a:rPr kumimoji="0" lang="zh-TW" altLang="en-US" sz="2700" b="1" smtClean="0">
                <a:solidFill>
                  <a:srgbClr val="CC0000"/>
                </a:solidFill>
                <a:latin typeface="標楷體" pitchFamily="65" charset="-120"/>
                <a:ea typeface="標楷體" pitchFamily="65" charset="-120"/>
              </a:rPr>
              <a:t>違反採購法、圖利特定廠商</a:t>
            </a:r>
          </a:p>
          <a:p>
            <a:pPr eaLnBrk="1" hangingPunct="1">
              <a:lnSpc>
                <a:spcPct val="120000"/>
              </a:lnSpc>
              <a:buFont typeface="Wingdings" pitchFamily="2" charset="2"/>
              <a:buNone/>
            </a:pPr>
            <a:r>
              <a:rPr kumimoji="0" lang="zh-TW" altLang="en-US" sz="2700" b="1" smtClean="0">
                <a:solidFill>
                  <a:srgbClr val="CC0000"/>
                </a:solidFill>
                <a:latin typeface="標楷體" pitchFamily="65" charset="-120"/>
                <a:ea typeface="標楷體" pitchFamily="65" charset="-120"/>
              </a:rPr>
              <a:t>  </a:t>
            </a:r>
            <a:r>
              <a:rPr lang="zh-TW" altLang="en-US" sz="2700" b="1" smtClean="0"/>
              <a:t>＊</a:t>
            </a:r>
            <a:r>
              <a:rPr kumimoji="0" lang="zh-TW" altLang="en-US" sz="2700" b="1" smtClean="0">
                <a:solidFill>
                  <a:srgbClr val="CC0000"/>
                </a:solidFill>
                <a:latin typeface="標楷體" pitchFamily="65" charset="-120"/>
                <a:ea typeface="標楷體" pitchFamily="65" charset="-120"/>
              </a:rPr>
              <a:t>詐欺罪</a:t>
            </a:r>
            <a:r>
              <a:rPr kumimoji="0" lang="en-US" altLang="zh-TW" sz="2700" b="1" smtClean="0">
                <a:solidFill>
                  <a:srgbClr val="CC0000"/>
                </a:solidFill>
                <a:latin typeface="標楷體" pitchFamily="65" charset="-120"/>
                <a:ea typeface="標楷體" pitchFamily="65" charset="-120"/>
              </a:rPr>
              <a:t>—</a:t>
            </a:r>
            <a:r>
              <a:rPr kumimoji="0" lang="zh-TW" altLang="en-US" sz="2700" b="1" smtClean="0">
                <a:solidFill>
                  <a:srgbClr val="CC0000"/>
                </a:solidFill>
                <a:latin typeface="標楷體" pitchFamily="65" charset="-120"/>
                <a:ea typeface="標楷體" pitchFamily="65" charset="-120"/>
              </a:rPr>
              <a:t>如未出差，詐領公款</a:t>
            </a: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pPr>
              <a:defRPr/>
            </a:pPr>
            <a:fld id="{A9B4F327-F661-45A2-8CFE-6A4F7D300808}" type="slidenum">
              <a:rPr lang="en-US" altLang="zh-TW"/>
              <a:pPr>
                <a:defRPr/>
              </a:pPr>
              <a:t>53</a:t>
            </a:fld>
            <a:endParaRPr lang="en-US" altLang="zh-TW"/>
          </a:p>
        </p:txBody>
      </p:sp>
      <p:sp>
        <p:nvSpPr>
          <p:cNvPr id="122883" name="投影片編號版面配置區 3"/>
          <p:cNvSpPr txBox="1">
            <a:spLocks noGrp="1"/>
          </p:cNvSpPr>
          <p:nvPr/>
        </p:nvSpPr>
        <p:spPr bwMode="auto">
          <a:xfrm>
            <a:off x="4098936" y="6181735"/>
            <a:ext cx="9826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eaLnBrk="1" latinLnBrk="1" hangingPunct="1">
              <a:spcBef>
                <a:spcPct val="0"/>
              </a:spcBef>
              <a:buClrTx/>
              <a:buSzTx/>
              <a:buFontTx/>
              <a:buNone/>
            </a:pPr>
            <a:fld id="{876FF052-69F4-4D64-8992-0F08A6ABB7F2}" type="slidenum">
              <a:rPr kumimoji="0" lang="en-US" altLang="ko-KR" sz="1000">
                <a:latin typeface="Times New Roman" pitchFamily="18" charset="0"/>
                <a:ea typeface="Gulim" pitchFamily="34" charset="-127"/>
              </a:rPr>
              <a:pPr eaLnBrk="1" latinLnBrk="1" hangingPunct="1">
                <a:spcBef>
                  <a:spcPct val="0"/>
                </a:spcBef>
                <a:buClrTx/>
                <a:buSzTx/>
                <a:buFontTx/>
                <a:buNone/>
              </a:pPr>
              <a:t>53</a:t>
            </a:fld>
            <a:endParaRPr kumimoji="0" lang="en-US" altLang="ko-KR" sz="1000">
              <a:latin typeface="Times New Roman" pitchFamily="18" charset="0"/>
              <a:ea typeface="Gulim" pitchFamily="34" charset="-127"/>
            </a:endParaRPr>
          </a:p>
        </p:txBody>
      </p:sp>
      <p:sp>
        <p:nvSpPr>
          <p:cNvPr id="122884" name="Rectangle 2"/>
          <p:cNvSpPr>
            <a:spLocks noGrp="1" noChangeArrowheads="1"/>
          </p:cNvSpPr>
          <p:nvPr>
            <p:ph type="title" idx="4294967295"/>
          </p:nvPr>
        </p:nvSpPr>
        <p:spPr/>
        <p:txBody>
          <a:bodyPr/>
          <a:lstStyle/>
          <a:p>
            <a:pPr eaLnBrk="1" hangingPunct="1"/>
            <a:r>
              <a:rPr lang="zh-TW" altLang="en-US" b="1" smtClean="0">
                <a:solidFill>
                  <a:schemeClr val="tx1"/>
                </a:solidFill>
                <a:latin typeface="標楷體" pitchFamily="65" charset="-120"/>
                <a:ea typeface="標楷體" pitchFamily="65" charset="-120"/>
              </a:rPr>
              <a:t>不實報支之法律責任</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04392"/>
            <a:ext cx="619268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512618"/>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16C76EEB-A509-49DA-A48C-8212F98761F0}" type="slidenum">
              <a:rPr lang="en-US" altLang="zh-TW">
                <a:solidFill>
                  <a:srgbClr val="000000"/>
                </a:solidFill>
              </a:rPr>
              <a:pPr>
                <a:defRPr/>
              </a:pPr>
              <a:t>54</a:t>
            </a:fld>
            <a:endParaRPr lang="en-US" altLang="zh-TW">
              <a:solidFill>
                <a:srgbClr val="000000"/>
              </a:solidFill>
            </a:endParaRPr>
          </a:p>
        </p:txBody>
      </p:sp>
      <p:sp>
        <p:nvSpPr>
          <p:cNvPr id="380930" name="Rectangle 2"/>
          <p:cNvSpPr>
            <a:spLocks noGrp="1" noChangeArrowheads="1"/>
          </p:cNvSpPr>
          <p:nvPr>
            <p:ph type="title"/>
          </p:nvPr>
        </p:nvSpPr>
        <p:spPr>
          <a:xfrm>
            <a:off x="684213" y="539750"/>
            <a:ext cx="7313612" cy="1092200"/>
          </a:xfrm>
          <a:effectLst>
            <a:outerShdw dist="35921" dir="2700000" algn="ctr" rotWithShape="0">
              <a:schemeClr val="bg2"/>
            </a:outerShdw>
          </a:effectLst>
        </p:spPr>
        <p:txBody>
          <a:bodyPr anchor="ctr"/>
          <a:lstStyle/>
          <a:p>
            <a:pPr algn="ctr" eaLnBrk="1" hangingPunct="1">
              <a:defRPr/>
            </a:pPr>
            <a:r>
              <a:rPr lang="zh-TW" altLang="en-US" b="1" dirty="0" smtClean="0">
                <a:solidFill>
                  <a:schemeClr val="tx1"/>
                </a:solidFill>
                <a:effectLst>
                  <a:outerShdw blurRad="38100" dist="38100" dir="2700000" algn="tl">
                    <a:srgbClr val="C0C0C0"/>
                  </a:outerShdw>
                </a:effectLst>
                <a:ea typeface="標楷體" pitchFamily="65" charset="-120"/>
              </a:rPr>
              <a:t>國立大學校院校務基金簡介</a:t>
            </a:r>
          </a:p>
        </p:txBody>
      </p:sp>
      <p:sp>
        <p:nvSpPr>
          <p:cNvPr id="7172" name="Rectangle 3"/>
          <p:cNvSpPr>
            <a:spLocks noGrp="1" noChangeArrowheads="1"/>
          </p:cNvSpPr>
          <p:nvPr>
            <p:ph type="body" idx="1"/>
          </p:nvPr>
        </p:nvSpPr>
        <p:spPr>
          <a:xfrm>
            <a:off x="1043608" y="1692424"/>
            <a:ext cx="7313612" cy="3932237"/>
          </a:xfrm>
        </p:spPr>
        <p:txBody>
          <a:bodyPr/>
          <a:lstStyle/>
          <a:p>
            <a:pPr eaLnBrk="1" hangingPunct="1">
              <a:buFont typeface="Wingdings" pitchFamily="2" charset="2"/>
              <a:buNone/>
              <a:defRPr/>
            </a:pPr>
            <a:r>
              <a:rPr lang="en-US" altLang="zh-TW" sz="2800" dirty="0" smtClean="0">
                <a:solidFill>
                  <a:srgbClr val="FF3300"/>
                </a:solidFill>
                <a:latin typeface="標楷體" pitchFamily="65" charset="-120"/>
                <a:ea typeface="標楷體" pitchFamily="65" charset="-120"/>
              </a:rPr>
              <a:t>  </a:t>
            </a:r>
            <a:r>
              <a:rPr lang="zh-TW" altLang="en-US" sz="2800" b="1" dirty="0" smtClean="0">
                <a:solidFill>
                  <a:srgbClr val="FF3300"/>
                </a:solidFill>
                <a:latin typeface="標楷體" pitchFamily="65" charset="-120"/>
                <a:ea typeface="標楷體" pitchFamily="65" charset="-120"/>
              </a:rPr>
              <a:t>何謂校務基金？</a:t>
            </a:r>
          </a:p>
          <a:p>
            <a:pPr marL="0" indent="0">
              <a:buFont typeface="Wingdings" pitchFamily="2" charset="2"/>
              <a:buNone/>
              <a:defRPr/>
            </a:pPr>
            <a:r>
              <a:rPr lang="zh-TW" altLang="en-US" sz="2800" b="1" dirty="0" smtClean="0">
                <a:latin typeface="標楷體" pitchFamily="65" charset="-120"/>
                <a:ea typeface="標楷體" pitchFamily="65" charset="-120"/>
              </a:rPr>
              <a:t>    為因應高等教育發展趨勢，提升教育品質，增進教育績效，並促進學校財務之彈性運作，國立大學校院應設校務基金。</a:t>
            </a:r>
            <a:endParaRPr lang="en-US" altLang="zh-TW" sz="2800" b="1" dirty="0" smtClean="0">
              <a:latin typeface="標楷體" pitchFamily="65" charset="-120"/>
              <a:ea typeface="標楷體" pitchFamily="65" charset="-120"/>
            </a:endParaRPr>
          </a:p>
          <a:p>
            <a:pPr marL="0" indent="0">
              <a:buFont typeface="Wingdings" pitchFamily="2" charset="2"/>
              <a:buNone/>
              <a:defRPr/>
            </a:pPr>
            <a:r>
              <a:rPr lang="en-US" altLang="zh-TW" sz="2000" b="1" dirty="0" smtClean="0">
                <a:latin typeface="標楷體" pitchFamily="65" charset="-120"/>
                <a:ea typeface="標楷體" pitchFamily="65" charset="-120"/>
              </a:rPr>
              <a:t>(</a:t>
            </a:r>
            <a:r>
              <a:rPr lang="zh-TW" altLang="en-US" sz="2000" b="1" dirty="0" smtClean="0">
                <a:latin typeface="標楷體" pitchFamily="65" charset="-120"/>
                <a:ea typeface="標楷體" pitchFamily="65" charset="-120"/>
              </a:rPr>
              <a:t>國立大學校院校務基金設置條例第</a:t>
            </a:r>
            <a:r>
              <a:rPr lang="en-US" altLang="zh-TW" sz="2000" b="1" dirty="0" smtClean="0">
                <a:latin typeface="標楷體" pitchFamily="65" charset="-120"/>
                <a:ea typeface="標楷體" pitchFamily="65" charset="-120"/>
              </a:rPr>
              <a:t>1</a:t>
            </a:r>
            <a:r>
              <a:rPr lang="zh-TW" altLang="en-US" sz="2000" b="1" dirty="0" smtClean="0">
                <a:latin typeface="標楷體" pitchFamily="65" charset="-120"/>
                <a:ea typeface="標楷體" pitchFamily="65" charset="-120"/>
              </a:rPr>
              <a:t>條規定</a:t>
            </a:r>
            <a:r>
              <a:rPr lang="en-US" altLang="zh-TW" sz="2000" b="1"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p:txBody>
      </p:sp>
    </p:spTree>
    <p:extLst>
      <p:ext uri="{BB962C8B-B14F-4D97-AF65-F5344CB8AC3E}">
        <p14:creationId xmlns:p14="http://schemas.microsoft.com/office/powerpoint/2010/main" val="18603532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投影片編號版面配置區 5"/>
          <p:cNvSpPr>
            <a:spLocks noGrp="1"/>
          </p:cNvSpPr>
          <p:nvPr>
            <p:ph type="sldNum" sz="quarter" idx="12"/>
          </p:nvPr>
        </p:nvSpPr>
        <p:spPr/>
        <p:txBody>
          <a:bodyPr/>
          <a:lstStyle/>
          <a:p>
            <a:pPr>
              <a:defRPr/>
            </a:pPr>
            <a:fld id="{CE09B39C-823E-4D7F-9441-D220BA09E0BF}" type="slidenum">
              <a:rPr lang="en-US" altLang="zh-TW">
                <a:solidFill>
                  <a:srgbClr val="000000"/>
                </a:solidFill>
              </a:rPr>
              <a:pPr>
                <a:defRPr/>
              </a:pPr>
              <a:t>55</a:t>
            </a:fld>
            <a:endParaRPr lang="en-US" altLang="zh-TW">
              <a:solidFill>
                <a:srgbClr val="000000"/>
              </a:solidFill>
            </a:endParaRPr>
          </a:p>
        </p:txBody>
      </p:sp>
      <p:sp>
        <p:nvSpPr>
          <p:cNvPr id="140290" name="Rectangle 2"/>
          <p:cNvSpPr>
            <a:spLocks noGrp="1" noChangeArrowheads="1"/>
          </p:cNvSpPr>
          <p:nvPr>
            <p:ph type="title"/>
          </p:nvPr>
        </p:nvSpPr>
        <p:spPr/>
        <p:txBody>
          <a:bodyPr/>
          <a:lstStyle/>
          <a:p>
            <a:pPr eaLnBrk="1" hangingPunct="1">
              <a:defRPr/>
            </a:pPr>
            <a:r>
              <a:rPr lang="zh-TW" altLang="en-US" b="1" dirty="0" smtClean="0">
                <a:solidFill>
                  <a:schemeClr val="tx1"/>
                </a:solidFill>
                <a:effectLst>
                  <a:outerShdw blurRad="38100" dist="38100" dir="2700000" algn="tl">
                    <a:srgbClr val="C0C0C0"/>
                  </a:outerShdw>
                </a:effectLst>
                <a:ea typeface="標楷體" pitchFamily="65" charset="-120"/>
              </a:rPr>
              <a:t>國立大學校院校務基金簡介</a:t>
            </a:r>
          </a:p>
        </p:txBody>
      </p:sp>
      <p:sp>
        <p:nvSpPr>
          <p:cNvPr id="70660" name="Rectangle 3"/>
          <p:cNvSpPr>
            <a:spLocks noGrp="1" noChangeArrowheads="1"/>
          </p:cNvSpPr>
          <p:nvPr>
            <p:ph type="body" idx="1"/>
          </p:nvPr>
        </p:nvSpPr>
        <p:spPr>
          <a:xfrm>
            <a:off x="827088" y="1590684"/>
            <a:ext cx="7351712" cy="3984625"/>
          </a:xfrm>
        </p:spPr>
        <p:txBody>
          <a:bodyPr/>
          <a:lstStyle/>
          <a:p>
            <a:pPr eaLnBrk="1" hangingPunct="1">
              <a:buFont typeface="Wingdings" pitchFamily="2" charset="2"/>
              <a:buNone/>
            </a:pPr>
            <a:r>
              <a:rPr lang="zh-TW" altLang="en-US" sz="2400" b="1" dirty="0" smtClean="0">
                <a:solidFill>
                  <a:srgbClr val="FF0000"/>
                </a:solidFill>
                <a:ea typeface="標楷體" pitchFamily="65" charset="-120"/>
              </a:rPr>
              <a:t>校務基金之收入來源為何？</a:t>
            </a:r>
          </a:p>
        </p:txBody>
      </p:sp>
      <p:sp>
        <p:nvSpPr>
          <p:cNvPr id="70661" name="Text Box 4"/>
          <p:cNvSpPr txBox="1">
            <a:spLocks noChangeArrowheads="1"/>
          </p:cNvSpPr>
          <p:nvPr/>
        </p:nvSpPr>
        <p:spPr bwMode="auto">
          <a:xfrm>
            <a:off x="3057525" y="2308236"/>
            <a:ext cx="38163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531813" indent="-531813"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eaLnBrk="1" hangingPunct="1">
              <a:spcBef>
                <a:spcPct val="0"/>
              </a:spcBef>
              <a:buClrTx/>
              <a:buSzTx/>
              <a:buFontTx/>
              <a:buNone/>
            </a:pPr>
            <a:r>
              <a:rPr lang="zh-TW" altLang="en-US" sz="1600" b="1">
                <a:solidFill>
                  <a:srgbClr val="000000"/>
                </a:solidFill>
                <a:latin typeface="標楷體" pitchFamily="65" charset="-120"/>
                <a:ea typeface="標楷體" pitchFamily="65" charset="-120"/>
              </a:rPr>
              <a:t>一、政府編列預算撥付。</a:t>
            </a:r>
          </a:p>
          <a:p>
            <a:pPr eaLnBrk="1" hangingPunct="1">
              <a:spcBef>
                <a:spcPct val="0"/>
              </a:spcBef>
              <a:buClrTx/>
              <a:buSzTx/>
              <a:buFontTx/>
              <a:buNone/>
            </a:pPr>
            <a:r>
              <a:rPr lang="zh-TW" altLang="en-US" sz="1600" b="1">
                <a:solidFill>
                  <a:srgbClr val="000000"/>
                </a:solidFill>
                <a:latin typeface="標楷體" pitchFamily="65" charset="-120"/>
                <a:ea typeface="標楷體" pitchFamily="65" charset="-120"/>
              </a:rPr>
              <a:t>二、學雜費收入。 </a:t>
            </a:r>
          </a:p>
          <a:p>
            <a:pPr eaLnBrk="1" hangingPunct="1">
              <a:spcBef>
                <a:spcPct val="0"/>
              </a:spcBef>
              <a:buClrTx/>
              <a:buSzTx/>
              <a:buFontTx/>
              <a:buNone/>
            </a:pPr>
            <a:r>
              <a:rPr lang="zh-TW" altLang="en-US" sz="1600" b="1">
                <a:solidFill>
                  <a:srgbClr val="000000"/>
                </a:solidFill>
                <a:latin typeface="標楷體" pitchFamily="65" charset="-120"/>
                <a:ea typeface="標楷體" pitchFamily="65" charset="-120"/>
              </a:rPr>
              <a:t>三、推廣教育收入。 </a:t>
            </a:r>
          </a:p>
          <a:p>
            <a:pPr eaLnBrk="1" hangingPunct="1">
              <a:spcBef>
                <a:spcPct val="0"/>
              </a:spcBef>
              <a:buClrTx/>
              <a:buSzTx/>
              <a:buFontTx/>
              <a:buNone/>
            </a:pPr>
            <a:r>
              <a:rPr lang="zh-TW" altLang="en-US" sz="1600" b="1">
                <a:solidFill>
                  <a:srgbClr val="000000"/>
                </a:solidFill>
                <a:latin typeface="標楷體" pitchFamily="65" charset="-120"/>
                <a:ea typeface="標楷體" pitchFamily="65" charset="-120"/>
              </a:rPr>
              <a:t>四、產學合作收入。 </a:t>
            </a:r>
          </a:p>
          <a:p>
            <a:pPr eaLnBrk="1" hangingPunct="1">
              <a:spcBef>
                <a:spcPct val="0"/>
              </a:spcBef>
              <a:buClrTx/>
              <a:buSzTx/>
              <a:buFontTx/>
              <a:buNone/>
            </a:pPr>
            <a:r>
              <a:rPr lang="zh-TW" altLang="en-US" sz="1600" b="1">
                <a:solidFill>
                  <a:srgbClr val="000000"/>
                </a:solidFill>
                <a:latin typeface="標楷體" pitchFamily="65" charset="-120"/>
                <a:ea typeface="標楷體" pitchFamily="65" charset="-120"/>
              </a:rPr>
              <a:t>五、</a:t>
            </a:r>
            <a:r>
              <a:rPr lang="zh-TW" altLang="zh-TW" sz="1600" b="1">
                <a:solidFill>
                  <a:srgbClr val="000000"/>
                </a:solidFill>
                <a:latin typeface="標楷體" pitchFamily="65" charset="-120"/>
                <a:ea typeface="標楷體" pitchFamily="65" charset="-120"/>
              </a:rPr>
              <a:t>政府科研補助或委託</a:t>
            </a:r>
            <a:endParaRPr lang="en-US" altLang="zh-TW" sz="1600" b="1">
              <a:solidFill>
                <a:srgbClr val="000000"/>
              </a:solidFill>
              <a:latin typeface="標楷體" pitchFamily="65" charset="-120"/>
              <a:ea typeface="標楷體" pitchFamily="65" charset="-120"/>
            </a:endParaRPr>
          </a:p>
          <a:p>
            <a:pPr eaLnBrk="1" hangingPunct="1">
              <a:spcBef>
                <a:spcPct val="0"/>
              </a:spcBef>
              <a:buClrTx/>
              <a:buSzTx/>
              <a:buFontTx/>
              <a:buNone/>
            </a:pPr>
            <a:r>
              <a:rPr lang="zh-TW" altLang="en-US" sz="1600" b="1">
                <a:solidFill>
                  <a:srgbClr val="000000"/>
                </a:solidFill>
                <a:latin typeface="標楷體" pitchFamily="65" charset="-120"/>
                <a:ea typeface="標楷體" pitchFamily="65" charset="-120"/>
              </a:rPr>
              <a:t>    </a:t>
            </a:r>
            <a:r>
              <a:rPr lang="zh-TW" altLang="zh-TW" sz="1600" b="1">
                <a:solidFill>
                  <a:srgbClr val="000000"/>
                </a:solidFill>
                <a:latin typeface="標楷體" pitchFamily="65" charset="-120"/>
                <a:ea typeface="標楷體" pitchFamily="65" charset="-120"/>
              </a:rPr>
              <a:t>辦理之收入</a:t>
            </a:r>
            <a:r>
              <a:rPr lang="zh-TW" altLang="en-US" sz="1600" b="1">
                <a:solidFill>
                  <a:srgbClr val="000000"/>
                </a:solidFill>
                <a:latin typeface="標楷體" pitchFamily="65" charset="-120"/>
                <a:ea typeface="標楷體" pitchFamily="65" charset="-120"/>
              </a:rPr>
              <a:t>。</a:t>
            </a:r>
            <a:endParaRPr lang="en-US" altLang="zh-TW" sz="1600" b="1">
              <a:solidFill>
                <a:srgbClr val="000000"/>
              </a:solidFill>
              <a:latin typeface="標楷體" pitchFamily="65" charset="-120"/>
              <a:ea typeface="標楷體" pitchFamily="65" charset="-120"/>
            </a:endParaRPr>
          </a:p>
          <a:p>
            <a:pPr eaLnBrk="1" hangingPunct="1">
              <a:spcBef>
                <a:spcPct val="0"/>
              </a:spcBef>
              <a:buClrTx/>
              <a:buSzTx/>
              <a:buFontTx/>
              <a:buNone/>
            </a:pPr>
            <a:r>
              <a:rPr lang="zh-TW" altLang="en-US" sz="1600" b="1">
                <a:solidFill>
                  <a:srgbClr val="000000"/>
                </a:solidFill>
                <a:latin typeface="標楷體" pitchFamily="65" charset="-120"/>
                <a:ea typeface="標楷體" pitchFamily="65" charset="-120"/>
              </a:rPr>
              <a:t>六、場地設備管理收入。</a:t>
            </a:r>
          </a:p>
          <a:p>
            <a:pPr eaLnBrk="1" hangingPunct="1">
              <a:spcBef>
                <a:spcPct val="0"/>
              </a:spcBef>
              <a:buClrTx/>
              <a:buSzTx/>
              <a:buFontTx/>
              <a:buNone/>
            </a:pPr>
            <a:r>
              <a:rPr lang="zh-TW" altLang="en-US" sz="1600" b="1">
                <a:solidFill>
                  <a:srgbClr val="000000"/>
                </a:solidFill>
                <a:latin typeface="標楷體" pitchFamily="65" charset="-120"/>
                <a:ea typeface="標楷體" pitchFamily="65" charset="-120"/>
              </a:rPr>
              <a:t>七、捐贈收入。</a:t>
            </a:r>
          </a:p>
          <a:p>
            <a:pPr eaLnBrk="1" hangingPunct="1">
              <a:spcBef>
                <a:spcPct val="0"/>
              </a:spcBef>
              <a:buClrTx/>
              <a:buSzTx/>
              <a:buFontTx/>
              <a:buNone/>
            </a:pPr>
            <a:r>
              <a:rPr lang="zh-TW" altLang="en-US" sz="1600" b="1">
                <a:solidFill>
                  <a:srgbClr val="000000"/>
                </a:solidFill>
                <a:latin typeface="標楷體" pitchFamily="65" charset="-120"/>
                <a:ea typeface="標楷體" pitchFamily="65" charset="-120"/>
              </a:rPr>
              <a:t>八、</a:t>
            </a:r>
            <a:r>
              <a:rPr lang="zh-TW" altLang="zh-TW" sz="1600" b="1">
                <a:solidFill>
                  <a:srgbClr val="000000"/>
                </a:solidFill>
                <a:latin typeface="標楷體" pitchFamily="65" charset="-120"/>
                <a:ea typeface="標楷體" pitchFamily="65" charset="-120"/>
              </a:rPr>
              <a:t>投資取得之收益</a:t>
            </a:r>
            <a:r>
              <a:rPr lang="zh-TW" altLang="en-US" sz="1600" b="1">
                <a:solidFill>
                  <a:srgbClr val="000000"/>
                </a:solidFill>
                <a:latin typeface="標楷體" pitchFamily="65" charset="-120"/>
                <a:ea typeface="標楷體" pitchFamily="65" charset="-120"/>
              </a:rPr>
              <a:t>。</a:t>
            </a:r>
          </a:p>
          <a:p>
            <a:pPr eaLnBrk="1" hangingPunct="1">
              <a:spcBef>
                <a:spcPct val="0"/>
              </a:spcBef>
              <a:buClrTx/>
              <a:buSzTx/>
              <a:buFontTx/>
              <a:buNone/>
            </a:pPr>
            <a:r>
              <a:rPr lang="zh-TW" altLang="en-US" sz="1600" b="1">
                <a:solidFill>
                  <a:srgbClr val="000000"/>
                </a:solidFill>
                <a:latin typeface="標楷體" pitchFamily="65" charset="-120"/>
                <a:ea typeface="標楷體" pitchFamily="65" charset="-120"/>
              </a:rPr>
              <a:t>九、其他收入</a:t>
            </a:r>
            <a:r>
              <a:rPr lang="zh-TW" altLang="en-US" sz="1600" b="1">
                <a:solidFill>
                  <a:srgbClr val="3333FF"/>
                </a:solidFill>
                <a:latin typeface="標楷體" pitchFamily="65" charset="-120"/>
                <a:ea typeface="標楷體" pitchFamily="65" charset="-120"/>
              </a:rPr>
              <a:t>。</a:t>
            </a:r>
          </a:p>
        </p:txBody>
      </p:sp>
      <p:sp>
        <p:nvSpPr>
          <p:cNvPr id="70662" name="AutoShape 6"/>
          <p:cNvSpPr>
            <a:spLocks/>
          </p:cNvSpPr>
          <p:nvPr/>
        </p:nvSpPr>
        <p:spPr bwMode="auto">
          <a:xfrm>
            <a:off x="2720975" y="2700342"/>
            <a:ext cx="336550" cy="2073275"/>
          </a:xfrm>
          <a:prstGeom prst="leftBrace">
            <a:avLst>
              <a:gd name="adj1" fmla="val 47173"/>
              <a:gd name="adj2" fmla="val 45458"/>
            </a:avLst>
          </a:pr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eaLnBrk="1" hangingPunct="1">
              <a:spcBef>
                <a:spcPct val="0"/>
              </a:spcBef>
              <a:buClrTx/>
              <a:buSzTx/>
              <a:buFontTx/>
              <a:buNone/>
            </a:pPr>
            <a:endParaRPr lang="zh-TW" altLang="zh-TW" sz="2400">
              <a:solidFill>
                <a:srgbClr val="000000"/>
              </a:solidFill>
              <a:latin typeface="Arial Narrow" pitchFamily="34" charset="0"/>
            </a:endParaRPr>
          </a:p>
        </p:txBody>
      </p:sp>
      <p:sp>
        <p:nvSpPr>
          <p:cNvPr id="70663" name="Text Box 8"/>
          <p:cNvSpPr txBox="1">
            <a:spLocks noChangeArrowheads="1"/>
          </p:cNvSpPr>
          <p:nvPr/>
        </p:nvSpPr>
        <p:spPr bwMode="auto">
          <a:xfrm>
            <a:off x="1403360" y="3689350"/>
            <a:ext cx="1223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eaLnBrk="1" hangingPunct="1">
              <a:spcBef>
                <a:spcPct val="50000"/>
              </a:spcBef>
              <a:buClrTx/>
              <a:buSzTx/>
              <a:buFontTx/>
              <a:buNone/>
            </a:pPr>
            <a:r>
              <a:rPr lang="zh-TW" altLang="en-US" sz="2000" b="1" u="sng">
                <a:solidFill>
                  <a:srgbClr val="008000"/>
                </a:solidFill>
                <a:latin typeface="Arial Narrow" pitchFamily="34" charset="0"/>
                <a:ea typeface="標楷體" pitchFamily="65" charset="-120"/>
              </a:rPr>
              <a:t>自籌收入</a:t>
            </a:r>
          </a:p>
        </p:txBody>
      </p:sp>
      <p:sp>
        <p:nvSpPr>
          <p:cNvPr id="70664" name="Line 11"/>
          <p:cNvSpPr>
            <a:spLocks noChangeShapeType="1"/>
          </p:cNvSpPr>
          <p:nvPr/>
        </p:nvSpPr>
        <p:spPr bwMode="auto">
          <a:xfrm>
            <a:off x="1979613" y="4033859"/>
            <a:ext cx="0" cy="1169987"/>
          </a:xfrm>
          <a:prstGeom prst="line">
            <a:avLst/>
          </a:prstGeom>
          <a:noFill/>
          <a:ln w="76200" cap="sq">
            <a:solidFill>
              <a:srgbClr val="008000"/>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zh-TW" altLang="en-US">
              <a:solidFill>
                <a:srgbClr val="000000"/>
              </a:solidFill>
            </a:endParaRPr>
          </a:p>
        </p:txBody>
      </p:sp>
      <p:sp>
        <p:nvSpPr>
          <p:cNvPr id="70665" name="Text Box 13"/>
          <p:cNvSpPr txBox="1">
            <a:spLocks noChangeArrowheads="1"/>
          </p:cNvSpPr>
          <p:nvPr/>
        </p:nvSpPr>
        <p:spPr bwMode="auto">
          <a:xfrm>
            <a:off x="1133490" y="5243514"/>
            <a:ext cx="5757863" cy="338554"/>
          </a:xfrm>
          <a:prstGeom prst="rect">
            <a:avLst/>
          </a:prstGeom>
          <a:noFill/>
          <a:ln w="38100" cap="sq">
            <a:solidFill>
              <a:srgbClr val="008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algn="ctr" eaLnBrk="1" hangingPunct="1">
              <a:spcBef>
                <a:spcPct val="50000"/>
              </a:spcBef>
              <a:buClrTx/>
              <a:buSzTx/>
              <a:buFontTx/>
              <a:buNone/>
            </a:pPr>
            <a:r>
              <a:rPr lang="zh-TW" altLang="zh-TW" sz="1600" b="1">
                <a:solidFill>
                  <a:srgbClr val="000000"/>
                </a:solidFill>
                <a:latin typeface="標楷體" pitchFamily="65" charset="-120"/>
                <a:ea typeface="標楷體" pitchFamily="65" charset="-120"/>
              </a:rPr>
              <a:t>國立大學校院校務基金管理及監督辦法</a:t>
            </a:r>
            <a:r>
              <a:rPr lang="zh-TW" altLang="en-US" sz="1600" b="1">
                <a:solidFill>
                  <a:srgbClr val="000000"/>
                </a:solidFill>
                <a:latin typeface="標楷體" pitchFamily="65" charset="-120"/>
                <a:ea typeface="標楷體" pitchFamily="65" charset="-120"/>
              </a:rPr>
              <a:t>第</a:t>
            </a:r>
            <a:r>
              <a:rPr lang="en-US" altLang="zh-TW" sz="1600" b="1">
                <a:solidFill>
                  <a:srgbClr val="000000"/>
                </a:solidFill>
                <a:latin typeface="標楷體" pitchFamily="65" charset="-120"/>
                <a:ea typeface="標楷體" pitchFamily="65" charset="-120"/>
              </a:rPr>
              <a:t>3</a:t>
            </a:r>
            <a:r>
              <a:rPr lang="zh-TW" altLang="en-US" sz="1600" b="1">
                <a:solidFill>
                  <a:srgbClr val="000000"/>
                </a:solidFill>
                <a:latin typeface="標楷體" pitchFamily="65" charset="-120"/>
                <a:ea typeface="標楷體" pitchFamily="65" charset="-120"/>
              </a:rPr>
              <a:t>條</a:t>
            </a:r>
          </a:p>
        </p:txBody>
      </p:sp>
    </p:spTree>
    <p:extLst>
      <p:ext uri="{BB962C8B-B14F-4D97-AF65-F5344CB8AC3E}">
        <p14:creationId xmlns:p14="http://schemas.microsoft.com/office/powerpoint/2010/main" val="19655780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ACB6B1C5-60E9-44F7-BD9B-D597A9F566EF}" type="slidenum">
              <a:rPr lang="en-US" altLang="zh-TW" smtClean="0">
                <a:solidFill>
                  <a:srgbClr val="000000"/>
                </a:solidFill>
              </a:rPr>
              <a:pPr>
                <a:defRPr/>
              </a:pPr>
              <a:t>56</a:t>
            </a:fld>
            <a:endParaRPr lang="en-US" altLang="zh-TW">
              <a:solidFill>
                <a:srgbClr val="000000"/>
              </a:solidFill>
            </a:endParaRPr>
          </a:p>
        </p:txBody>
      </p:sp>
      <p:sp>
        <p:nvSpPr>
          <p:cNvPr id="71683" name="矩形 2"/>
          <p:cNvSpPr>
            <a:spLocks noChangeArrowheads="1"/>
          </p:cNvSpPr>
          <p:nvPr/>
        </p:nvSpPr>
        <p:spPr bwMode="auto">
          <a:xfrm>
            <a:off x="1763713" y="900114"/>
            <a:ext cx="5199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eaLnBrk="1" hangingPunct="1">
              <a:spcBef>
                <a:spcPct val="0"/>
              </a:spcBef>
              <a:buClrTx/>
              <a:buSzTx/>
              <a:buFontTx/>
              <a:buNone/>
            </a:pPr>
            <a:r>
              <a:rPr lang="zh-TW" altLang="zh-TW" sz="2400">
                <a:solidFill>
                  <a:srgbClr val="000000"/>
                </a:solidFill>
                <a:latin typeface="Arial" pitchFamily="34" charset="0"/>
                <a:ea typeface="標楷體" pitchFamily="65" charset="-120"/>
                <a:cs typeface="Times New Roman" pitchFamily="18" charset="0"/>
              </a:rPr>
              <a:t>就經費來源可參考的法規資料表</a:t>
            </a:r>
            <a:endParaRPr lang="zh-TW" altLang="en-US" sz="2400">
              <a:solidFill>
                <a:srgbClr val="000000"/>
              </a:solidFill>
              <a:latin typeface="Arial" pitchFamily="34" charset="0"/>
              <a:ea typeface="標楷體" pitchFamily="65" charset="-120"/>
              <a:cs typeface="Times New Roman" pitchFamily="18" charset="0"/>
            </a:endParaRPr>
          </a:p>
        </p:txBody>
      </p:sp>
      <p:graphicFrame>
        <p:nvGraphicFramePr>
          <p:cNvPr id="4" name="表格 3"/>
          <p:cNvGraphicFramePr>
            <a:graphicFrameLocks noGrp="1"/>
          </p:cNvGraphicFramePr>
          <p:nvPr/>
        </p:nvGraphicFramePr>
        <p:xfrm>
          <a:off x="1370017" y="1746268"/>
          <a:ext cx="7305675" cy="4067193"/>
        </p:xfrm>
        <a:graphic>
          <a:graphicData uri="http://schemas.openxmlformats.org/drawingml/2006/table">
            <a:tbl>
              <a:tblPr firstRow="1" firstCol="1" bandRow="1"/>
              <a:tblGrid>
                <a:gridCol w="2340871"/>
                <a:gridCol w="4964804"/>
              </a:tblGrid>
              <a:tr h="254000">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nSpc>
                          <a:spcPts val="2000"/>
                        </a:lnSpc>
                        <a:spcAft>
                          <a:spcPts val="0"/>
                        </a:spcAft>
                      </a:pPr>
                      <a:r>
                        <a:rPr lang="zh-TW" sz="1600" kern="100" dirty="0">
                          <a:effectLst/>
                          <a:latin typeface="Calibri"/>
                          <a:ea typeface="標楷體"/>
                          <a:cs typeface="Times New Roman"/>
                        </a:rPr>
                        <a:t>經費來源</a:t>
                      </a:r>
                      <a:endParaRPr lang="zh-TW" sz="1200" kern="100" dirty="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nSpc>
                          <a:spcPts val="2000"/>
                        </a:lnSpc>
                        <a:spcAft>
                          <a:spcPts val="0"/>
                        </a:spcAft>
                      </a:pPr>
                      <a:r>
                        <a:rPr lang="zh-TW" sz="1600" kern="100" dirty="0">
                          <a:effectLst/>
                          <a:latin typeface="Calibri"/>
                          <a:ea typeface="標楷體"/>
                          <a:cs typeface="Times New Roman"/>
                        </a:rPr>
                        <a:t>可參考法規資料</a:t>
                      </a:r>
                      <a:endParaRPr lang="zh-TW" sz="1200" kern="100" dirty="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508000">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nSpc>
                          <a:spcPts val="2000"/>
                        </a:lnSpc>
                        <a:spcAft>
                          <a:spcPts val="0"/>
                        </a:spcAft>
                      </a:pPr>
                      <a:r>
                        <a:rPr lang="zh-TW" sz="1400" kern="100" dirty="0">
                          <a:effectLst/>
                          <a:latin typeface="Calibri"/>
                          <a:ea typeface="標楷體"/>
                          <a:cs typeface="Times New Roman"/>
                        </a:rPr>
                        <a:t>在職專班經費</a:t>
                      </a:r>
                      <a:endParaRPr lang="zh-TW" sz="1200" kern="100" dirty="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342900" lvl="0" indent="-342900">
                        <a:lnSpc>
                          <a:spcPts val="2000"/>
                        </a:lnSpc>
                        <a:spcAft>
                          <a:spcPts val="0"/>
                        </a:spcAft>
                        <a:buFont typeface="+mj-lt"/>
                        <a:buAutoNum type="arabicPeriod"/>
                      </a:pPr>
                      <a:r>
                        <a:rPr lang="zh-TW" sz="1400" kern="100" dirty="0">
                          <a:effectLst/>
                          <a:latin typeface="Calibri"/>
                          <a:ea typeface="標楷體"/>
                          <a:cs typeface="Times New Roman"/>
                        </a:rPr>
                        <a:t>本校碩士在職專班經費收支管理要點</a:t>
                      </a:r>
                      <a:endParaRPr lang="zh-TW" sz="1200" kern="100" dirty="0">
                        <a:effectLst/>
                        <a:latin typeface="Calibri"/>
                        <a:ea typeface="新細明體"/>
                        <a:cs typeface="Times New Roman"/>
                      </a:endParaRPr>
                    </a:p>
                    <a:p>
                      <a:pPr marL="342900" lvl="0" indent="-342900">
                        <a:lnSpc>
                          <a:spcPts val="2000"/>
                        </a:lnSpc>
                        <a:spcAft>
                          <a:spcPts val="0"/>
                        </a:spcAft>
                        <a:buFont typeface="+mj-lt"/>
                        <a:buAutoNum type="arabicPeriod"/>
                      </a:pPr>
                      <a:r>
                        <a:rPr lang="zh-TW" sz="1400" kern="100" dirty="0">
                          <a:effectLst/>
                          <a:latin typeface="Calibri"/>
                          <a:ea typeface="標楷體"/>
                          <a:cs typeface="Times New Roman"/>
                        </a:rPr>
                        <a:t>本校數位學習碩士在職專班經費收支管理要點</a:t>
                      </a:r>
                      <a:endParaRPr lang="zh-TW" sz="1200" kern="100" dirty="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54000">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nSpc>
                          <a:spcPts val="2000"/>
                        </a:lnSpc>
                        <a:spcAft>
                          <a:spcPts val="0"/>
                        </a:spcAft>
                      </a:pPr>
                      <a:r>
                        <a:rPr lang="zh-TW" sz="1400" kern="100">
                          <a:effectLst/>
                          <a:latin typeface="Calibri"/>
                          <a:ea typeface="標楷體"/>
                          <a:cs typeface="Times New Roman"/>
                        </a:rPr>
                        <a:t>訪問學生計畫經費</a:t>
                      </a:r>
                      <a:endParaRPr lang="zh-TW" sz="1200" kern="10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nSpc>
                          <a:spcPts val="2000"/>
                        </a:lnSpc>
                        <a:spcAft>
                          <a:spcPts val="0"/>
                        </a:spcAft>
                      </a:pPr>
                      <a:r>
                        <a:rPr lang="zh-TW" sz="1400" kern="100" dirty="0">
                          <a:effectLst/>
                          <a:latin typeface="Calibri"/>
                          <a:ea typeface="標楷體"/>
                          <a:cs typeface="Times New Roman"/>
                        </a:rPr>
                        <a:t>本校訪問學生計畫實施辦法</a:t>
                      </a:r>
                      <a:endParaRPr lang="zh-TW" sz="1200" kern="100" dirty="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54000">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nSpc>
                          <a:spcPts val="2000"/>
                        </a:lnSpc>
                        <a:spcAft>
                          <a:spcPts val="0"/>
                        </a:spcAft>
                      </a:pPr>
                      <a:r>
                        <a:rPr lang="zh-TW" sz="1400" kern="100">
                          <a:effectLst/>
                          <a:latin typeface="Calibri"/>
                          <a:ea typeface="標楷體"/>
                          <a:cs typeface="Times New Roman"/>
                        </a:rPr>
                        <a:t>技轉金</a:t>
                      </a:r>
                      <a:endParaRPr lang="zh-TW" sz="1200" kern="10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nSpc>
                          <a:spcPts val="2000"/>
                        </a:lnSpc>
                        <a:spcAft>
                          <a:spcPts val="0"/>
                        </a:spcAft>
                      </a:pPr>
                      <a:r>
                        <a:rPr lang="zh-TW" sz="1400" kern="100" dirty="0">
                          <a:effectLst/>
                          <a:latin typeface="Calibri"/>
                          <a:ea typeface="標楷體"/>
                          <a:cs typeface="Times New Roman"/>
                        </a:rPr>
                        <a:t>本校智慧財產權處理實施原則</a:t>
                      </a:r>
                      <a:endParaRPr lang="zh-TW" sz="1200" kern="100" dirty="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54000">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nSpc>
                          <a:spcPts val="2000"/>
                        </a:lnSpc>
                        <a:spcAft>
                          <a:spcPts val="0"/>
                        </a:spcAft>
                      </a:pPr>
                      <a:r>
                        <a:rPr lang="zh-TW" sz="1400" kern="100">
                          <a:effectLst/>
                          <a:latin typeface="Calibri"/>
                          <a:ea typeface="標楷體"/>
                          <a:cs typeface="Times New Roman"/>
                        </a:rPr>
                        <a:t>捐款</a:t>
                      </a:r>
                      <a:endParaRPr lang="zh-TW" sz="1200" kern="10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nSpc>
                          <a:spcPts val="2000"/>
                        </a:lnSpc>
                        <a:spcAft>
                          <a:spcPts val="0"/>
                        </a:spcAft>
                      </a:pPr>
                      <a:r>
                        <a:rPr lang="zh-TW" sz="1400" kern="100" dirty="0">
                          <a:effectLst/>
                          <a:latin typeface="Calibri"/>
                          <a:ea typeface="標楷體"/>
                          <a:cs typeface="Times New Roman"/>
                        </a:rPr>
                        <a:t>本校受贈收支管理要點</a:t>
                      </a:r>
                      <a:endParaRPr lang="zh-TW" sz="1200" kern="100" dirty="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762000">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nSpc>
                          <a:spcPts val="2000"/>
                        </a:lnSpc>
                        <a:spcAft>
                          <a:spcPts val="0"/>
                        </a:spcAft>
                      </a:pPr>
                      <a:r>
                        <a:rPr lang="zh-TW" sz="1400" kern="100">
                          <a:effectLst/>
                          <a:latin typeface="Calibri"/>
                          <a:ea typeface="標楷體"/>
                          <a:cs typeface="Times New Roman"/>
                        </a:rPr>
                        <a:t>建教合作計畫經費</a:t>
                      </a:r>
                      <a:r>
                        <a:rPr lang="en-US" sz="1400" kern="100">
                          <a:effectLst/>
                          <a:latin typeface="Calibri"/>
                          <a:ea typeface="標楷體"/>
                          <a:cs typeface="Times New Roman"/>
                        </a:rPr>
                        <a:t>(</a:t>
                      </a:r>
                      <a:r>
                        <a:rPr lang="zh-TW" sz="1400" kern="100">
                          <a:effectLst/>
                          <a:latin typeface="Calibri"/>
                          <a:ea typeface="標楷體"/>
                          <a:cs typeface="Times New Roman"/>
                        </a:rPr>
                        <a:t>不含教育部委辦計畫及科技部專題研究計畫</a:t>
                      </a:r>
                      <a:r>
                        <a:rPr lang="en-US" sz="1400" kern="100">
                          <a:effectLst/>
                          <a:latin typeface="Calibri"/>
                          <a:ea typeface="標楷體"/>
                          <a:cs typeface="Times New Roman"/>
                        </a:rPr>
                        <a:t>)</a:t>
                      </a:r>
                      <a:endParaRPr lang="zh-TW" sz="1200" kern="10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nSpc>
                          <a:spcPts val="2000"/>
                        </a:lnSpc>
                        <a:spcAft>
                          <a:spcPts val="0"/>
                        </a:spcAft>
                      </a:pPr>
                      <a:r>
                        <a:rPr lang="zh-TW" sz="1400" kern="100" dirty="0">
                          <a:effectLst/>
                          <a:latin typeface="Calibri"/>
                          <a:ea typeface="標楷體"/>
                          <a:cs typeface="Times New Roman"/>
                        </a:rPr>
                        <a:t>本校建教合作計畫收支管理要點</a:t>
                      </a:r>
                      <a:endParaRPr lang="zh-TW" sz="1200" kern="100" dirty="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54000">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nSpc>
                          <a:spcPts val="2000"/>
                        </a:lnSpc>
                        <a:spcAft>
                          <a:spcPts val="0"/>
                        </a:spcAft>
                      </a:pPr>
                      <a:r>
                        <a:rPr lang="zh-TW" sz="1400" kern="100">
                          <a:effectLst/>
                          <a:latin typeface="Calibri"/>
                          <a:ea typeface="標楷體"/>
                          <a:cs typeface="Times New Roman"/>
                        </a:rPr>
                        <a:t>推廣教育計畫經費</a:t>
                      </a:r>
                      <a:endParaRPr lang="zh-TW" sz="1200" kern="10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nSpc>
                          <a:spcPts val="2000"/>
                        </a:lnSpc>
                        <a:spcAft>
                          <a:spcPts val="0"/>
                        </a:spcAft>
                      </a:pPr>
                      <a:r>
                        <a:rPr lang="zh-TW" sz="1400" kern="100" dirty="0">
                          <a:effectLst/>
                          <a:latin typeface="Calibri"/>
                          <a:ea typeface="標楷體"/>
                          <a:cs typeface="Times New Roman"/>
                        </a:rPr>
                        <a:t>本校推廣教育收支管理要點</a:t>
                      </a:r>
                      <a:endParaRPr lang="zh-TW" sz="1200" kern="100" dirty="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54000">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nSpc>
                          <a:spcPts val="2000"/>
                        </a:lnSpc>
                        <a:spcAft>
                          <a:spcPts val="0"/>
                        </a:spcAft>
                      </a:pPr>
                      <a:r>
                        <a:rPr lang="zh-TW" sz="1400" kern="100">
                          <a:effectLst/>
                          <a:latin typeface="Calibri"/>
                          <a:ea typeface="標楷體"/>
                          <a:cs typeface="Times New Roman"/>
                        </a:rPr>
                        <a:t>科技部專題研究計畫</a:t>
                      </a:r>
                      <a:endParaRPr lang="zh-TW" sz="1200" kern="10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nSpc>
                          <a:spcPts val="2000"/>
                        </a:lnSpc>
                        <a:spcAft>
                          <a:spcPts val="0"/>
                        </a:spcAft>
                      </a:pPr>
                      <a:r>
                        <a:rPr lang="zh-TW" sz="1400" kern="100" dirty="0">
                          <a:effectLst/>
                          <a:latin typeface="Calibri"/>
                          <a:ea typeface="標楷體"/>
                          <a:cs typeface="Times New Roman"/>
                        </a:rPr>
                        <a:t>科技部補助專題研究計畫經費處理原則</a:t>
                      </a:r>
                      <a:endParaRPr lang="zh-TW" sz="1200" kern="100" dirty="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273193">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nSpc>
                          <a:spcPts val="2000"/>
                        </a:lnSpc>
                        <a:spcAft>
                          <a:spcPts val="0"/>
                        </a:spcAft>
                      </a:pPr>
                      <a:r>
                        <a:rPr lang="zh-TW" sz="1400" kern="100">
                          <a:effectLst/>
                          <a:latin typeface="Calibri"/>
                          <a:ea typeface="標楷體"/>
                          <a:cs typeface="Times New Roman"/>
                        </a:rPr>
                        <a:t>教育部補助及委辦經費</a:t>
                      </a:r>
                      <a:endParaRPr lang="zh-TW" sz="1200" kern="10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342900" lvl="0" indent="-342900">
                        <a:lnSpc>
                          <a:spcPts val="2000"/>
                        </a:lnSpc>
                        <a:spcAft>
                          <a:spcPts val="0"/>
                        </a:spcAft>
                        <a:buFont typeface="+mj-lt"/>
                        <a:buAutoNum type="arabicPeriod"/>
                      </a:pPr>
                      <a:r>
                        <a:rPr lang="zh-TW" sz="1400" kern="100" dirty="0">
                          <a:effectLst/>
                          <a:latin typeface="Calibri"/>
                          <a:ea typeface="標楷體"/>
                          <a:cs typeface="Times New Roman"/>
                        </a:rPr>
                        <a:t>教育部補助及委辦經費核撥結報作業要點</a:t>
                      </a:r>
                      <a:endParaRPr lang="zh-TW" sz="1200" kern="100" dirty="0">
                        <a:effectLst/>
                        <a:latin typeface="Calibri"/>
                        <a:ea typeface="新細明體"/>
                        <a:cs typeface="Times New Roman"/>
                      </a:endParaRPr>
                    </a:p>
                    <a:p>
                      <a:pPr marL="342900" lvl="0" indent="-342900">
                        <a:lnSpc>
                          <a:spcPts val="2000"/>
                        </a:lnSpc>
                        <a:spcAft>
                          <a:spcPts val="0"/>
                        </a:spcAft>
                        <a:buFont typeface="+mj-lt"/>
                        <a:buAutoNum type="arabicPeriod"/>
                      </a:pPr>
                      <a:r>
                        <a:rPr lang="zh-TW" sz="1400" kern="100" dirty="0">
                          <a:effectLst/>
                          <a:latin typeface="Calibri"/>
                          <a:ea typeface="標楷體"/>
                          <a:cs typeface="Times New Roman"/>
                        </a:rPr>
                        <a:t>教育部補助及委辦計畫經費編列基準表</a:t>
                      </a:r>
                      <a:endParaRPr lang="zh-TW" sz="1200" kern="100" dirty="0">
                        <a:effectLst/>
                        <a:latin typeface="Calibri"/>
                        <a:ea typeface="新細明體"/>
                        <a:cs typeface="Times New Roman"/>
                      </a:endParaRPr>
                    </a:p>
                    <a:p>
                      <a:pPr marL="342900" lvl="0" indent="-342900">
                        <a:lnSpc>
                          <a:spcPts val="2000"/>
                        </a:lnSpc>
                        <a:spcAft>
                          <a:spcPts val="0"/>
                        </a:spcAft>
                        <a:buFont typeface="+mj-lt"/>
                        <a:buAutoNum type="arabicPeriod"/>
                      </a:pPr>
                      <a:r>
                        <a:rPr lang="zh-TW" sz="1400" kern="100" dirty="0">
                          <a:effectLst/>
                          <a:latin typeface="Calibri"/>
                          <a:ea typeface="標楷體"/>
                          <a:cs typeface="Times New Roman"/>
                        </a:rPr>
                        <a:t>教育部補助及委辦計畫彈性經費支用規定</a:t>
                      </a:r>
                      <a:endParaRPr lang="zh-TW" sz="1200" kern="100" dirty="0">
                        <a:effectLst/>
                        <a:latin typeface="Calibri"/>
                        <a:ea typeface="新細明體"/>
                        <a:cs typeface="Times New Roman"/>
                      </a:endParaRPr>
                    </a:p>
                    <a:p>
                      <a:pPr marL="342900" lvl="0" indent="-342900">
                        <a:lnSpc>
                          <a:spcPts val="2000"/>
                        </a:lnSpc>
                        <a:spcAft>
                          <a:spcPts val="0"/>
                        </a:spcAft>
                        <a:buFont typeface="+mj-lt"/>
                        <a:buAutoNum type="arabicPeriod"/>
                      </a:pPr>
                      <a:r>
                        <a:rPr lang="zh-TW" sz="1400" kern="100" dirty="0">
                          <a:effectLst/>
                          <a:latin typeface="Calibri"/>
                          <a:ea typeface="標楷體"/>
                          <a:cs typeface="Times New Roman"/>
                        </a:rPr>
                        <a:t>教育部委託研究計畫經費處理注意事項</a:t>
                      </a:r>
                      <a:endParaRPr lang="zh-TW" sz="1200" kern="100" dirty="0">
                        <a:effectLst/>
                        <a:latin typeface="Calibri"/>
                        <a:ea typeface="新細明體"/>
                        <a:cs typeface="Times New Roman"/>
                      </a:endParaRPr>
                    </a:p>
                    <a:p>
                      <a:pPr marL="342900" lvl="0" indent="-342900">
                        <a:lnSpc>
                          <a:spcPts val="2000"/>
                        </a:lnSpc>
                        <a:spcAft>
                          <a:spcPts val="0"/>
                        </a:spcAft>
                        <a:buFont typeface="+mj-lt"/>
                        <a:buAutoNum type="arabicPeriod"/>
                      </a:pPr>
                      <a:r>
                        <a:rPr lang="zh-TW" sz="1400" kern="100" dirty="0">
                          <a:effectLst/>
                          <a:latin typeface="Calibri"/>
                          <a:ea typeface="標楷體"/>
                          <a:cs typeface="Times New Roman"/>
                        </a:rPr>
                        <a:t>教育部委託研究計畫作業要點</a:t>
                      </a:r>
                      <a:endParaRPr lang="zh-TW" sz="1200" kern="100" dirty="0">
                        <a:effectLst/>
                        <a:latin typeface="Calibri"/>
                        <a:ea typeface="新細明體"/>
                        <a:cs typeface="Times New Roman"/>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245858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pPr>
              <a:defRPr/>
            </a:pPr>
            <a:fld id="{BBBBA3EE-0308-4556-9D8B-A70F8253C75C}" type="slidenum">
              <a:rPr lang="en-US" altLang="zh-TW"/>
              <a:pPr>
                <a:defRPr/>
              </a:pPr>
              <a:t>57</a:t>
            </a:fld>
            <a:endParaRPr lang="en-US" altLang="zh-TW"/>
          </a:p>
        </p:txBody>
      </p:sp>
      <p:sp>
        <p:nvSpPr>
          <p:cNvPr id="123907" name="投影片編號版面配置區 3"/>
          <p:cNvSpPr txBox="1">
            <a:spLocks noGrp="1"/>
          </p:cNvSpPr>
          <p:nvPr/>
        </p:nvSpPr>
        <p:spPr bwMode="auto">
          <a:xfrm>
            <a:off x="4098936" y="6181735"/>
            <a:ext cx="9826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eaLnBrk="1" latinLnBrk="1" hangingPunct="1">
              <a:spcBef>
                <a:spcPct val="0"/>
              </a:spcBef>
              <a:buClrTx/>
              <a:buSzTx/>
              <a:buFontTx/>
              <a:buNone/>
            </a:pPr>
            <a:fld id="{62FD11AC-9004-4060-8195-2A8E6553D972}" type="slidenum">
              <a:rPr kumimoji="0" lang="en-US" altLang="ko-KR" sz="1000">
                <a:latin typeface="Times New Roman" pitchFamily="18" charset="0"/>
                <a:ea typeface="Gulim" pitchFamily="34" charset="-127"/>
              </a:rPr>
              <a:pPr eaLnBrk="1" latinLnBrk="1" hangingPunct="1">
                <a:spcBef>
                  <a:spcPct val="0"/>
                </a:spcBef>
                <a:buClrTx/>
                <a:buSzTx/>
                <a:buFontTx/>
                <a:buNone/>
              </a:pPr>
              <a:t>57</a:t>
            </a:fld>
            <a:endParaRPr kumimoji="0" lang="en-US" altLang="ko-KR" sz="1000">
              <a:latin typeface="Times New Roman" pitchFamily="18" charset="0"/>
              <a:ea typeface="Gulim" pitchFamily="34" charset="-127"/>
            </a:endParaRPr>
          </a:p>
        </p:txBody>
      </p:sp>
      <p:sp>
        <p:nvSpPr>
          <p:cNvPr id="123908" name="Rectangle 2"/>
          <p:cNvSpPr>
            <a:spLocks noGrp="1" noChangeArrowheads="1"/>
          </p:cNvSpPr>
          <p:nvPr>
            <p:ph type="title" idx="4294967295"/>
          </p:nvPr>
        </p:nvSpPr>
        <p:spPr>
          <a:xfrm>
            <a:off x="1043608" y="252264"/>
            <a:ext cx="7313612" cy="971550"/>
          </a:xfrm>
        </p:spPr>
        <p:txBody>
          <a:bodyPr/>
          <a:lstStyle/>
          <a:p>
            <a:r>
              <a:rPr lang="zh-TW" altLang="en-US" dirty="0" smtClean="0"/>
              <a:t/>
            </a:r>
            <a:br>
              <a:rPr lang="zh-TW" altLang="en-US" dirty="0" smtClean="0"/>
            </a:br>
            <a:r>
              <a:rPr lang="zh-TW" altLang="en-US" dirty="0" smtClean="0"/>
              <a:t> </a:t>
            </a:r>
            <a:r>
              <a:rPr lang="zh-TW" altLang="en-US" sz="3200" b="1" dirty="0" smtClean="0">
                <a:solidFill>
                  <a:srgbClr val="0000CC"/>
                </a:solidFill>
                <a:latin typeface="標楷體" pitchFamily="65" charset="-120"/>
                <a:ea typeface="標楷體" pitchFamily="65" charset="-120"/>
              </a:rPr>
              <a:t>科技部補助專題研究計畫經費處理原則</a:t>
            </a:r>
          </a:p>
        </p:txBody>
      </p:sp>
      <p:sp>
        <p:nvSpPr>
          <p:cNvPr id="36869" name="Rectangle 3"/>
          <p:cNvSpPr>
            <a:spLocks noGrp="1" noChangeArrowheads="1"/>
          </p:cNvSpPr>
          <p:nvPr>
            <p:ph type="body" idx="4294967295"/>
          </p:nvPr>
        </p:nvSpPr>
        <p:spPr>
          <a:xfrm>
            <a:off x="820738" y="1374775"/>
            <a:ext cx="7645400" cy="4705350"/>
          </a:xfrm>
        </p:spPr>
        <p:txBody>
          <a:bodyPr/>
          <a:lstStyle/>
          <a:p>
            <a:pPr>
              <a:defRPr/>
            </a:pPr>
            <a:endParaRPr lang="en-US" altLang="zh-TW" dirty="0" smtClean="0"/>
          </a:p>
          <a:p>
            <a:pPr>
              <a:defRPr/>
            </a:pPr>
            <a:r>
              <a:rPr lang="zh-TW" altLang="en-US" sz="3200" b="1" dirty="0" smtClean="0">
                <a:latin typeface="標楷體" panose="03000509000000000000" pitchFamily="65" charset="-120"/>
                <a:ea typeface="標楷體" panose="03000509000000000000" pitchFamily="65" charset="-120"/>
              </a:rPr>
              <a:t>各補助項目之支用應於計畫執行期間內支出</a:t>
            </a:r>
            <a:endParaRPr lang="en-US" altLang="zh-TW" sz="3200" b="1" dirty="0" smtClean="0">
              <a:latin typeface="標楷體" panose="03000509000000000000" pitchFamily="65" charset="-120"/>
              <a:ea typeface="標楷體" panose="03000509000000000000" pitchFamily="65" charset="-120"/>
            </a:endParaRPr>
          </a:p>
          <a:p>
            <a:pPr>
              <a:defRPr/>
            </a:pPr>
            <a:r>
              <a:rPr lang="zh-TW" altLang="en-US" sz="3200" b="1" dirty="0" smtClean="0">
                <a:latin typeface="標楷體" panose="03000509000000000000" pitchFamily="65" charset="-120"/>
                <a:ea typeface="標楷體" panose="03000509000000000000" pitchFamily="65" charset="-120"/>
              </a:rPr>
              <a:t>一次核給多年期（同一計畫編號）者，於計畫執行期間，各年度計畫經費清單核列之項目，執行機構得因研究計畫需要，逕行依其內部行政程序於該補助項目內跨年度調整支用</a:t>
            </a:r>
            <a:endParaRPr lang="zh-TW" altLang="en-US" sz="3200" b="1" dirty="0">
              <a:latin typeface="標楷體" panose="03000509000000000000" pitchFamily="65" charset="-120"/>
              <a:ea typeface="標楷體" panose="03000509000000000000" pitchFamily="65" charset="-120"/>
            </a:endParaRPr>
          </a:p>
          <a:p>
            <a:pPr marL="0" indent="0">
              <a:buFont typeface="Wingdings" pitchFamily="2" charset="2"/>
              <a:buNone/>
              <a:defRPr/>
            </a:pPr>
            <a:endParaRPr lang="en-US" altLang="zh-TW" b="1" dirty="0" smtClean="0">
              <a:ea typeface="標楷體" pitchFamily="65" charset="-12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pPr>
              <a:defRPr/>
            </a:pPr>
            <a:fld id="{D4DEBAFD-0ED8-4ECB-9774-DF6BCE07595A}" type="slidenum">
              <a:rPr lang="en-US" altLang="zh-TW"/>
              <a:pPr>
                <a:defRPr/>
              </a:pPr>
              <a:t>58</a:t>
            </a:fld>
            <a:endParaRPr lang="en-US" altLang="zh-TW"/>
          </a:p>
        </p:txBody>
      </p:sp>
      <p:sp>
        <p:nvSpPr>
          <p:cNvPr id="124931" name="投影片編號版面配置區 3"/>
          <p:cNvSpPr txBox="1">
            <a:spLocks noGrp="1"/>
          </p:cNvSpPr>
          <p:nvPr/>
        </p:nvSpPr>
        <p:spPr bwMode="auto">
          <a:xfrm>
            <a:off x="4098936" y="6181735"/>
            <a:ext cx="9826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eaLnBrk="1" latinLnBrk="1" hangingPunct="1">
              <a:spcBef>
                <a:spcPct val="0"/>
              </a:spcBef>
              <a:buClrTx/>
              <a:buSzTx/>
              <a:buFontTx/>
              <a:buNone/>
            </a:pPr>
            <a:fld id="{D36016E6-2881-4CF6-8203-1C8522428D08}" type="slidenum">
              <a:rPr kumimoji="0" lang="en-US" altLang="ko-KR" sz="1000">
                <a:latin typeface="Times New Roman" pitchFamily="18" charset="0"/>
                <a:ea typeface="Gulim" pitchFamily="34" charset="-127"/>
              </a:rPr>
              <a:pPr eaLnBrk="1" latinLnBrk="1" hangingPunct="1">
                <a:spcBef>
                  <a:spcPct val="0"/>
                </a:spcBef>
                <a:buClrTx/>
                <a:buSzTx/>
                <a:buFontTx/>
                <a:buNone/>
              </a:pPr>
              <a:t>58</a:t>
            </a:fld>
            <a:endParaRPr kumimoji="0" lang="en-US" altLang="ko-KR" sz="1000">
              <a:latin typeface="Times New Roman" pitchFamily="18" charset="0"/>
              <a:ea typeface="Gulim" pitchFamily="34" charset="-127"/>
            </a:endParaRPr>
          </a:p>
        </p:txBody>
      </p:sp>
      <p:sp>
        <p:nvSpPr>
          <p:cNvPr id="124932" name="Rectangle 2"/>
          <p:cNvSpPr>
            <a:spLocks noGrp="1" noChangeArrowheads="1"/>
          </p:cNvSpPr>
          <p:nvPr>
            <p:ph type="title" idx="4294967295"/>
          </p:nvPr>
        </p:nvSpPr>
        <p:spPr>
          <a:xfrm>
            <a:off x="1370013" y="288925"/>
            <a:ext cx="7313612" cy="971550"/>
          </a:xfrm>
        </p:spPr>
        <p:txBody>
          <a:bodyPr/>
          <a:lstStyle/>
          <a:p>
            <a:pPr eaLnBrk="1" hangingPunct="1"/>
            <a:r>
              <a:rPr lang="zh-TW" altLang="en-US" sz="3200" b="1" dirty="0" smtClean="0">
                <a:solidFill>
                  <a:srgbClr val="0000CC"/>
                </a:solidFill>
                <a:latin typeface="標楷體" pitchFamily="65" charset="-120"/>
                <a:ea typeface="標楷體" pitchFamily="65" charset="-120"/>
              </a:rPr>
              <a:t>科技部補助專題研究計畫經費處理原則</a:t>
            </a:r>
          </a:p>
        </p:txBody>
      </p:sp>
      <p:sp>
        <p:nvSpPr>
          <p:cNvPr id="36869" name="Rectangle 3"/>
          <p:cNvSpPr>
            <a:spLocks noGrp="1" noChangeArrowheads="1"/>
          </p:cNvSpPr>
          <p:nvPr>
            <p:ph type="body" idx="4294967295"/>
          </p:nvPr>
        </p:nvSpPr>
        <p:spPr>
          <a:xfrm>
            <a:off x="820738" y="1374775"/>
            <a:ext cx="7645400" cy="4705350"/>
          </a:xfrm>
        </p:spPr>
        <p:txBody>
          <a:bodyPr/>
          <a:lstStyle/>
          <a:p>
            <a:pPr>
              <a:defRPr/>
            </a:pPr>
            <a:r>
              <a:rPr lang="zh-TW" altLang="en-US" sz="3200" b="1" dirty="0" smtClean="0">
                <a:latin typeface="標楷體" panose="03000509000000000000" pitchFamily="65" charset="-120"/>
                <a:ea typeface="標楷體" panose="03000509000000000000" pitchFamily="65" charset="-120"/>
              </a:rPr>
              <a:t>原未核給之補助項目（業務費、研究設備費、國外差旅費），於計畫執行期間經檢討確為研究計畫需要者，執行機構應事先報經本部同意增列，所需經費由其他補助項目流用。</a:t>
            </a:r>
            <a:endParaRPr lang="en-US" altLang="zh-TW" sz="3200" b="1" dirty="0" smtClean="0">
              <a:latin typeface="標楷體" panose="03000509000000000000" pitchFamily="65" charset="-120"/>
              <a:ea typeface="標楷體" panose="03000509000000000000" pitchFamily="65" charset="-120"/>
            </a:endParaRPr>
          </a:p>
          <a:p>
            <a:pPr>
              <a:defRPr/>
            </a:pPr>
            <a:r>
              <a:rPr lang="zh-TW" altLang="en-US" sz="3200" b="1" dirty="0" smtClean="0">
                <a:latin typeface="標楷體" panose="03000509000000000000" pitchFamily="65" charset="-120"/>
                <a:ea typeface="標楷體" panose="03000509000000000000" pitchFamily="65" charset="-120"/>
              </a:rPr>
              <a:t>但增列研究設備費項目，其經費額度在新臺幣五萬元以下者，執行機構得依內部行政程序辦理，免報科技部。</a:t>
            </a:r>
            <a:endParaRPr lang="en-US" altLang="zh-TW" sz="3200" b="1" dirty="0" smtClean="0">
              <a:latin typeface="標楷體" panose="03000509000000000000" pitchFamily="65" charset="-120"/>
              <a:ea typeface="標楷體" panose="03000509000000000000" pitchFamily="65" charset="-120"/>
            </a:endParaRPr>
          </a:p>
          <a:p>
            <a:pPr marL="0" indent="0">
              <a:buFont typeface="Wingdings" pitchFamily="2" charset="2"/>
              <a:buNone/>
              <a:defRPr/>
            </a:pPr>
            <a:r>
              <a:rPr lang="en-US" altLang="zh-TW" b="1" dirty="0" smtClean="0">
                <a:latin typeface="標楷體" pitchFamily="65" charset="-120"/>
                <a:ea typeface="標楷體" pitchFamily="65" charset="-120"/>
              </a:rPr>
              <a:t> </a:t>
            </a:r>
            <a:endParaRPr lang="zh-TW" altLang="en-US" b="1" dirty="0">
              <a:latin typeface="標楷體" panose="03000509000000000000" pitchFamily="65" charset="-120"/>
              <a:ea typeface="標楷體" panose="03000509000000000000" pitchFamily="65" charset="-120"/>
            </a:endParaRPr>
          </a:p>
          <a:p>
            <a:pPr marL="0" indent="0">
              <a:buFont typeface="Wingdings" pitchFamily="2" charset="2"/>
              <a:buNone/>
              <a:defRPr/>
            </a:pPr>
            <a:r>
              <a:rPr lang="zh-TW" altLang="en-US" dirty="0"/>
              <a:t> </a:t>
            </a:r>
            <a:endParaRPr lang="en-US" altLang="zh-TW" b="1" dirty="0" smtClean="0">
              <a:ea typeface="標楷體" pitchFamily="65" charset="-12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8CFDAA4-D903-487E-AF9C-039F7E67C83C}" type="slidenum">
              <a:rPr lang="en-US" altLang="zh-TW" smtClean="0"/>
              <a:pPr>
                <a:defRPr/>
              </a:pPr>
              <a:t>59</a:t>
            </a:fld>
            <a:endParaRPr lang="en-US" altLang="zh-TW"/>
          </a:p>
        </p:txBody>
      </p:sp>
      <p:sp>
        <p:nvSpPr>
          <p:cNvPr id="125955" name="矩形 2"/>
          <p:cNvSpPr>
            <a:spLocks noChangeArrowheads="1"/>
          </p:cNvSpPr>
          <p:nvPr/>
        </p:nvSpPr>
        <p:spPr bwMode="auto">
          <a:xfrm>
            <a:off x="1331913" y="873137"/>
            <a:ext cx="7200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eaLnBrk="1" hangingPunct="1">
              <a:spcBef>
                <a:spcPct val="0"/>
              </a:spcBef>
              <a:buClrTx/>
              <a:buSzTx/>
              <a:buFontTx/>
              <a:buNone/>
            </a:pPr>
            <a:r>
              <a:rPr lang="zh-TW" altLang="en-US" sz="3200" b="1" dirty="0">
                <a:solidFill>
                  <a:srgbClr val="0000CC"/>
                </a:solidFill>
                <a:latin typeface="標楷體" pitchFamily="65" charset="-120"/>
                <a:ea typeface="標楷體" pitchFamily="65" charset="-120"/>
              </a:rPr>
              <a:t>科技部補助專題研究計畫經費處理原則</a:t>
            </a:r>
            <a:endParaRPr lang="zh-TW" altLang="en-US" sz="3200" b="1" dirty="0">
              <a:solidFill>
                <a:srgbClr val="0000CC"/>
              </a:solidFill>
              <a:latin typeface="Arial" pitchFamily="34" charset="0"/>
              <a:ea typeface="標楷體" pitchFamily="65" charset="-120"/>
            </a:endParaRPr>
          </a:p>
        </p:txBody>
      </p:sp>
      <p:sp>
        <p:nvSpPr>
          <p:cNvPr id="125956" name="矩形 3"/>
          <p:cNvSpPr>
            <a:spLocks noChangeArrowheads="1"/>
          </p:cNvSpPr>
          <p:nvPr/>
        </p:nvSpPr>
        <p:spPr bwMode="auto">
          <a:xfrm>
            <a:off x="1476375" y="1014436"/>
            <a:ext cx="7056438"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eaLnBrk="1" hangingPunct="1">
              <a:spcBef>
                <a:spcPct val="0"/>
              </a:spcBef>
              <a:buClrTx/>
              <a:buSzTx/>
              <a:buFontTx/>
              <a:buNone/>
            </a:pPr>
            <a:endParaRPr lang="zh-TW" altLang="en-US" sz="2400" dirty="0">
              <a:latin typeface="Arial" pitchFamily="34" charset="0"/>
              <a:ea typeface="標楷體" pitchFamily="65" charset="-120"/>
            </a:endParaRPr>
          </a:p>
          <a:p>
            <a:pPr eaLnBrk="1" hangingPunct="1">
              <a:spcBef>
                <a:spcPct val="0"/>
              </a:spcBef>
              <a:buClrTx/>
              <a:buSzTx/>
              <a:buFontTx/>
              <a:buNone/>
            </a:pPr>
            <a:endParaRPr lang="zh-TW" altLang="en-US" sz="2400" dirty="0">
              <a:latin typeface="Arial" pitchFamily="34" charset="0"/>
              <a:ea typeface="標楷體" pitchFamily="65" charset="-120"/>
            </a:endParaRPr>
          </a:p>
          <a:p>
            <a:pPr eaLnBrk="1" hangingPunct="1">
              <a:spcBef>
                <a:spcPct val="0"/>
              </a:spcBef>
              <a:buClrTx/>
              <a:buSzTx/>
              <a:buFontTx/>
              <a:buNone/>
            </a:pPr>
            <a:r>
              <a:rPr lang="en-US" altLang="zh-TW" sz="2400" dirty="0" smtClean="0">
                <a:latin typeface="Arial" pitchFamily="34" charset="0"/>
                <a:ea typeface="標楷體" pitchFamily="65" charset="-120"/>
              </a:rPr>
              <a:t>1.</a:t>
            </a:r>
            <a:r>
              <a:rPr lang="zh-TW" altLang="en-US" sz="2800" b="1" dirty="0" smtClean="0">
                <a:latin typeface="Arial" pitchFamily="34" charset="0"/>
                <a:ea typeface="標楷體" pitchFamily="65" charset="-120"/>
              </a:rPr>
              <a:t>同一</a:t>
            </a:r>
            <a:r>
              <a:rPr lang="zh-TW" altLang="en-US" sz="2800" b="1" dirty="0">
                <a:latin typeface="Arial" pitchFamily="34" charset="0"/>
                <a:ea typeface="標楷體" pitchFamily="65" charset="-120"/>
              </a:rPr>
              <a:t>補助項目內之支出用途於計畫執行</a:t>
            </a:r>
            <a:r>
              <a:rPr lang="zh-TW" altLang="en-US" sz="2800" b="1" dirty="0" smtClean="0">
                <a:latin typeface="Arial" pitchFamily="34" charset="0"/>
                <a:ea typeface="標楷體" pitchFamily="65" charset="-120"/>
              </a:rPr>
              <a:t>期</a:t>
            </a:r>
            <a:endParaRPr lang="en-US" altLang="zh-TW" sz="2800" b="1" dirty="0" smtClean="0">
              <a:latin typeface="Arial" pitchFamily="34" charset="0"/>
              <a:ea typeface="標楷體" pitchFamily="65" charset="-120"/>
            </a:endParaRPr>
          </a:p>
          <a:p>
            <a:pPr eaLnBrk="1" hangingPunct="1">
              <a:spcBef>
                <a:spcPct val="0"/>
              </a:spcBef>
              <a:buClrTx/>
              <a:buSzTx/>
              <a:buFontTx/>
              <a:buNone/>
            </a:pPr>
            <a:r>
              <a:rPr lang="zh-TW" altLang="en-US" sz="2800" b="1" dirty="0">
                <a:latin typeface="Arial" pitchFamily="34" charset="0"/>
                <a:ea typeface="標楷體" pitchFamily="65" charset="-120"/>
              </a:rPr>
              <a:t> </a:t>
            </a:r>
            <a:r>
              <a:rPr lang="zh-TW" altLang="en-US" sz="2800" b="1" dirty="0" smtClean="0">
                <a:latin typeface="Arial" pitchFamily="34" charset="0"/>
                <a:ea typeface="標楷體" pitchFamily="65" charset="-120"/>
              </a:rPr>
              <a:t>   間</a:t>
            </a:r>
            <a:r>
              <a:rPr lang="zh-TW" altLang="en-US" sz="2800" b="1" dirty="0">
                <a:latin typeface="Arial" pitchFamily="34" charset="0"/>
                <a:ea typeface="標楷體" pitchFamily="65" charset="-120"/>
              </a:rPr>
              <a:t>經檢討確為研究計畫需要，執行機構</a:t>
            </a:r>
            <a:r>
              <a:rPr lang="zh-TW" altLang="en-US" sz="2800" b="1" dirty="0" smtClean="0">
                <a:latin typeface="Arial" pitchFamily="34" charset="0"/>
                <a:ea typeface="標楷體" pitchFamily="65" charset="-120"/>
              </a:rPr>
              <a:t>得</a:t>
            </a:r>
            <a:endParaRPr lang="en-US" altLang="zh-TW" sz="2800" b="1" dirty="0" smtClean="0">
              <a:latin typeface="Arial" pitchFamily="34" charset="0"/>
              <a:ea typeface="標楷體" pitchFamily="65" charset="-120"/>
            </a:endParaRPr>
          </a:p>
          <a:p>
            <a:pPr eaLnBrk="1" hangingPunct="1">
              <a:spcBef>
                <a:spcPct val="0"/>
              </a:spcBef>
              <a:buClrTx/>
              <a:buSzTx/>
              <a:buFontTx/>
              <a:buNone/>
            </a:pPr>
            <a:r>
              <a:rPr lang="zh-TW" altLang="en-US" sz="2800" b="1" dirty="0">
                <a:latin typeface="Arial" pitchFamily="34" charset="0"/>
                <a:ea typeface="標楷體" pitchFamily="65" charset="-120"/>
              </a:rPr>
              <a:t> </a:t>
            </a:r>
            <a:r>
              <a:rPr lang="zh-TW" altLang="en-US" sz="2800" b="1" dirty="0" smtClean="0">
                <a:latin typeface="Arial" pitchFamily="34" charset="0"/>
                <a:ea typeface="標楷體" pitchFamily="65" charset="-120"/>
              </a:rPr>
              <a:t>   逕</a:t>
            </a:r>
            <a:r>
              <a:rPr lang="zh-TW" altLang="en-US" sz="2800" b="1" dirty="0">
                <a:latin typeface="Arial" pitchFamily="34" charset="0"/>
                <a:ea typeface="標楷體" pitchFamily="65" charset="-120"/>
              </a:rPr>
              <a:t>依其內部行政程序辦理變更，所需</a:t>
            </a:r>
            <a:r>
              <a:rPr lang="zh-TW" altLang="en-US" sz="2800" b="1" dirty="0" smtClean="0">
                <a:latin typeface="Arial" pitchFamily="34" charset="0"/>
                <a:ea typeface="標楷體" pitchFamily="65" charset="-120"/>
              </a:rPr>
              <a:t>經費</a:t>
            </a:r>
            <a:endParaRPr lang="en-US" altLang="zh-TW" sz="2800" b="1" dirty="0" smtClean="0">
              <a:latin typeface="Arial" pitchFamily="34" charset="0"/>
              <a:ea typeface="標楷體" pitchFamily="65" charset="-120"/>
            </a:endParaRPr>
          </a:p>
          <a:p>
            <a:pPr eaLnBrk="1" hangingPunct="1">
              <a:spcBef>
                <a:spcPct val="0"/>
              </a:spcBef>
              <a:buClrTx/>
              <a:buSzTx/>
              <a:buFontTx/>
              <a:buNone/>
            </a:pPr>
            <a:r>
              <a:rPr lang="zh-TW" altLang="en-US" sz="2800" b="1" dirty="0">
                <a:latin typeface="Arial" pitchFamily="34" charset="0"/>
                <a:ea typeface="標楷體" pitchFamily="65" charset="-120"/>
              </a:rPr>
              <a:t> </a:t>
            </a:r>
            <a:r>
              <a:rPr lang="zh-TW" altLang="en-US" sz="2800" b="1" dirty="0" smtClean="0">
                <a:latin typeface="Arial" pitchFamily="34" charset="0"/>
                <a:ea typeface="標楷體" pitchFamily="65" charset="-120"/>
              </a:rPr>
              <a:t>   於</a:t>
            </a:r>
            <a:r>
              <a:rPr lang="zh-TW" altLang="en-US" sz="2800" b="1" dirty="0">
                <a:latin typeface="Arial" pitchFamily="34" charset="0"/>
                <a:ea typeface="標楷體" pitchFamily="65" charset="-120"/>
              </a:rPr>
              <a:t>該補助項目項下調整。</a:t>
            </a:r>
            <a:endParaRPr lang="en-US" altLang="zh-TW" sz="2800" b="1" dirty="0">
              <a:latin typeface="Arial" pitchFamily="34" charset="0"/>
              <a:ea typeface="標楷體" pitchFamily="65" charset="-120"/>
            </a:endParaRPr>
          </a:p>
          <a:p>
            <a:pPr eaLnBrk="1" hangingPunct="1">
              <a:spcBef>
                <a:spcPct val="0"/>
              </a:spcBef>
              <a:buClrTx/>
              <a:buSzTx/>
              <a:buFontTx/>
              <a:buNone/>
            </a:pPr>
            <a:r>
              <a:rPr lang="en-US" altLang="zh-TW" sz="2800" b="1" dirty="0" smtClean="0">
                <a:latin typeface="Arial" pitchFamily="34" charset="0"/>
                <a:ea typeface="標楷體" pitchFamily="65" charset="-120"/>
              </a:rPr>
              <a:t>2.</a:t>
            </a:r>
            <a:r>
              <a:rPr lang="zh-TW" altLang="en-US" sz="2800" b="1" dirty="0" smtClean="0">
                <a:latin typeface="Arial" pitchFamily="34" charset="0"/>
                <a:ea typeface="標楷體" pitchFamily="65" charset="-120"/>
              </a:rPr>
              <a:t>但</a:t>
            </a:r>
            <a:r>
              <a:rPr lang="zh-TW" altLang="en-US" sz="2800" b="1" dirty="0">
                <a:latin typeface="Arial" pitchFamily="34" charset="0"/>
                <a:ea typeface="標楷體" pitchFamily="65" charset="-120"/>
              </a:rPr>
              <a:t>計畫內核有博士後研究人員費用者，</a:t>
            </a:r>
            <a:r>
              <a:rPr lang="zh-TW" altLang="en-US" sz="2800" b="1" dirty="0" smtClean="0">
                <a:latin typeface="Arial" pitchFamily="34" charset="0"/>
                <a:ea typeface="標楷體" pitchFamily="65" charset="-120"/>
              </a:rPr>
              <a:t>如</a:t>
            </a:r>
            <a:endParaRPr lang="en-US" altLang="zh-TW" sz="2800" b="1" dirty="0" smtClean="0">
              <a:latin typeface="Arial" pitchFamily="34" charset="0"/>
              <a:ea typeface="標楷體" pitchFamily="65" charset="-120"/>
            </a:endParaRPr>
          </a:p>
          <a:p>
            <a:pPr eaLnBrk="1" hangingPunct="1">
              <a:spcBef>
                <a:spcPct val="0"/>
              </a:spcBef>
              <a:buClrTx/>
              <a:buSzTx/>
              <a:buFontTx/>
              <a:buNone/>
            </a:pPr>
            <a:r>
              <a:rPr lang="zh-TW" altLang="en-US" sz="2800" b="1" dirty="0">
                <a:latin typeface="Arial" pitchFamily="34" charset="0"/>
                <a:ea typeface="標楷體" pitchFamily="65" charset="-120"/>
              </a:rPr>
              <a:t> </a:t>
            </a:r>
            <a:r>
              <a:rPr lang="zh-TW" altLang="en-US" sz="2800" b="1" dirty="0" smtClean="0">
                <a:latin typeface="Arial" pitchFamily="34" charset="0"/>
                <a:ea typeface="標楷體" pitchFamily="65" charset="-120"/>
              </a:rPr>
              <a:t>   有</a:t>
            </a:r>
            <a:r>
              <a:rPr lang="zh-TW" altLang="en-US" sz="2800" b="1" dirty="0">
                <a:latin typeface="Arial" pitchFamily="34" charset="0"/>
                <a:ea typeface="標楷體" pitchFamily="65" charset="-120"/>
              </a:rPr>
              <a:t>賸餘不得調整至其他用途。</a:t>
            </a:r>
            <a:endParaRPr lang="en-US" altLang="zh-TW" sz="2800" b="1" dirty="0">
              <a:latin typeface="Arial" pitchFamily="34" charset="0"/>
              <a:ea typeface="標楷體" pitchFamily="65" charset="-120"/>
            </a:endParaRPr>
          </a:p>
          <a:p>
            <a:pPr eaLnBrk="1" hangingPunct="1">
              <a:spcBef>
                <a:spcPct val="0"/>
              </a:spcBef>
              <a:buClrTx/>
              <a:buSzTx/>
              <a:buFontTx/>
              <a:buNone/>
            </a:pPr>
            <a:r>
              <a:rPr lang="en-US" altLang="zh-TW" sz="2800" b="1" dirty="0" smtClean="0">
                <a:latin typeface="Arial" pitchFamily="34" charset="0"/>
                <a:ea typeface="標楷體" pitchFamily="65" charset="-120"/>
              </a:rPr>
              <a:t>3.</a:t>
            </a:r>
            <a:r>
              <a:rPr lang="zh-TW" altLang="en-US" sz="2800" b="1" dirty="0" smtClean="0">
                <a:latin typeface="Arial" pitchFamily="34" charset="0"/>
                <a:ea typeface="標楷體" pitchFamily="65" charset="-120"/>
              </a:rPr>
              <a:t>依</a:t>
            </a:r>
            <a:r>
              <a:rPr lang="zh-TW" altLang="en-US" sz="2800" b="1" dirty="0">
                <a:latin typeface="Arial" pitchFamily="34" charset="0"/>
                <a:ea typeface="標楷體" pitchFamily="65" charset="-120"/>
              </a:rPr>
              <a:t>前項規定辦理研究設備費變更者，其</a:t>
            </a:r>
            <a:r>
              <a:rPr lang="zh-TW" altLang="en-US" sz="2800" b="1" dirty="0" smtClean="0">
                <a:latin typeface="Arial" pitchFamily="34" charset="0"/>
                <a:ea typeface="標楷體" pitchFamily="65" charset="-120"/>
              </a:rPr>
              <a:t>變</a:t>
            </a:r>
            <a:endParaRPr lang="en-US" altLang="zh-TW" sz="2800" b="1" dirty="0" smtClean="0">
              <a:latin typeface="Arial" pitchFamily="34" charset="0"/>
              <a:ea typeface="標楷體" pitchFamily="65" charset="-120"/>
            </a:endParaRPr>
          </a:p>
          <a:p>
            <a:pPr eaLnBrk="1" hangingPunct="1">
              <a:spcBef>
                <a:spcPct val="0"/>
              </a:spcBef>
              <a:buClrTx/>
              <a:buSzTx/>
              <a:buFontTx/>
              <a:buNone/>
            </a:pPr>
            <a:r>
              <a:rPr lang="zh-TW" altLang="en-US" sz="2800" b="1" dirty="0">
                <a:latin typeface="Arial" pitchFamily="34" charset="0"/>
                <a:ea typeface="標楷體" pitchFamily="65" charset="-120"/>
              </a:rPr>
              <a:t> </a:t>
            </a:r>
            <a:r>
              <a:rPr lang="zh-TW" altLang="en-US" sz="2800" b="1" dirty="0" smtClean="0">
                <a:latin typeface="Arial" pitchFamily="34" charset="0"/>
                <a:ea typeface="標楷體" pitchFamily="65" charset="-120"/>
              </a:rPr>
              <a:t>   更</a:t>
            </a:r>
            <a:r>
              <a:rPr lang="zh-TW" altLang="en-US" sz="2800" b="1" dirty="0">
                <a:latin typeface="Arial" pitchFamily="34" charset="0"/>
                <a:ea typeface="標楷體" pitchFamily="65" charset="-120"/>
              </a:rPr>
              <a:t>之設備單價達新臺幣五十萬元以上者</a:t>
            </a:r>
            <a:r>
              <a:rPr lang="zh-TW" altLang="en-US" sz="2800" b="1" dirty="0" smtClean="0">
                <a:latin typeface="Arial" pitchFamily="34" charset="0"/>
                <a:ea typeface="標楷體" pitchFamily="65" charset="-120"/>
              </a:rPr>
              <a:t>，</a:t>
            </a:r>
            <a:endParaRPr lang="en-US" altLang="zh-TW" sz="2800" b="1" dirty="0" smtClean="0">
              <a:latin typeface="Arial" pitchFamily="34" charset="0"/>
              <a:ea typeface="標楷體" pitchFamily="65" charset="-120"/>
            </a:endParaRPr>
          </a:p>
          <a:p>
            <a:pPr eaLnBrk="1" hangingPunct="1">
              <a:spcBef>
                <a:spcPct val="0"/>
              </a:spcBef>
              <a:buClrTx/>
              <a:buSzTx/>
              <a:buFontTx/>
              <a:buNone/>
            </a:pPr>
            <a:r>
              <a:rPr lang="zh-TW" altLang="en-US" sz="2800" b="1" dirty="0">
                <a:latin typeface="Arial" pitchFamily="34" charset="0"/>
                <a:ea typeface="標楷體" pitchFamily="65" charset="-120"/>
              </a:rPr>
              <a:t> </a:t>
            </a:r>
            <a:r>
              <a:rPr lang="zh-TW" altLang="en-US" sz="2800" b="1" dirty="0" smtClean="0">
                <a:latin typeface="Arial" pitchFamily="34" charset="0"/>
                <a:ea typeface="標楷體" pitchFamily="65" charset="-120"/>
              </a:rPr>
              <a:t>   須</a:t>
            </a:r>
            <a:r>
              <a:rPr lang="zh-TW" altLang="en-US" sz="2800" b="1" dirty="0">
                <a:latin typeface="Arial" pitchFamily="34" charset="0"/>
                <a:ea typeface="標楷體" pitchFamily="65" charset="-120"/>
              </a:rPr>
              <a:t>於科技部線上系統登錄。 </a:t>
            </a:r>
            <a:endParaRPr lang="en-US" altLang="zh-TW" sz="2800" b="1"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48EB1F5F-51A7-4345-929B-C18E7D07D75C}" type="slidenum">
              <a:rPr lang="en-US" altLang="zh-TW"/>
              <a:pPr>
                <a:defRPr/>
              </a:pPr>
              <a:t>6</a:t>
            </a:fld>
            <a:endParaRPr lang="en-US" altLang="zh-TW"/>
          </a:p>
        </p:txBody>
      </p:sp>
      <p:sp>
        <p:nvSpPr>
          <p:cNvPr id="147458" name="Rectangle 2"/>
          <p:cNvSpPr>
            <a:spLocks noGrp="1" noChangeArrowheads="1"/>
          </p:cNvSpPr>
          <p:nvPr>
            <p:ph type="title"/>
          </p:nvPr>
        </p:nvSpPr>
        <p:spPr/>
        <p:txBody>
          <a:bodyPr/>
          <a:lstStyle/>
          <a:p>
            <a:pPr eaLnBrk="1" hangingPunct="1">
              <a:defRPr/>
            </a:pPr>
            <a:r>
              <a:rPr lang="zh-TW" altLang="en-US" b="1" dirty="0" smtClean="0">
                <a:solidFill>
                  <a:schemeClr val="tx1"/>
                </a:solidFill>
                <a:effectLst>
                  <a:outerShdw blurRad="38100" dist="38100" dir="2700000" algn="tl">
                    <a:srgbClr val="C0C0C0"/>
                  </a:outerShdw>
                </a:effectLst>
                <a:latin typeface="標楷體" pitchFamily="65" charset="-120"/>
                <a:ea typeface="標楷體" pitchFamily="65" charset="-120"/>
              </a:rPr>
              <a:t>內部審核之範圍</a:t>
            </a:r>
          </a:p>
        </p:txBody>
      </p:sp>
      <p:sp>
        <p:nvSpPr>
          <p:cNvPr id="147459" name="Rectangle 3"/>
          <p:cNvSpPr>
            <a:spLocks noGrp="1" noChangeArrowheads="1"/>
          </p:cNvSpPr>
          <p:nvPr>
            <p:ph type="body" idx="1"/>
          </p:nvPr>
        </p:nvSpPr>
        <p:spPr>
          <a:xfrm>
            <a:off x="900112" y="1487488"/>
            <a:ext cx="7488311" cy="4381500"/>
          </a:xfrm>
        </p:spPr>
        <p:txBody>
          <a:bodyPr/>
          <a:lstStyle/>
          <a:p>
            <a:pPr algn="just" eaLnBrk="1" fontAlgn="t" hangingPunct="1">
              <a:lnSpc>
                <a:spcPct val="85000"/>
              </a:lnSpc>
              <a:buClr>
                <a:srgbClr val="3366FF"/>
              </a:buClr>
              <a:buSzPct val="120000"/>
              <a:buFont typeface="Wingdings" pitchFamily="2" charset="2"/>
              <a:buChar char="Ø"/>
              <a:defRPr/>
            </a:pPr>
            <a:r>
              <a:rPr lang="zh-TW" altLang="en-US" sz="2800" dirty="0">
                <a:solidFill>
                  <a:srgbClr val="006699"/>
                </a:solidFill>
                <a:latin typeface="標楷體" pitchFamily="65" charset="-120"/>
                <a:ea typeface="標楷體" pitchFamily="65" charset="-120"/>
              </a:rPr>
              <a:t>各</a:t>
            </a:r>
            <a:r>
              <a:rPr lang="zh-TW" altLang="en-US" sz="2800" dirty="0">
                <a:latin typeface="標楷體" pitchFamily="65" charset="-120"/>
                <a:ea typeface="標楷體" pitchFamily="65" charset="-120"/>
              </a:rPr>
              <a:t>機關實施內部審核，應由會計人員執行之，分</a:t>
            </a:r>
            <a:r>
              <a:rPr lang="zh-TW" altLang="en-US" sz="2800" u="sng" dirty="0">
                <a:latin typeface="標楷體" pitchFamily="65" charset="-120"/>
                <a:ea typeface="標楷體" pitchFamily="65" charset="-120"/>
              </a:rPr>
              <a:t>事前審核</a:t>
            </a:r>
            <a:r>
              <a:rPr lang="zh-TW" altLang="en-US" sz="2800" dirty="0">
                <a:latin typeface="標楷體" pitchFamily="65" charset="-120"/>
                <a:ea typeface="標楷體" pitchFamily="65" charset="-120"/>
              </a:rPr>
              <a:t>與</a:t>
            </a:r>
            <a:r>
              <a:rPr lang="zh-TW" altLang="en-US" sz="2800" u="sng" dirty="0">
                <a:latin typeface="標楷體" pitchFamily="65" charset="-120"/>
                <a:ea typeface="標楷體" pitchFamily="65" charset="-120"/>
              </a:rPr>
              <a:t>事後複核</a:t>
            </a:r>
          </a:p>
          <a:p>
            <a:pPr algn="just" eaLnBrk="1" fontAlgn="t" hangingPunct="1">
              <a:lnSpc>
                <a:spcPct val="85000"/>
              </a:lnSpc>
              <a:buClr>
                <a:srgbClr val="3366FF"/>
              </a:buClr>
              <a:buSzPct val="120000"/>
              <a:buFont typeface="Wingdings" pitchFamily="2" charset="2"/>
              <a:buChar char="Ø"/>
              <a:defRPr/>
            </a:pPr>
            <a:r>
              <a:rPr lang="zh-TW" altLang="en-US" sz="2800" dirty="0">
                <a:solidFill>
                  <a:srgbClr val="006666"/>
                </a:solidFill>
                <a:latin typeface="標楷體" pitchFamily="65" charset="-120"/>
                <a:ea typeface="標楷體" pitchFamily="65" charset="-120"/>
              </a:rPr>
              <a:t>內部審核種類</a:t>
            </a:r>
          </a:p>
          <a:p>
            <a:pPr lvl="1" algn="just" eaLnBrk="1" hangingPunct="1">
              <a:lnSpc>
                <a:spcPct val="85000"/>
              </a:lnSpc>
              <a:buClr>
                <a:srgbClr val="CC99FF"/>
              </a:buClr>
              <a:buSzPct val="120000"/>
              <a:buFont typeface="Wingdings" pitchFamily="2" charset="2"/>
              <a:buChar char="n"/>
              <a:defRPr/>
            </a:pPr>
            <a:r>
              <a:rPr lang="zh-TW" altLang="en-US" sz="2400" u="sng" dirty="0">
                <a:solidFill>
                  <a:srgbClr val="006666"/>
                </a:solidFill>
                <a:latin typeface="標楷體" pitchFamily="65" charset="-120"/>
                <a:ea typeface="標楷體" pitchFamily="65" charset="-120"/>
                <a:cs typeface="+mn-cs"/>
              </a:rPr>
              <a:t>財務</a:t>
            </a:r>
            <a:r>
              <a:rPr lang="zh-TW" altLang="en-US" sz="2400" u="sng" dirty="0" smtClean="0">
                <a:solidFill>
                  <a:srgbClr val="006666"/>
                </a:solidFill>
                <a:latin typeface="標楷體" pitchFamily="65" charset="-120"/>
                <a:ea typeface="標楷體" pitchFamily="65" charset="-120"/>
                <a:cs typeface="+mn-cs"/>
              </a:rPr>
              <a:t>審核</a:t>
            </a:r>
            <a:r>
              <a:rPr lang="en-US" altLang="zh-TW" sz="2400" dirty="0" smtClean="0">
                <a:solidFill>
                  <a:srgbClr val="006666"/>
                </a:solidFill>
                <a:latin typeface="標楷體" pitchFamily="65" charset="-120"/>
                <a:ea typeface="標楷體" pitchFamily="65" charset="-120"/>
                <a:cs typeface="+mn-cs"/>
              </a:rPr>
              <a:t>:</a:t>
            </a:r>
            <a:r>
              <a:rPr lang="zh-TW" altLang="en-US" sz="2400" dirty="0" smtClean="0">
                <a:solidFill>
                  <a:srgbClr val="006666"/>
                </a:solidFill>
                <a:latin typeface="標楷體" pitchFamily="65" charset="-120"/>
                <a:ea typeface="標楷體" pitchFamily="65" charset="-120"/>
                <a:cs typeface="+mn-cs"/>
              </a:rPr>
              <a:t>包括預算審核</a:t>
            </a:r>
            <a:r>
              <a:rPr lang="zh-TW" altLang="en-US" sz="2400" dirty="0" smtClean="0">
                <a:solidFill>
                  <a:srgbClr val="006666"/>
                </a:solidFill>
                <a:latin typeface="標楷體"/>
                <a:ea typeface="標楷體"/>
                <a:cs typeface="+mn-cs"/>
              </a:rPr>
              <a:t>、收支審核及會計</a:t>
            </a:r>
            <a:r>
              <a:rPr lang="zh-TW" altLang="en-US" sz="2400" dirty="0" smtClean="0">
                <a:solidFill>
                  <a:srgbClr val="006666"/>
                </a:solidFill>
                <a:latin typeface="標楷體" pitchFamily="65" charset="-120"/>
                <a:ea typeface="標楷體" pitchFamily="65" charset="-120"/>
                <a:cs typeface="+mn-cs"/>
              </a:rPr>
              <a:t>審核</a:t>
            </a:r>
            <a:endParaRPr lang="zh-TW" altLang="en-US" sz="2400" dirty="0">
              <a:solidFill>
                <a:srgbClr val="006666"/>
              </a:solidFill>
              <a:latin typeface="標楷體" pitchFamily="65" charset="-120"/>
              <a:ea typeface="標楷體" pitchFamily="65" charset="-120"/>
              <a:cs typeface="+mn-cs"/>
            </a:endParaRPr>
          </a:p>
          <a:p>
            <a:pPr lvl="1" algn="just" eaLnBrk="1" hangingPunct="1">
              <a:lnSpc>
                <a:spcPct val="85000"/>
              </a:lnSpc>
              <a:buClr>
                <a:srgbClr val="CC99FF"/>
              </a:buClr>
              <a:buSzPct val="120000"/>
              <a:buFont typeface="Wingdings" pitchFamily="2" charset="2"/>
              <a:buChar char="n"/>
              <a:defRPr/>
            </a:pPr>
            <a:r>
              <a:rPr lang="zh-TW" altLang="en-US" sz="2400" u="sng" dirty="0">
                <a:solidFill>
                  <a:srgbClr val="006666"/>
                </a:solidFill>
                <a:latin typeface="標楷體" pitchFamily="65" charset="-120"/>
                <a:ea typeface="標楷體" pitchFamily="65" charset="-120"/>
                <a:cs typeface="+mn-cs"/>
              </a:rPr>
              <a:t>財物</a:t>
            </a:r>
            <a:r>
              <a:rPr lang="zh-TW" altLang="en-US" sz="2400" u="sng" dirty="0" smtClean="0">
                <a:solidFill>
                  <a:srgbClr val="006666"/>
                </a:solidFill>
                <a:latin typeface="標楷體" pitchFamily="65" charset="-120"/>
                <a:ea typeface="標楷體" pitchFamily="65" charset="-120"/>
                <a:cs typeface="+mn-cs"/>
              </a:rPr>
              <a:t>審核</a:t>
            </a:r>
            <a:endParaRPr lang="en-US" altLang="zh-TW" sz="2400" u="sng" dirty="0" smtClean="0">
              <a:solidFill>
                <a:srgbClr val="006666"/>
              </a:solidFill>
              <a:latin typeface="標楷體" pitchFamily="65" charset="-120"/>
              <a:ea typeface="標楷體" pitchFamily="65" charset="-120"/>
              <a:cs typeface="+mn-cs"/>
            </a:endParaRPr>
          </a:p>
          <a:p>
            <a:pPr marL="457200" lvl="1" indent="0" algn="just" eaLnBrk="1" hangingPunct="1">
              <a:lnSpc>
                <a:spcPct val="85000"/>
              </a:lnSpc>
              <a:buClr>
                <a:srgbClr val="CC99FF"/>
              </a:buClr>
              <a:buSzPct val="120000"/>
              <a:buNone/>
              <a:defRPr/>
            </a:pPr>
            <a:r>
              <a:rPr lang="en-US" altLang="zh-TW" sz="2400" dirty="0" smtClean="0">
                <a:solidFill>
                  <a:srgbClr val="FF0000"/>
                </a:solidFill>
                <a:latin typeface="標楷體" pitchFamily="65" charset="-120"/>
                <a:ea typeface="標楷體" pitchFamily="65" charset="-120"/>
                <a:cs typeface="+mn-cs"/>
              </a:rPr>
              <a:t>1.</a:t>
            </a:r>
            <a:r>
              <a:rPr lang="zh-TW" altLang="en-US" sz="2400" dirty="0" smtClean="0">
                <a:solidFill>
                  <a:srgbClr val="FF0000"/>
                </a:solidFill>
                <a:latin typeface="標楷體" pitchFamily="65" charset="-120"/>
                <a:ea typeface="標楷體" pitchFamily="65" charset="-120"/>
                <a:cs typeface="+mn-cs"/>
              </a:rPr>
              <a:t>現金</a:t>
            </a:r>
            <a:r>
              <a:rPr lang="en-US" altLang="zh-TW" sz="2400" dirty="0" smtClean="0">
                <a:solidFill>
                  <a:srgbClr val="FF0000"/>
                </a:solidFill>
                <a:latin typeface="標楷體" pitchFamily="65" charset="-120"/>
                <a:ea typeface="標楷體" pitchFamily="65" charset="-120"/>
                <a:cs typeface="+mn-cs"/>
              </a:rPr>
              <a:t>:</a:t>
            </a:r>
            <a:r>
              <a:rPr lang="zh-TW" altLang="en-US" sz="2400" dirty="0" smtClean="0">
                <a:solidFill>
                  <a:srgbClr val="FF0000"/>
                </a:solidFill>
                <a:latin typeface="標楷體" pitchFamily="65" charset="-120"/>
                <a:ea typeface="標楷體" pitchFamily="65" charset="-120"/>
                <a:cs typeface="+mn-cs"/>
              </a:rPr>
              <a:t>現金票據證券等出納事務處理及保管情形</a:t>
            </a:r>
            <a:endParaRPr lang="en-US" altLang="zh-TW" sz="2400" dirty="0" smtClean="0">
              <a:solidFill>
                <a:srgbClr val="FF0000"/>
              </a:solidFill>
              <a:latin typeface="標楷體" pitchFamily="65" charset="-120"/>
              <a:ea typeface="標楷體" pitchFamily="65" charset="-120"/>
              <a:cs typeface="+mn-cs"/>
            </a:endParaRPr>
          </a:p>
          <a:p>
            <a:pPr marL="457200" lvl="1" indent="0" algn="just" eaLnBrk="1" hangingPunct="1">
              <a:lnSpc>
                <a:spcPct val="85000"/>
              </a:lnSpc>
              <a:buClr>
                <a:srgbClr val="CC99FF"/>
              </a:buClr>
              <a:buSzPct val="120000"/>
              <a:buNone/>
              <a:defRPr/>
            </a:pPr>
            <a:r>
              <a:rPr lang="zh-TW" altLang="en-US" sz="2400" dirty="0">
                <a:solidFill>
                  <a:srgbClr val="FF0000"/>
                </a:solidFill>
                <a:latin typeface="標楷體" pitchFamily="65" charset="-120"/>
                <a:ea typeface="標楷體" pitchFamily="65" charset="-120"/>
                <a:cs typeface="+mn-cs"/>
              </a:rPr>
              <a:t> </a:t>
            </a:r>
            <a:r>
              <a:rPr lang="zh-TW" altLang="en-US" sz="2400" dirty="0" smtClean="0">
                <a:solidFill>
                  <a:srgbClr val="FF0000"/>
                </a:solidFill>
                <a:latin typeface="標楷體" pitchFamily="65" charset="-120"/>
                <a:ea typeface="標楷體" pitchFamily="65" charset="-120"/>
                <a:cs typeface="+mn-cs"/>
              </a:rPr>
              <a:t>     </a:t>
            </a:r>
            <a:r>
              <a:rPr lang="zh-TW" altLang="en-US" sz="2400" dirty="0" smtClean="0">
                <a:solidFill>
                  <a:srgbClr val="FF0000"/>
                </a:solidFill>
                <a:latin typeface="標楷體" pitchFamily="65" charset="-120"/>
                <a:ea typeface="標楷體" pitchFamily="65" charset="-120"/>
                <a:cs typeface="+mn-cs"/>
              </a:rPr>
              <a:t>查核</a:t>
            </a:r>
            <a:endParaRPr lang="en-US" altLang="zh-TW" sz="2400" dirty="0">
              <a:solidFill>
                <a:srgbClr val="FF0000"/>
              </a:solidFill>
              <a:latin typeface="標楷體" pitchFamily="65" charset="-120"/>
              <a:ea typeface="標楷體" pitchFamily="65" charset="-120"/>
              <a:cs typeface="+mn-cs"/>
            </a:endParaRPr>
          </a:p>
          <a:p>
            <a:pPr marL="457200" lvl="1" indent="0" algn="just" eaLnBrk="1" hangingPunct="1">
              <a:lnSpc>
                <a:spcPct val="85000"/>
              </a:lnSpc>
              <a:buClr>
                <a:srgbClr val="CC99FF"/>
              </a:buClr>
              <a:buSzPct val="120000"/>
              <a:buNone/>
              <a:defRPr/>
            </a:pPr>
            <a:r>
              <a:rPr lang="en-US" altLang="zh-TW" sz="2400" dirty="0" smtClean="0">
                <a:solidFill>
                  <a:srgbClr val="FF0000"/>
                </a:solidFill>
                <a:latin typeface="標楷體" pitchFamily="65" charset="-120"/>
                <a:ea typeface="標楷體" pitchFamily="65" charset="-120"/>
                <a:cs typeface="+mn-cs"/>
              </a:rPr>
              <a:t>2.</a:t>
            </a:r>
            <a:r>
              <a:rPr lang="zh-TW" altLang="en-US" sz="2400" dirty="0" smtClean="0">
                <a:solidFill>
                  <a:srgbClr val="FF0000"/>
                </a:solidFill>
                <a:latin typeface="標楷體" pitchFamily="65" charset="-120"/>
                <a:ea typeface="標楷體" pitchFamily="65" charset="-120"/>
                <a:cs typeface="+mn-cs"/>
              </a:rPr>
              <a:t>採購及其他財物處理程序之審核</a:t>
            </a:r>
            <a:r>
              <a:rPr lang="en-US" altLang="zh-TW" sz="2400" dirty="0" smtClean="0">
                <a:solidFill>
                  <a:srgbClr val="FF0000"/>
                </a:solidFill>
                <a:latin typeface="標楷體" pitchFamily="65" charset="-120"/>
                <a:ea typeface="標楷體" pitchFamily="65" charset="-120"/>
                <a:cs typeface="+mn-cs"/>
              </a:rPr>
              <a:t>:</a:t>
            </a:r>
            <a:r>
              <a:rPr lang="zh-TW" altLang="en-US" sz="2400" dirty="0" smtClean="0">
                <a:solidFill>
                  <a:srgbClr val="FF0000"/>
                </a:solidFill>
                <a:latin typeface="標楷體" pitchFamily="65" charset="-120"/>
                <a:ea typeface="標楷體" pitchFamily="65" charset="-120"/>
                <a:cs typeface="+mn-cs"/>
              </a:rPr>
              <a:t>包括工程</a:t>
            </a:r>
            <a:r>
              <a:rPr lang="zh-TW" altLang="en-US" sz="2400" dirty="0">
                <a:solidFill>
                  <a:srgbClr val="FF0000"/>
                </a:solidFill>
                <a:latin typeface="標楷體" pitchFamily="65" charset="-120"/>
                <a:ea typeface="標楷體" pitchFamily="65" charset="-120"/>
                <a:cs typeface="+mn-cs"/>
              </a:rPr>
              <a:t>之定作、財物之買受、定製、承租、勞務之委任或僱傭等</a:t>
            </a:r>
            <a:r>
              <a:rPr lang="en-US" altLang="zh-TW" sz="2400" dirty="0">
                <a:solidFill>
                  <a:srgbClr val="FF0000"/>
                </a:solidFill>
                <a:latin typeface="標楷體" pitchFamily="65" charset="-120"/>
                <a:ea typeface="標楷體" pitchFamily="65" charset="-120"/>
                <a:cs typeface="+mn-cs"/>
              </a:rPr>
              <a:t>(</a:t>
            </a:r>
            <a:r>
              <a:rPr lang="zh-TW" altLang="en-US" sz="2400" dirty="0">
                <a:solidFill>
                  <a:srgbClr val="FF0000"/>
                </a:solidFill>
                <a:latin typeface="標楷體" pitchFamily="65" charset="-120"/>
                <a:ea typeface="標楷體" pitchFamily="65" charset="-120"/>
                <a:cs typeface="+mn-cs"/>
              </a:rPr>
              <a:t>即採購</a:t>
            </a:r>
            <a:r>
              <a:rPr lang="en-US" altLang="zh-TW" sz="2400" dirty="0">
                <a:solidFill>
                  <a:srgbClr val="FF0000"/>
                </a:solidFill>
                <a:latin typeface="標楷體" pitchFamily="65" charset="-120"/>
                <a:ea typeface="標楷體" pitchFamily="65" charset="-120"/>
                <a:cs typeface="+mn-cs"/>
              </a:rPr>
              <a:t>)</a:t>
            </a:r>
            <a:r>
              <a:rPr lang="zh-TW" altLang="en-US" sz="2400" dirty="0">
                <a:solidFill>
                  <a:srgbClr val="FF0000"/>
                </a:solidFill>
                <a:latin typeface="標楷體" pitchFamily="65" charset="-120"/>
                <a:ea typeface="標楷體" pitchFamily="65" charset="-120"/>
                <a:cs typeface="+mn-cs"/>
              </a:rPr>
              <a:t>程序暨財物使用、保管及處分情形之查核</a:t>
            </a:r>
          </a:p>
          <a:p>
            <a:pPr lvl="1" algn="just" eaLnBrk="1" hangingPunct="1">
              <a:lnSpc>
                <a:spcPct val="85000"/>
              </a:lnSpc>
              <a:buClr>
                <a:srgbClr val="CC99FF"/>
              </a:buClr>
              <a:buSzPct val="120000"/>
              <a:buFont typeface="Wingdings" pitchFamily="2" charset="2"/>
              <a:buChar char="n"/>
              <a:defRPr/>
            </a:pPr>
            <a:r>
              <a:rPr lang="zh-TW" altLang="en-US" sz="2400" u="sng" dirty="0">
                <a:solidFill>
                  <a:srgbClr val="006666"/>
                </a:solidFill>
                <a:latin typeface="標楷體" pitchFamily="65" charset="-120"/>
                <a:ea typeface="標楷體" pitchFamily="65" charset="-120"/>
                <a:cs typeface="+mn-cs"/>
              </a:rPr>
              <a:t>工作</a:t>
            </a:r>
            <a:r>
              <a:rPr lang="zh-TW" altLang="en-US" sz="2400" u="sng" dirty="0" smtClean="0">
                <a:solidFill>
                  <a:srgbClr val="006666"/>
                </a:solidFill>
                <a:latin typeface="標楷體" pitchFamily="65" charset="-120"/>
                <a:ea typeface="標楷體" pitchFamily="65" charset="-120"/>
                <a:cs typeface="+mn-cs"/>
              </a:rPr>
              <a:t>審核</a:t>
            </a:r>
            <a:r>
              <a:rPr lang="en-US" altLang="zh-TW" sz="2400" dirty="0" smtClean="0">
                <a:solidFill>
                  <a:srgbClr val="006666"/>
                </a:solidFill>
                <a:latin typeface="標楷體" pitchFamily="65" charset="-120"/>
                <a:ea typeface="標楷體" pitchFamily="65" charset="-120"/>
                <a:cs typeface="+mn-cs"/>
              </a:rPr>
              <a:t>:</a:t>
            </a:r>
            <a:r>
              <a:rPr lang="zh-TW" altLang="en-US" sz="2400" dirty="0" smtClean="0">
                <a:solidFill>
                  <a:srgbClr val="006666"/>
                </a:solidFill>
                <a:latin typeface="標楷體" pitchFamily="65" charset="-120"/>
                <a:ea typeface="標楷體" pitchFamily="65" charset="-120"/>
                <a:cs typeface="+mn-cs"/>
              </a:rPr>
              <a:t>計算工作負荷</a:t>
            </a:r>
            <a:endParaRPr lang="zh-TW" altLang="en-US" sz="2400" dirty="0">
              <a:solidFill>
                <a:srgbClr val="006666"/>
              </a:solidFill>
              <a:latin typeface="標楷體" pitchFamily="65" charset="-120"/>
              <a:ea typeface="標楷體" pitchFamily="65" charset="-120"/>
              <a:cs typeface="+mn-cs"/>
            </a:endParaRPr>
          </a:p>
          <a:p>
            <a:pPr eaLnBrk="1" hangingPunct="1">
              <a:buFont typeface="Wingdings" pitchFamily="2" charset="2"/>
              <a:buNone/>
              <a:defRPr/>
            </a:pPr>
            <a:endParaRPr lang="en-US" altLang="zh-TW" sz="2400" dirty="0" smtClean="0">
              <a:ea typeface="標楷體" pitchFamily="65" charset="-12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3FA00F76-0293-47B2-92F9-46386511E304}" type="slidenum">
              <a:rPr lang="en-US" altLang="zh-TW" smtClean="0"/>
              <a:pPr>
                <a:defRPr/>
              </a:pPr>
              <a:t>60</a:t>
            </a:fld>
            <a:endParaRPr lang="en-US" altLang="zh-TW" dirty="0"/>
          </a:p>
        </p:txBody>
      </p:sp>
      <p:sp>
        <p:nvSpPr>
          <p:cNvPr id="126979" name="矩形 2"/>
          <p:cNvSpPr>
            <a:spLocks noChangeArrowheads="1"/>
          </p:cNvSpPr>
          <p:nvPr/>
        </p:nvSpPr>
        <p:spPr bwMode="auto">
          <a:xfrm>
            <a:off x="1331913" y="612793"/>
            <a:ext cx="7200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eaLnBrk="1" hangingPunct="1">
              <a:spcBef>
                <a:spcPct val="0"/>
              </a:spcBef>
              <a:buClrTx/>
              <a:buSzTx/>
              <a:buFontTx/>
              <a:buNone/>
            </a:pPr>
            <a:r>
              <a:rPr lang="zh-TW" altLang="en-US" sz="3200" b="1" dirty="0">
                <a:solidFill>
                  <a:srgbClr val="0000CC"/>
                </a:solidFill>
                <a:latin typeface="標楷體" pitchFamily="65" charset="-120"/>
                <a:ea typeface="標楷體" pitchFamily="65" charset="-120"/>
              </a:rPr>
              <a:t>科技部補助專題研究計畫經費處理原則</a:t>
            </a:r>
            <a:endParaRPr lang="zh-TW" altLang="en-US" sz="3200" b="1" dirty="0">
              <a:solidFill>
                <a:srgbClr val="0000CC"/>
              </a:solidFill>
              <a:latin typeface="Arial" pitchFamily="34" charset="0"/>
              <a:ea typeface="標楷體" pitchFamily="65" charset="-120"/>
            </a:endParaRPr>
          </a:p>
        </p:txBody>
      </p:sp>
      <p:sp>
        <p:nvSpPr>
          <p:cNvPr id="126980" name="矩形 3"/>
          <p:cNvSpPr>
            <a:spLocks noChangeArrowheads="1"/>
          </p:cNvSpPr>
          <p:nvPr/>
        </p:nvSpPr>
        <p:spPr bwMode="auto">
          <a:xfrm>
            <a:off x="1476375" y="1014413"/>
            <a:ext cx="7056438"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
              <a:defRPr kumimoji="1" sz="2900">
                <a:solidFill>
                  <a:schemeClr val="tx1"/>
                </a:solidFill>
                <a:latin typeface="Verdana" pitchFamily="34" charset="0"/>
                <a:ea typeface="新細明體" pitchFamily="18" charset="-120"/>
              </a:defRPr>
            </a:lvl1pPr>
            <a:lvl2pPr marL="742950" indent="-285750" eaLnBrk="0" hangingPunct="0">
              <a:spcBef>
                <a:spcPct val="20000"/>
              </a:spcBef>
              <a:buClr>
                <a:schemeClr val="accent2"/>
              </a:buClr>
              <a:buSzPct val="70000"/>
              <a:buFont typeface="Wingdings" pitchFamily="2" charset="2"/>
              <a:buChar char="l"/>
              <a:defRPr kumimoji="1" sz="2500">
                <a:solidFill>
                  <a:schemeClr val="tx1"/>
                </a:solidFill>
                <a:latin typeface="Verdana" pitchFamily="34" charset="0"/>
                <a:ea typeface="新細明體" pitchFamily="18" charset="-120"/>
              </a:defRPr>
            </a:lvl2pPr>
            <a:lvl3pPr marL="1143000" indent="-228600" eaLnBrk="0" hangingPunct="0">
              <a:spcBef>
                <a:spcPct val="20000"/>
              </a:spcBef>
              <a:buClr>
                <a:schemeClr val="tx2"/>
              </a:buClr>
              <a:buSzPct val="65000"/>
              <a:buFont typeface="Wingdings" pitchFamily="2" charset="2"/>
              <a:buChar char="¡"/>
              <a:defRPr kumimoji="1" sz="2200">
                <a:solidFill>
                  <a:schemeClr val="tx1"/>
                </a:solidFill>
                <a:latin typeface="Verdana" pitchFamily="34" charset="0"/>
                <a:ea typeface="新細明體" pitchFamily="18" charset="-120"/>
              </a:defRPr>
            </a:lvl3pPr>
            <a:lvl4pPr marL="1600200" indent="-228600" eaLnBrk="0" hangingPunct="0">
              <a:spcBef>
                <a:spcPct val="20000"/>
              </a:spcBef>
              <a:buClr>
                <a:schemeClr val="accent2"/>
              </a:buClr>
              <a:buSzPct val="70000"/>
              <a:buFont typeface="Wingdings" pitchFamily="2" charset="2"/>
              <a:buChar char="l"/>
              <a:defRPr kumimoji="1" sz="1900">
                <a:solidFill>
                  <a:schemeClr val="tx1"/>
                </a:solidFill>
                <a:latin typeface="Verdana" pitchFamily="34" charset="0"/>
                <a:ea typeface="新細明體" pitchFamily="18" charset="-120"/>
              </a:defRPr>
            </a:lvl4pPr>
            <a:lvl5pPr marL="2057400" indent="-228600" eaLnBrk="0" hangingPunct="0">
              <a:spcBef>
                <a:spcPct val="20000"/>
              </a:spcBef>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5pPr>
            <a:lvl6pPr marL="25146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6pPr>
            <a:lvl7pPr marL="29718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7pPr>
            <a:lvl8pPr marL="34290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8pPr>
            <a:lvl9pPr marL="3886200" indent="-228600" eaLnBrk="0" fontAlgn="base" hangingPunct="0">
              <a:spcBef>
                <a:spcPct val="20000"/>
              </a:spcBef>
              <a:spcAft>
                <a:spcPct val="0"/>
              </a:spcAft>
              <a:buClr>
                <a:schemeClr val="tx2"/>
              </a:buClr>
              <a:buSzPct val="60000"/>
              <a:buFont typeface="Wingdings" pitchFamily="2" charset="2"/>
              <a:buChar char="¡"/>
              <a:defRPr kumimoji="1" sz="1900">
                <a:solidFill>
                  <a:schemeClr val="tx1"/>
                </a:solidFill>
                <a:latin typeface="Verdana" pitchFamily="34" charset="0"/>
                <a:ea typeface="新細明體" pitchFamily="18" charset="-120"/>
              </a:defRPr>
            </a:lvl9pPr>
          </a:lstStyle>
          <a:p>
            <a:pPr eaLnBrk="1" hangingPunct="1">
              <a:spcBef>
                <a:spcPct val="0"/>
              </a:spcBef>
              <a:buClrTx/>
              <a:buSzTx/>
              <a:buFontTx/>
              <a:buNone/>
            </a:pPr>
            <a:endParaRPr lang="zh-TW" altLang="en-US" sz="2400" dirty="0">
              <a:latin typeface="Arial" pitchFamily="34" charset="0"/>
              <a:ea typeface="標楷體" pitchFamily="65" charset="-120"/>
            </a:endParaRPr>
          </a:p>
          <a:p>
            <a:pPr>
              <a:buFont typeface="Wingdings" pitchFamily="2" charset="2"/>
              <a:buNone/>
            </a:pPr>
            <a:r>
              <a:rPr lang="zh-TW" altLang="en-US" sz="2400" b="1" dirty="0">
                <a:latin typeface="標楷體" pitchFamily="65" charset="-120"/>
                <a:ea typeface="標楷體" pitchFamily="65" charset="-120"/>
              </a:rPr>
              <a:t>科發基金補助經費（含管理費）不得用作下列各</a:t>
            </a:r>
            <a:endParaRPr lang="en-US" altLang="zh-TW" sz="2400" b="1" dirty="0">
              <a:latin typeface="標楷體" pitchFamily="65" charset="-120"/>
              <a:ea typeface="標楷體" pitchFamily="65" charset="-120"/>
            </a:endParaRPr>
          </a:p>
          <a:p>
            <a:pPr>
              <a:buFont typeface="Wingdings" pitchFamily="2" charset="2"/>
              <a:buNone/>
            </a:pPr>
            <a:r>
              <a:rPr lang="zh-TW" altLang="en-US" sz="2400" b="1" dirty="0">
                <a:latin typeface="標楷體" pitchFamily="65" charset="-120"/>
                <a:ea typeface="標楷體" pitchFamily="65" charset="-120"/>
              </a:rPr>
              <a:t> 項開支： </a:t>
            </a:r>
          </a:p>
          <a:p>
            <a:pPr>
              <a:buFont typeface="Wingdings" pitchFamily="2" charset="2"/>
              <a:buNone/>
            </a:pP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一</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與研究計畫無關之開支或非執行期限內之</a:t>
            </a:r>
            <a:r>
              <a:rPr lang="zh-TW" altLang="en-US" sz="2000" dirty="0" smtClean="0">
                <a:latin typeface="標楷體" pitchFamily="65" charset="-120"/>
                <a:ea typeface="標楷體" pitchFamily="65" charset="-120"/>
              </a:rPr>
              <a:t>開支。 </a:t>
            </a:r>
            <a:endParaRPr lang="zh-TW" altLang="en-US" sz="2000" dirty="0">
              <a:latin typeface="標楷體" pitchFamily="65" charset="-120"/>
              <a:ea typeface="標楷體" pitchFamily="65" charset="-120"/>
            </a:endParaRPr>
          </a:p>
          <a:p>
            <a:pPr>
              <a:buFont typeface="Wingdings" pitchFamily="2" charset="2"/>
              <a:buNone/>
            </a:pP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二</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與本部科發基金補助經費無關之任何墊</a:t>
            </a:r>
            <a:r>
              <a:rPr lang="zh-TW" altLang="en-US" sz="2000" dirty="0" smtClean="0">
                <a:latin typeface="標楷體" pitchFamily="65" charset="-120"/>
                <a:ea typeface="標楷體" pitchFamily="65" charset="-120"/>
              </a:rPr>
              <a:t>撥款項</a:t>
            </a:r>
            <a:r>
              <a:rPr lang="zh-TW" altLang="en-US" sz="2000" dirty="0">
                <a:latin typeface="標楷體" pitchFamily="65" charset="-120"/>
                <a:ea typeface="標楷體" pitchFamily="65" charset="-120"/>
              </a:rPr>
              <a:t>。 </a:t>
            </a:r>
          </a:p>
          <a:p>
            <a:pPr>
              <a:buFont typeface="Wingdings" pitchFamily="2" charset="2"/>
              <a:buNone/>
            </a:pP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三</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購買土地或執行機構本身庫存之物資及</a:t>
            </a:r>
            <a:r>
              <a:rPr lang="zh-TW" altLang="en-US" sz="2000" dirty="0" smtClean="0">
                <a:latin typeface="標楷體" pitchFamily="65" charset="-120"/>
                <a:ea typeface="標楷體" pitchFamily="65" charset="-120"/>
              </a:rPr>
              <a:t>現有之</a:t>
            </a:r>
            <a:r>
              <a:rPr lang="zh-TW" altLang="en-US" sz="2000" dirty="0">
                <a:latin typeface="標楷體" pitchFamily="65" charset="-120"/>
                <a:ea typeface="標楷體" pitchFamily="65" charset="-120"/>
              </a:rPr>
              <a:t>設備。 </a:t>
            </a:r>
          </a:p>
          <a:p>
            <a:pPr>
              <a:buFont typeface="Wingdings" pitchFamily="2" charset="2"/>
              <a:buNone/>
            </a:pP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四</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慰勞或餽贈性質之支出。 </a:t>
            </a:r>
          </a:p>
          <a:p>
            <a:pPr>
              <a:buFont typeface="Wingdings" pitchFamily="2" charset="2"/>
              <a:buNone/>
            </a:pP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五</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交際應酬費用</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因研究計畫需要召開會議而</a:t>
            </a:r>
            <a:r>
              <a:rPr lang="zh-TW" altLang="en-US" sz="2000" dirty="0" smtClean="0">
                <a:latin typeface="標楷體" pitchFamily="65" charset="-120"/>
                <a:ea typeface="標楷體" pitchFamily="65" charset="-120"/>
              </a:rPr>
              <a:t>逾用餐時間</a:t>
            </a:r>
            <a:endParaRPr lang="en-US" altLang="zh-TW" sz="2000" dirty="0" smtClean="0">
              <a:latin typeface="標楷體" pitchFamily="65" charset="-120"/>
              <a:ea typeface="標楷體" pitchFamily="65" charset="-120"/>
            </a:endParaRPr>
          </a:p>
          <a:p>
            <a:pPr>
              <a:buFont typeface="Wingdings" pitchFamily="2" charset="2"/>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所</a:t>
            </a:r>
            <a:r>
              <a:rPr lang="zh-TW" altLang="en-US" sz="2000" dirty="0">
                <a:latin typeface="標楷體" pitchFamily="65" charset="-120"/>
                <a:ea typeface="標楷體" pitchFamily="65" charset="-120"/>
              </a:rPr>
              <a:t>提供之餐點除外</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、罰款、贈款</a:t>
            </a:r>
            <a:r>
              <a:rPr lang="zh-TW" altLang="en-US" sz="2000" dirty="0" smtClean="0">
                <a:latin typeface="標楷體" pitchFamily="65" charset="-120"/>
                <a:ea typeface="標楷體" pitchFamily="65" charset="-120"/>
              </a:rPr>
              <a:t>、捐款</a:t>
            </a:r>
            <a:r>
              <a:rPr lang="zh-TW" altLang="en-US" sz="2000" dirty="0">
                <a:latin typeface="標楷體" pitchFamily="65" charset="-120"/>
                <a:ea typeface="標楷體" pitchFamily="65" charset="-120"/>
              </a:rPr>
              <a:t>及各種私人用</a:t>
            </a:r>
            <a:r>
              <a:rPr lang="zh-TW" altLang="en-US" sz="2000" dirty="0" smtClean="0">
                <a:latin typeface="標楷體" pitchFamily="65" charset="-120"/>
                <a:ea typeface="標楷體" pitchFamily="65" charset="-120"/>
              </a:rPr>
              <a:t>款</a:t>
            </a:r>
            <a:endParaRPr lang="en-US" altLang="zh-TW" sz="2000" dirty="0" smtClean="0">
              <a:latin typeface="標楷體" pitchFamily="65" charset="-120"/>
              <a:ea typeface="標楷體" pitchFamily="65" charset="-120"/>
            </a:endParaRPr>
          </a:p>
          <a:p>
            <a:pPr>
              <a:buFont typeface="Wingdings" pitchFamily="2" charset="2"/>
              <a:buNone/>
            </a:pPr>
            <a:r>
              <a:rPr lang="zh-TW" altLang="en-US" sz="2000" dirty="0">
                <a:latin typeface="標楷體" pitchFamily="65" charset="-120"/>
                <a:ea typeface="標楷體" pitchFamily="65" charset="-120"/>
              </a:rPr>
              <a:t> </a:t>
            </a:r>
            <a:r>
              <a:rPr lang="zh-TW" altLang="en-US" sz="2000" dirty="0" smtClean="0">
                <a:latin typeface="標楷體" pitchFamily="65" charset="-120"/>
                <a:ea typeface="標楷體" pitchFamily="65" charset="-120"/>
              </a:rPr>
              <a:t>   。 </a:t>
            </a:r>
            <a:endParaRPr lang="en-US" altLang="zh-TW" sz="2000" dirty="0" smtClean="0">
              <a:latin typeface="標楷體" pitchFamily="65" charset="-120"/>
              <a:ea typeface="標楷體" pitchFamily="65" charset="-120"/>
            </a:endParaRPr>
          </a:p>
          <a:p>
            <a:pPr>
              <a:buFont typeface="Wingdings" pitchFamily="2" charset="2"/>
              <a:buNone/>
            </a:pPr>
            <a:r>
              <a:rPr lang="en-US" altLang="zh-TW" sz="2000" dirty="0" smtClean="0">
                <a:latin typeface="標楷體" pitchFamily="65" charset="-120"/>
                <a:ea typeface="標楷體" pitchFamily="65" charset="-120"/>
              </a:rPr>
              <a:t>(</a:t>
            </a:r>
            <a:r>
              <a:rPr lang="zh-TW" altLang="en-US" sz="2000" dirty="0">
                <a:latin typeface="標楷體" pitchFamily="65" charset="-120"/>
                <a:ea typeface="標楷體" pitchFamily="65" charset="-120"/>
              </a:rPr>
              <a:t>六</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建造購買或租賃房舍車輛、房舍及傢俱之修理維護等。 </a:t>
            </a:r>
            <a:endParaRPr lang="en-US" altLang="zh-TW" sz="2000" b="1"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p:cNvGrpSpPr/>
          <p:nvPr/>
        </p:nvGrpSpPr>
        <p:grpSpPr>
          <a:xfrm>
            <a:off x="405756" y="1880252"/>
            <a:ext cx="421170" cy="402451"/>
            <a:chOff x="5023476" y="1967700"/>
            <a:chExt cx="421170" cy="421170"/>
          </a:xfrm>
        </p:grpSpPr>
        <p:sp>
          <p:nvSpPr>
            <p:cNvPr id="48" name="橢圓 47"/>
            <p:cNvSpPr/>
            <p:nvPr/>
          </p:nvSpPr>
          <p:spPr>
            <a:xfrm>
              <a:off x="5023476" y="1967700"/>
              <a:ext cx="421170" cy="4211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sz="1800">
                <a:solidFill>
                  <a:prstClr val="white"/>
                </a:solidFill>
              </a:endParaRPr>
            </a:p>
          </p:txBody>
        </p:sp>
        <p:sp>
          <p:nvSpPr>
            <p:cNvPr id="23" name="Freeform 21"/>
            <p:cNvSpPr>
              <a:spLocks/>
            </p:cNvSpPr>
            <p:nvPr/>
          </p:nvSpPr>
          <p:spPr bwMode="auto">
            <a:xfrm rot="10800000" flipH="1">
              <a:off x="5165687" y="205239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pPr fontAlgn="auto">
                <a:spcBef>
                  <a:spcPts val="0"/>
                </a:spcBef>
                <a:spcAft>
                  <a:spcPts val="0"/>
                </a:spcAft>
              </a:pPr>
              <a:endParaRPr kumimoji="0" lang="zh-TW" altLang="en-US">
                <a:solidFill>
                  <a:prstClr val="black"/>
                </a:solidFill>
              </a:endParaRPr>
            </a:p>
          </p:txBody>
        </p:sp>
      </p:grpSp>
      <p:grpSp>
        <p:nvGrpSpPr>
          <p:cNvPr id="7" name="群組 6"/>
          <p:cNvGrpSpPr/>
          <p:nvPr/>
        </p:nvGrpSpPr>
        <p:grpSpPr>
          <a:xfrm>
            <a:off x="405756" y="2885076"/>
            <a:ext cx="421170" cy="402451"/>
            <a:chOff x="5023476" y="3019260"/>
            <a:chExt cx="421170" cy="421170"/>
          </a:xfrm>
        </p:grpSpPr>
        <p:sp>
          <p:nvSpPr>
            <p:cNvPr id="57" name="橢圓 56"/>
            <p:cNvSpPr/>
            <p:nvPr/>
          </p:nvSpPr>
          <p:spPr>
            <a:xfrm>
              <a:off x="5023476" y="3019260"/>
              <a:ext cx="421170" cy="4211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sz="1800">
                <a:solidFill>
                  <a:prstClr val="white"/>
                </a:solidFill>
              </a:endParaRPr>
            </a:p>
          </p:txBody>
        </p:sp>
        <p:sp>
          <p:nvSpPr>
            <p:cNvPr id="24" name="Freeform 21"/>
            <p:cNvSpPr>
              <a:spLocks/>
            </p:cNvSpPr>
            <p:nvPr/>
          </p:nvSpPr>
          <p:spPr bwMode="auto">
            <a:xfrm rot="10800000" flipH="1">
              <a:off x="5165687" y="3103959"/>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pPr fontAlgn="auto">
                <a:spcBef>
                  <a:spcPts val="0"/>
                </a:spcBef>
                <a:spcAft>
                  <a:spcPts val="0"/>
                </a:spcAft>
              </a:pPr>
              <a:endParaRPr kumimoji="0" lang="zh-TW" altLang="en-US">
                <a:solidFill>
                  <a:prstClr val="black"/>
                </a:solidFill>
              </a:endParaRPr>
            </a:p>
          </p:txBody>
        </p:sp>
      </p:grpSp>
      <p:cxnSp>
        <p:nvCxnSpPr>
          <p:cNvPr id="10" name="直線接點 9"/>
          <p:cNvCxnSpPr/>
          <p:nvPr/>
        </p:nvCxnSpPr>
        <p:spPr>
          <a:xfrm flipV="1">
            <a:off x="5180075" y="1416344"/>
            <a:ext cx="0" cy="47401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155324" y="1168837"/>
            <a:ext cx="2833352" cy="111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sz="1800">
              <a:solidFill>
                <a:prstClr val="white"/>
              </a:solidFill>
            </a:endParaRPr>
          </a:p>
        </p:txBody>
      </p:sp>
      <p:grpSp>
        <p:nvGrpSpPr>
          <p:cNvPr id="2" name="群組 1"/>
          <p:cNvGrpSpPr/>
          <p:nvPr/>
        </p:nvGrpSpPr>
        <p:grpSpPr>
          <a:xfrm>
            <a:off x="5640126" y="3119170"/>
            <a:ext cx="2130950" cy="2043633"/>
            <a:chOff x="5640126" y="3264242"/>
            <a:chExt cx="2130950" cy="2138686"/>
          </a:xfrm>
        </p:grpSpPr>
        <p:sp>
          <p:nvSpPr>
            <p:cNvPr id="30" name="Freeform 51"/>
            <p:cNvSpPr>
              <a:spLocks/>
            </p:cNvSpPr>
            <p:nvPr/>
          </p:nvSpPr>
          <p:spPr bwMode="auto">
            <a:xfrm>
              <a:off x="5640126" y="3335618"/>
              <a:ext cx="2066453" cy="2067310"/>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kumimoji="0" lang="zh-TW" altLang="en-US">
                <a:solidFill>
                  <a:prstClr val="black"/>
                </a:solidFill>
              </a:endParaRPr>
            </a:p>
          </p:txBody>
        </p:sp>
        <p:sp>
          <p:nvSpPr>
            <p:cNvPr id="31" name="Freeform 62"/>
            <p:cNvSpPr>
              <a:spLocks/>
            </p:cNvSpPr>
            <p:nvPr/>
          </p:nvSpPr>
          <p:spPr bwMode="auto">
            <a:xfrm>
              <a:off x="6025384" y="3719156"/>
              <a:ext cx="1304541" cy="1301097"/>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kumimoji="0" lang="zh-TW" altLang="en-US">
                <a:solidFill>
                  <a:prstClr val="black"/>
                </a:solidFill>
              </a:endParaRPr>
            </a:p>
          </p:txBody>
        </p:sp>
        <p:sp>
          <p:nvSpPr>
            <p:cNvPr id="32" name="Freeform 69"/>
            <p:cNvSpPr>
              <a:spLocks/>
            </p:cNvSpPr>
            <p:nvPr/>
          </p:nvSpPr>
          <p:spPr bwMode="auto">
            <a:xfrm>
              <a:off x="6403762" y="3264242"/>
              <a:ext cx="1367314" cy="1372473"/>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kumimoji="0" lang="zh-TW" altLang="en-US">
                <a:solidFill>
                  <a:prstClr val="black"/>
                </a:solidFill>
              </a:endParaRPr>
            </a:p>
          </p:txBody>
        </p:sp>
      </p:grpSp>
      <p:sp>
        <p:nvSpPr>
          <p:cNvPr id="33" name="矩形 32"/>
          <p:cNvSpPr/>
          <p:nvPr/>
        </p:nvSpPr>
        <p:spPr>
          <a:xfrm>
            <a:off x="4754880" y="1709597"/>
            <a:ext cx="4217670" cy="307777"/>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kumimoji="0" lang="en-US" altLang="zh-TW" sz="1400" dirty="0" smtClean="0">
                <a:solidFill>
                  <a:prstClr val="black"/>
                </a:solidFill>
              </a:rPr>
              <a:t>.</a:t>
            </a:r>
            <a:endParaRPr kumimoji="0" lang="zh-TW" altLang="en-US" sz="1400" dirty="0">
              <a:solidFill>
                <a:prstClr val="black"/>
              </a:solidFill>
            </a:endParaRPr>
          </a:p>
        </p:txBody>
      </p:sp>
      <p:sp>
        <p:nvSpPr>
          <p:cNvPr id="29" name="文字方塊 28"/>
          <p:cNvSpPr txBox="1"/>
          <p:nvPr/>
        </p:nvSpPr>
        <p:spPr>
          <a:xfrm>
            <a:off x="2051846" y="463111"/>
            <a:ext cx="5040308" cy="707886"/>
          </a:xfrm>
          <a:prstGeom prst="rect">
            <a:avLst/>
          </a:prstGeom>
          <a:noFill/>
        </p:spPr>
        <p:txBody>
          <a:bodyPr wrap="square" rtlCol="0" anchor="ctr">
            <a:spAutoFit/>
          </a:bodyPr>
          <a:lstStyle/>
          <a:p>
            <a:pPr algn="ctr" fontAlgn="auto">
              <a:spcBef>
                <a:spcPts val="0"/>
              </a:spcBef>
              <a:spcAft>
                <a:spcPts val="0"/>
              </a:spcAft>
            </a:pPr>
            <a:r>
              <a:rPr kumimoji="0" lang="zh-TW" altLang="en-US" sz="4000" b="1" dirty="0" smtClean="0">
                <a:solidFill>
                  <a:prstClr val="black"/>
                </a:solidFill>
                <a:latin typeface="Arial"/>
                <a:ea typeface="微軟正黑體"/>
              </a:rPr>
              <a:t>結語</a:t>
            </a:r>
            <a:endParaRPr kumimoji="0" lang="zh-TW" altLang="en-US" sz="4000" b="1" dirty="0">
              <a:solidFill>
                <a:prstClr val="black"/>
              </a:solidFill>
              <a:latin typeface="Arial"/>
              <a:ea typeface="微軟正黑體"/>
            </a:endParaRPr>
          </a:p>
        </p:txBody>
      </p:sp>
      <p:sp>
        <p:nvSpPr>
          <p:cNvPr id="11" name="投影片編號版面配置區 10"/>
          <p:cNvSpPr>
            <a:spLocks noGrp="1"/>
          </p:cNvSpPr>
          <p:nvPr>
            <p:ph type="sldNum" sz="quarter" idx="12"/>
          </p:nvPr>
        </p:nvSpPr>
        <p:spPr/>
        <p:txBody>
          <a:bodyPr/>
          <a:lstStyle/>
          <a:p>
            <a:fld id="{93B68095-C8B2-4A76-90AA-E601358CCBC3}" type="slidenum">
              <a:rPr lang="zh-TW" altLang="en-US" smtClean="0">
                <a:solidFill>
                  <a:prstClr val="black">
                    <a:tint val="75000"/>
                  </a:prstClr>
                </a:solidFill>
              </a:rPr>
              <a:pPr/>
              <a:t>61</a:t>
            </a:fld>
            <a:endParaRPr lang="zh-TW" altLang="en-US">
              <a:solidFill>
                <a:prstClr val="black">
                  <a:tint val="75000"/>
                </a:prstClr>
              </a:solidFill>
            </a:endParaRPr>
          </a:p>
        </p:txBody>
      </p:sp>
      <p:sp>
        <p:nvSpPr>
          <p:cNvPr id="5" name="矩形 4"/>
          <p:cNvSpPr/>
          <p:nvPr/>
        </p:nvSpPr>
        <p:spPr>
          <a:xfrm>
            <a:off x="899592" y="1821038"/>
            <a:ext cx="3570208" cy="461665"/>
          </a:xfrm>
          <a:prstGeom prst="rect">
            <a:avLst/>
          </a:prstGeom>
        </p:spPr>
        <p:txBody>
          <a:bodyPr wrap="none">
            <a:spAutoFit/>
          </a:bodyPr>
          <a:lstStyle/>
          <a:p>
            <a:pPr marL="342900" lvl="0" indent="-342900" algn="just">
              <a:spcBef>
                <a:spcPct val="100000"/>
              </a:spcBef>
              <a:spcAft>
                <a:spcPct val="100000"/>
              </a:spcAft>
              <a:buClr>
                <a:srgbClr val="006666"/>
              </a:buClr>
              <a:buSzPct val="70000"/>
            </a:pPr>
            <a:r>
              <a:rPr lang="zh-TW" altLang="en-US" b="1" kern="0" dirty="0">
                <a:solidFill>
                  <a:srgbClr val="C00000"/>
                </a:solidFill>
                <a:latin typeface="標楷體" pitchFamily="65" charset="-120"/>
              </a:rPr>
              <a:t>熟研法規，提升行政效率</a:t>
            </a:r>
            <a:endParaRPr lang="en-US" altLang="zh-TW" b="1" kern="0" dirty="0">
              <a:solidFill>
                <a:srgbClr val="C00000"/>
              </a:solidFill>
              <a:latin typeface="標楷體" pitchFamily="65" charset="-120"/>
            </a:endParaRPr>
          </a:p>
        </p:txBody>
      </p:sp>
      <p:sp>
        <p:nvSpPr>
          <p:cNvPr id="9" name="矩形 8"/>
          <p:cNvSpPr/>
          <p:nvPr/>
        </p:nvSpPr>
        <p:spPr>
          <a:xfrm>
            <a:off x="958021" y="2855469"/>
            <a:ext cx="4185761" cy="461665"/>
          </a:xfrm>
          <a:prstGeom prst="rect">
            <a:avLst/>
          </a:prstGeom>
        </p:spPr>
        <p:txBody>
          <a:bodyPr wrap="none">
            <a:spAutoFit/>
          </a:bodyPr>
          <a:lstStyle/>
          <a:p>
            <a:pPr marL="342900" lvl="0" indent="-342900" algn="just">
              <a:spcBef>
                <a:spcPct val="100000"/>
              </a:spcBef>
              <a:spcAft>
                <a:spcPct val="100000"/>
              </a:spcAft>
              <a:buClr>
                <a:srgbClr val="006666"/>
              </a:buClr>
              <a:buSzPct val="70000"/>
            </a:pPr>
            <a:r>
              <a:rPr lang="zh-TW" altLang="en-US" b="1" kern="0" dirty="0">
                <a:solidFill>
                  <a:srgbClr val="C00000"/>
                </a:solidFill>
                <a:latin typeface="標楷體" pitchFamily="65" charset="-120"/>
              </a:rPr>
              <a:t>加強溝通協調</a:t>
            </a:r>
            <a:r>
              <a:rPr lang="zh-TW" altLang="en-US" b="1" kern="0" dirty="0" smtClean="0">
                <a:solidFill>
                  <a:srgbClr val="C00000"/>
                </a:solidFill>
                <a:latin typeface="標楷體" pitchFamily="65" charset="-120"/>
              </a:rPr>
              <a:t>，</a:t>
            </a:r>
            <a:r>
              <a:rPr lang="zh-TW" altLang="en-US" b="1" kern="0" dirty="0">
                <a:solidFill>
                  <a:srgbClr val="C00000"/>
                </a:solidFill>
                <a:latin typeface="標楷體" pitchFamily="65" charset="-120"/>
              </a:rPr>
              <a:t>以</a:t>
            </a:r>
            <a:r>
              <a:rPr lang="zh-TW" altLang="en-US" b="1" kern="0" dirty="0" smtClean="0">
                <a:solidFill>
                  <a:srgbClr val="C00000"/>
                </a:solidFill>
                <a:latin typeface="標楷體" pitchFamily="65" charset="-120"/>
              </a:rPr>
              <a:t>利業務順利</a:t>
            </a:r>
            <a:endParaRPr lang="en-US" altLang="zh-TW" b="1" kern="0" dirty="0">
              <a:solidFill>
                <a:srgbClr val="C00000"/>
              </a:solidFill>
              <a:latin typeface="標楷體" pitchFamily="65" charset="-120"/>
            </a:endParaRPr>
          </a:p>
        </p:txBody>
      </p:sp>
      <p:sp>
        <p:nvSpPr>
          <p:cNvPr id="12" name="矩形 11"/>
          <p:cNvSpPr/>
          <p:nvPr/>
        </p:nvSpPr>
        <p:spPr>
          <a:xfrm>
            <a:off x="5640126" y="1880252"/>
            <a:ext cx="4572000" cy="830997"/>
          </a:xfrm>
          <a:prstGeom prst="rect">
            <a:avLst/>
          </a:prstGeom>
        </p:spPr>
        <p:txBody>
          <a:bodyPr>
            <a:spAutoFit/>
          </a:bodyPr>
          <a:lstStyle/>
          <a:p>
            <a:r>
              <a:rPr lang="zh-TW" altLang="en-US" b="1" dirty="0">
                <a:solidFill>
                  <a:srgbClr val="000C0C"/>
                </a:solidFill>
                <a:latin typeface="標楷體" pitchFamily="65" charset="-120"/>
              </a:rPr>
              <a:t>促進全校整體</a:t>
            </a:r>
            <a:r>
              <a:rPr lang="zh-TW" altLang="en-US" b="1" dirty="0" smtClean="0">
                <a:solidFill>
                  <a:srgbClr val="000C0C"/>
                </a:solidFill>
                <a:latin typeface="標楷體" pitchFamily="65" charset="-120"/>
              </a:rPr>
              <a:t>發展</a:t>
            </a:r>
            <a:endParaRPr lang="en-US" altLang="zh-TW" b="1" dirty="0" smtClean="0">
              <a:solidFill>
                <a:srgbClr val="000C0C"/>
              </a:solidFill>
              <a:latin typeface="標楷體" pitchFamily="65" charset="-120"/>
            </a:endParaRPr>
          </a:p>
          <a:p>
            <a:r>
              <a:rPr lang="zh-TW" altLang="en-US" b="1" dirty="0" smtClean="0">
                <a:solidFill>
                  <a:srgbClr val="000C0C"/>
                </a:solidFill>
                <a:latin typeface="標楷體" pitchFamily="65" charset="-120"/>
              </a:rPr>
              <a:t>達成</a:t>
            </a:r>
            <a:r>
              <a:rPr lang="zh-TW" altLang="en-US" b="1" dirty="0">
                <a:solidFill>
                  <a:srgbClr val="000C0C"/>
                </a:solidFill>
                <a:latin typeface="標楷體" pitchFamily="65" charset="-120"/>
              </a:rPr>
              <a:t>校務發展目標</a:t>
            </a:r>
            <a:endParaRPr lang="zh-TW" altLang="en-US" dirty="0"/>
          </a:p>
        </p:txBody>
      </p:sp>
    </p:spTree>
    <p:extLst>
      <p:ext uri="{BB962C8B-B14F-4D97-AF65-F5344CB8AC3E}">
        <p14:creationId xmlns:p14="http://schemas.microsoft.com/office/powerpoint/2010/main" val="3796673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群組 1"/>
          <p:cNvGrpSpPr>
            <a:grpSpLocks/>
          </p:cNvGrpSpPr>
          <p:nvPr/>
        </p:nvGrpSpPr>
        <p:grpSpPr bwMode="auto">
          <a:xfrm>
            <a:off x="0" y="1735159"/>
            <a:ext cx="2954338" cy="4156075"/>
            <a:chOff x="4590000" y="1039190"/>
            <a:chExt cx="2142276" cy="4820121"/>
          </a:xfrm>
        </p:grpSpPr>
        <p:sp>
          <p:nvSpPr>
            <p:cNvPr id="22" name="手繪多邊形 21"/>
            <p:cNvSpPr/>
            <p:nvPr/>
          </p:nvSpPr>
          <p:spPr>
            <a:xfrm>
              <a:off x="4590000" y="1039190"/>
              <a:ext cx="398295" cy="894797"/>
            </a:xfrm>
            <a:custGeom>
              <a:avLst/>
              <a:gdLst>
                <a:gd name="connsiteX0" fmla="*/ 0 w 397783"/>
                <a:gd name="connsiteY0" fmla="*/ 0 h 895012"/>
                <a:gd name="connsiteX1" fmla="*/ 397783 w 397783"/>
                <a:gd name="connsiteY1" fmla="*/ 895012 h 895012"/>
                <a:gd name="connsiteX2" fmla="*/ 0 w 397783"/>
                <a:gd name="connsiteY2" fmla="*/ 895012 h 895012"/>
                <a:gd name="connsiteX3" fmla="*/ 0 w 397783"/>
                <a:gd name="connsiteY3" fmla="*/ 0 h 895012"/>
              </a:gdLst>
              <a:ahLst/>
              <a:cxnLst>
                <a:cxn ang="0">
                  <a:pos x="connsiteX0" y="connsiteY0"/>
                </a:cxn>
                <a:cxn ang="0">
                  <a:pos x="connsiteX1" y="connsiteY1"/>
                </a:cxn>
                <a:cxn ang="0">
                  <a:pos x="connsiteX2" y="connsiteY2"/>
                </a:cxn>
                <a:cxn ang="0">
                  <a:pos x="connsiteX3" y="connsiteY3"/>
                </a:cxn>
              </a:cxnLst>
              <a:rect l="l" t="t" r="r" b="b"/>
              <a:pathLst>
                <a:path w="397783" h="895012">
                  <a:moveTo>
                    <a:pt x="0" y="0"/>
                  </a:moveTo>
                  <a:lnTo>
                    <a:pt x="397783" y="895012"/>
                  </a:lnTo>
                  <a:lnTo>
                    <a:pt x="0" y="89501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19" name="手繪多邊形 18"/>
            <p:cNvSpPr/>
            <p:nvPr/>
          </p:nvSpPr>
          <p:spPr>
            <a:xfrm>
              <a:off x="4590000" y="1970810"/>
              <a:ext cx="835729" cy="948190"/>
            </a:xfrm>
            <a:custGeom>
              <a:avLst/>
              <a:gdLst>
                <a:gd name="connsiteX0" fmla="*/ 0 w 835646"/>
                <a:gd name="connsiteY0" fmla="*/ 0 h 949191"/>
                <a:gd name="connsiteX1" fmla="*/ 413783 w 835646"/>
                <a:gd name="connsiteY1" fmla="*/ 0 h 949191"/>
                <a:gd name="connsiteX2" fmla="*/ 835646 w 835646"/>
                <a:gd name="connsiteY2" fmla="*/ 949191 h 949191"/>
                <a:gd name="connsiteX3" fmla="*/ 0 w 835646"/>
                <a:gd name="connsiteY3" fmla="*/ 949191 h 949191"/>
                <a:gd name="connsiteX4" fmla="*/ 0 w 835646"/>
                <a:gd name="connsiteY4" fmla="*/ 0 h 94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646" h="949191">
                  <a:moveTo>
                    <a:pt x="0" y="0"/>
                  </a:moveTo>
                  <a:lnTo>
                    <a:pt x="413783" y="0"/>
                  </a:lnTo>
                  <a:lnTo>
                    <a:pt x="835646" y="949191"/>
                  </a:lnTo>
                  <a:lnTo>
                    <a:pt x="0" y="949191"/>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16" name="手繪多邊形 15"/>
            <p:cNvSpPr/>
            <p:nvPr/>
          </p:nvSpPr>
          <p:spPr>
            <a:xfrm>
              <a:off x="4590000" y="2955823"/>
              <a:ext cx="1273163" cy="948191"/>
            </a:xfrm>
            <a:custGeom>
              <a:avLst/>
              <a:gdLst>
                <a:gd name="connsiteX0" fmla="*/ 0 w 1273510"/>
                <a:gd name="connsiteY0" fmla="*/ 0 h 949191"/>
                <a:gd name="connsiteX1" fmla="*/ 851647 w 1273510"/>
                <a:gd name="connsiteY1" fmla="*/ 0 h 949191"/>
                <a:gd name="connsiteX2" fmla="*/ 1273510 w 1273510"/>
                <a:gd name="connsiteY2" fmla="*/ 949191 h 949191"/>
                <a:gd name="connsiteX3" fmla="*/ 0 w 1273510"/>
                <a:gd name="connsiteY3" fmla="*/ 949191 h 949191"/>
                <a:gd name="connsiteX4" fmla="*/ 0 w 1273510"/>
                <a:gd name="connsiteY4" fmla="*/ 0 h 94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510" h="949191">
                  <a:moveTo>
                    <a:pt x="0" y="0"/>
                  </a:moveTo>
                  <a:lnTo>
                    <a:pt x="851647" y="0"/>
                  </a:lnTo>
                  <a:lnTo>
                    <a:pt x="1273510" y="949191"/>
                  </a:lnTo>
                  <a:lnTo>
                    <a:pt x="0" y="949191"/>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13" name="手繪多邊形 12"/>
            <p:cNvSpPr/>
            <p:nvPr/>
          </p:nvSpPr>
          <p:spPr>
            <a:xfrm>
              <a:off x="4590000" y="3940837"/>
              <a:ext cx="1711749" cy="948190"/>
            </a:xfrm>
            <a:custGeom>
              <a:avLst/>
              <a:gdLst>
                <a:gd name="connsiteX0" fmla="*/ 0 w 1711371"/>
                <a:gd name="connsiteY0" fmla="*/ 0 h 949191"/>
                <a:gd name="connsiteX1" fmla="*/ 1289509 w 1711371"/>
                <a:gd name="connsiteY1" fmla="*/ 0 h 949191"/>
                <a:gd name="connsiteX2" fmla="*/ 1711371 w 1711371"/>
                <a:gd name="connsiteY2" fmla="*/ 949191 h 949191"/>
                <a:gd name="connsiteX3" fmla="*/ 0 w 1711371"/>
                <a:gd name="connsiteY3" fmla="*/ 949191 h 949191"/>
                <a:gd name="connsiteX4" fmla="*/ 0 w 1711371"/>
                <a:gd name="connsiteY4" fmla="*/ 0 h 94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371" h="949191">
                  <a:moveTo>
                    <a:pt x="0" y="0"/>
                  </a:moveTo>
                  <a:lnTo>
                    <a:pt x="1289509" y="0"/>
                  </a:lnTo>
                  <a:lnTo>
                    <a:pt x="1711371" y="949191"/>
                  </a:lnTo>
                  <a:lnTo>
                    <a:pt x="0" y="94919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10" name="手繪多邊形 9"/>
            <p:cNvSpPr/>
            <p:nvPr/>
          </p:nvSpPr>
          <p:spPr>
            <a:xfrm>
              <a:off x="4590000" y="4925849"/>
              <a:ext cx="2142276" cy="933462"/>
            </a:xfrm>
            <a:custGeom>
              <a:avLst/>
              <a:gdLst>
                <a:gd name="connsiteX0" fmla="*/ 0 w 2142276"/>
                <a:gd name="connsiteY0" fmla="*/ 0 h 933536"/>
                <a:gd name="connsiteX1" fmla="*/ 1727371 w 2142276"/>
                <a:gd name="connsiteY1" fmla="*/ 0 h 933536"/>
                <a:gd name="connsiteX2" fmla="*/ 2142276 w 2142276"/>
                <a:gd name="connsiteY2" fmla="*/ 933536 h 933536"/>
                <a:gd name="connsiteX3" fmla="*/ 0 w 2142276"/>
                <a:gd name="connsiteY3" fmla="*/ 933536 h 933536"/>
                <a:gd name="connsiteX4" fmla="*/ 0 w 2142276"/>
                <a:gd name="connsiteY4" fmla="*/ 0 h 933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276" h="933536">
                  <a:moveTo>
                    <a:pt x="0" y="0"/>
                  </a:moveTo>
                  <a:lnTo>
                    <a:pt x="1727371" y="0"/>
                  </a:lnTo>
                  <a:lnTo>
                    <a:pt x="2142276" y="933536"/>
                  </a:lnTo>
                  <a:lnTo>
                    <a:pt x="0" y="93353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cxnSp>
        <p:nvCxnSpPr>
          <p:cNvPr id="18" name="直線接點 17"/>
          <p:cNvCxnSpPr/>
          <p:nvPr/>
        </p:nvCxnSpPr>
        <p:spPr>
          <a:xfrm>
            <a:off x="569913" y="2127250"/>
            <a:ext cx="4133850" cy="0"/>
          </a:xfrm>
          <a:prstGeom prst="line">
            <a:avLst/>
          </a:prstGeom>
          <a:ln w="25400">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130326" y="2944813"/>
            <a:ext cx="3573463" cy="0"/>
          </a:xfrm>
          <a:prstGeom prst="line">
            <a:avLst/>
          </a:prstGeom>
          <a:ln w="25400">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1731963" y="3811588"/>
            <a:ext cx="2971800" cy="0"/>
          </a:xfrm>
          <a:prstGeom prst="line">
            <a:avLst/>
          </a:prstGeom>
          <a:ln w="25400">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322513" y="4638675"/>
            <a:ext cx="2381250" cy="0"/>
          </a:xfrm>
          <a:prstGeom prst="line">
            <a:avLst/>
          </a:prstGeom>
          <a:ln w="25400">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2933737" y="5495925"/>
            <a:ext cx="1770063" cy="0"/>
          </a:xfrm>
          <a:prstGeom prst="line">
            <a:avLst/>
          </a:prstGeom>
          <a:ln w="25400">
            <a:solidFill>
              <a:schemeClr val="bg1">
                <a:lumMod val="6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7832" name="文字方塊 26"/>
          <p:cNvSpPr txBox="1">
            <a:spLocks noChangeArrowheads="1"/>
          </p:cNvSpPr>
          <p:nvPr/>
        </p:nvSpPr>
        <p:spPr bwMode="auto">
          <a:xfrm>
            <a:off x="4703763" y="1890734"/>
            <a:ext cx="1136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algn="ctr" eaLnBrk="1" hangingPunct="1">
              <a:spcBef>
                <a:spcPct val="0"/>
              </a:spcBef>
              <a:buFontTx/>
              <a:buNone/>
            </a:pPr>
            <a:r>
              <a:rPr kumimoji="0" lang="en-US" altLang="zh-TW" sz="6000" dirty="0">
                <a:solidFill>
                  <a:srgbClr val="A6A6A6"/>
                </a:solidFill>
              </a:rPr>
              <a:t>01</a:t>
            </a:r>
            <a:endParaRPr kumimoji="0" lang="zh-TW" altLang="en-US" sz="6000" dirty="0">
              <a:solidFill>
                <a:srgbClr val="A6A6A6"/>
              </a:solidFill>
            </a:endParaRPr>
          </a:p>
        </p:txBody>
      </p:sp>
      <p:sp>
        <p:nvSpPr>
          <p:cNvPr id="77833" name="文字方塊 27"/>
          <p:cNvSpPr txBox="1">
            <a:spLocks noChangeArrowheads="1"/>
          </p:cNvSpPr>
          <p:nvPr/>
        </p:nvSpPr>
        <p:spPr bwMode="auto">
          <a:xfrm>
            <a:off x="1511337" y="2393484"/>
            <a:ext cx="2936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Arial" pitchFamily="34" charset="0"/>
                <a:ea typeface="標楷體" pitchFamily="65" charset="-120"/>
              </a:defRPr>
            </a:lvl1pPr>
            <a:lvl2pPr marL="742950" indent="-285750" eaLnBrk="0" hangingPunct="0">
              <a:defRPr kumimoji="1" sz="2400">
                <a:solidFill>
                  <a:schemeClr val="tx1"/>
                </a:solidFill>
                <a:latin typeface="Arial" pitchFamily="34" charset="0"/>
                <a:ea typeface="標楷體" pitchFamily="65" charset="-120"/>
              </a:defRPr>
            </a:lvl2pPr>
            <a:lvl3pPr marL="1143000" indent="-228600" eaLnBrk="0" hangingPunct="0">
              <a:defRPr kumimoji="1" sz="2400">
                <a:solidFill>
                  <a:schemeClr val="tx1"/>
                </a:solidFill>
                <a:latin typeface="Arial" pitchFamily="34" charset="0"/>
                <a:ea typeface="標楷體" pitchFamily="65" charset="-120"/>
              </a:defRPr>
            </a:lvl3pPr>
            <a:lvl4pPr marL="1600200" indent="-228600" eaLnBrk="0" hangingPunct="0">
              <a:defRPr kumimoji="1" sz="2400">
                <a:solidFill>
                  <a:schemeClr val="tx1"/>
                </a:solidFill>
                <a:latin typeface="Arial" pitchFamily="34" charset="0"/>
                <a:ea typeface="標楷體" pitchFamily="65" charset="-120"/>
              </a:defRPr>
            </a:lvl4pPr>
            <a:lvl5pPr marL="2057400" indent="-228600" eaLnBrk="0" hangingPunct="0">
              <a:defRPr kumimoji="1" sz="24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Arial" pitchFamily="34" charset="0"/>
                <a:ea typeface="標楷體" pitchFamily="65" charset="-120"/>
              </a:defRPr>
            </a:lvl9pPr>
          </a:lstStyle>
          <a:p>
            <a:pPr eaLnBrk="1" hangingPunct="1"/>
            <a:r>
              <a:rPr lang="zh-TW" altLang="en-US" sz="2800">
                <a:solidFill>
                  <a:srgbClr val="000000"/>
                </a:solidFill>
                <a:latin typeface="微軟正黑體" pitchFamily="34" charset="-120"/>
                <a:ea typeface="微軟正黑體" pitchFamily="34" charset="-120"/>
              </a:rPr>
              <a:t>會簽相關單位</a:t>
            </a:r>
          </a:p>
        </p:txBody>
      </p:sp>
      <p:sp>
        <p:nvSpPr>
          <p:cNvPr id="77834" name="文字方塊 28"/>
          <p:cNvSpPr txBox="1">
            <a:spLocks noChangeArrowheads="1"/>
          </p:cNvSpPr>
          <p:nvPr/>
        </p:nvSpPr>
        <p:spPr bwMode="auto">
          <a:xfrm>
            <a:off x="4703763" y="2709884"/>
            <a:ext cx="1136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algn="ctr" eaLnBrk="1" hangingPunct="1">
              <a:spcBef>
                <a:spcPct val="0"/>
              </a:spcBef>
              <a:buFontTx/>
              <a:buNone/>
            </a:pPr>
            <a:r>
              <a:rPr kumimoji="0" lang="en-US" altLang="zh-TW" sz="6000" dirty="0">
                <a:solidFill>
                  <a:srgbClr val="A6A6A6"/>
                </a:solidFill>
              </a:rPr>
              <a:t>02</a:t>
            </a:r>
            <a:endParaRPr kumimoji="0" lang="zh-TW" altLang="en-US" sz="6000" dirty="0">
              <a:solidFill>
                <a:srgbClr val="A6A6A6"/>
              </a:solidFill>
            </a:endParaRPr>
          </a:p>
        </p:txBody>
      </p:sp>
      <p:sp>
        <p:nvSpPr>
          <p:cNvPr id="77835" name="文字方塊 30"/>
          <p:cNvSpPr txBox="1">
            <a:spLocks noChangeArrowheads="1"/>
          </p:cNvSpPr>
          <p:nvPr/>
        </p:nvSpPr>
        <p:spPr bwMode="auto">
          <a:xfrm>
            <a:off x="4703763" y="3556021"/>
            <a:ext cx="1136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algn="ctr" eaLnBrk="1" hangingPunct="1">
              <a:spcBef>
                <a:spcPct val="0"/>
              </a:spcBef>
              <a:buFontTx/>
              <a:buNone/>
            </a:pPr>
            <a:r>
              <a:rPr kumimoji="0" lang="en-US" altLang="zh-TW" sz="6000">
                <a:solidFill>
                  <a:srgbClr val="A6A6A6"/>
                </a:solidFill>
              </a:rPr>
              <a:t>03</a:t>
            </a:r>
            <a:endParaRPr kumimoji="0" lang="zh-TW" altLang="en-US" sz="6000">
              <a:solidFill>
                <a:srgbClr val="A6A6A6"/>
              </a:solidFill>
            </a:endParaRPr>
          </a:p>
        </p:txBody>
      </p:sp>
      <p:sp>
        <p:nvSpPr>
          <p:cNvPr id="77836" name="文字方塊 32"/>
          <p:cNvSpPr txBox="1">
            <a:spLocks noChangeArrowheads="1"/>
          </p:cNvSpPr>
          <p:nvPr/>
        </p:nvSpPr>
        <p:spPr bwMode="auto">
          <a:xfrm>
            <a:off x="4703763" y="4383109"/>
            <a:ext cx="1136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algn="ctr" eaLnBrk="1" hangingPunct="1">
              <a:spcBef>
                <a:spcPct val="0"/>
              </a:spcBef>
              <a:buFontTx/>
              <a:buNone/>
            </a:pPr>
            <a:r>
              <a:rPr kumimoji="0" lang="en-US" altLang="zh-TW" sz="6000">
                <a:solidFill>
                  <a:srgbClr val="A6A6A6"/>
                </a:solidFill>
              </a:rPr>
              <a:t>04</a:t>
            </a:r>
            <a:endParaRPr kumimoji="0" lang="zh-TW" altLang="en-US" sz="6000">
              <a:solidFill>
                <a:srgbClr val="A6A6A6"/>
              </a:solidFill>
            </a:endParaRPr>
          </a:p>
        </p:txBody>
      </p:sp>
      <p:sp>
        <p:nvSpPr>
          <p:cNvPr id="77837" name="文字方塊 34"/>
          <p:cNvSpPr txBox="1">
            <a:spLocks noChangeArrowheads="1"/>
          </p:cNvSpPr>
          <p:nvPr/>
        </p:nvSpPr>
        <p:spPr bwMode="auto">
          <a:xfrm>
            <a:off x="4703763" y="5240359"/>
            <a:ext cx="1136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algn="ctr" eaLnBrk="1" hangingPunct="1">
              <a:spcBef>
                <a:spcPct val="0"/>
              </a:spcBef>
              <a:buFontTx/>
              <a:buNone/>
            </a:pPr>
            <a:r>
              <a:rPr kumimoji="0" lang="en-US" altLang="zh-TW" sz="6000">
                <a:solidFill>
                  <a:srgbClr val="A6A6A6"/>
                </a:solidFill>
              </a:rPr>
              <a:t>05</a:t>
            </a:r>
            <a:endParaRPr kumimoji="0" lang="zh-TW" altLang="en-US" sz="6000">
              <a:solidFill>
                <a:srgbClr val="A6A6A6"/>
              </a:solidFill>
            </a:endParaRPr>
          </a:p>
        </p:txBody>
      </p:sp>
      <p:sp>
        <p:nvSpPr>
          <p:cNvPr id="77838" name="投影片編號版面配置區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eaLnBrk="1" hangingPunct="1">
              <a:spcBef>
                <a:spcPct val="0"/>
              </a:spcBef>
              <a:buFontTx/>
              <a:buNone/>
            </a:pPr>
            <a:fld id="{E8B90D31-1ABB-435F-8B18-5C3A55D17CBE}" type="slidenum">
              <a:rPr lang="zh-TW" altLang="en-US" sz="1200" smtClean="0">
                <a:solidFill>
                  <a:srgbClr val="898989"/>
                </a:solidFill>
                <a:ea typeface="標楷體" pitchFamily="65" charset="-120"/>
              </a:rPr>
              <a:pPr eaLnBrk="1" hangingPunct="1">
                <a:spcBef>
                  <a:spcPct val="0"/>
                </a:spcBef>
                <a:buFontTx/>
                <a:buNone/>
              </a:pPr>
              <a:t>7</a:t>
            </a:fld>
            <a:endParaRPr lang="zh-TW" altLang="en-US" sz="1200" smtClean="0">
              <a:solidFill>
                <a:srgbClr val="898989"/>
              </a:solidFill>
              <a:ea typeface="標楷體" pitchFamily="65" charset="-120"/>
            </a:endParaRPr>
          </a:p>
        </p:txBody>
      </p:sp>
      <p:sp>
        <p:nvSpPr>
          <p:cNvPr id="37" name="矩形 36"/>
          <p:cNvSpPr/>
          <p:nvPr/>
        </p:nvSpPr>
        <p:spPr>
          <a:xfrm>
            <a:off x="3155950" y="1168411"/>
            <a:ext cx="2832100" cy="111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77840" name="文字方塊 37"/>
          <p:cNvSpPr txBox="1">
            <a:spLocks noChangeArrowheads="1"/>
          </p:cNvSpPr>
          <p:nvPr/>
        </p:nvSpPr>
        <p:spPr bwMode="auto">
          <a:xfrm>
            <a:off x="1966925" y="463620"/>
            <a:ext cx="52101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algn="ctr" eaLnBrk="1" hangingPunct="1">
              <a:spcBef>
                <a:spcPct val="0"/>
              </a:spcBef>
              <a:buFontTx/>
              <a:buNone/>
            </a:pPr>
            <a:r>
              <a:rPr lang="zh-TW" altLang="en-US" sz="4000">
                <a:solidFill>
                  <a:srgbClr val="000000"/>
                </a:solidFill>
                <a:ea typeface="標楷體" pitchFamily="65" charset="-120"/>
              </a:rPr>
              <a:t>經費動支程序</a:t>
            </a:r>
            <a:endParaRPr lang="zh-TW" altLang="en-US" sz="4000">
              <a:solidFill>
                <a:srgbClr val="000000"/>
              </a:solidFill>
              <a:latin typeface="標楷體" pitchFamily="65" charset="-120"/>
              <a:ea typeface="標楷體" pitchFamily="65" charset="-120"/>
            </a:endParaRPr>
          </a:p>
        </p:txBody>
      </p:sp>
      <p:sp>
        <p:nvSpPr>
          <p:cNvPr id="77841" name="頁尾版面配置區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eaLnBrk="1" hangingPunct="1">
              <a:spcBef>
                <a:spcPct val="0"/>
              </a:spcBef>
              <a:buFontTx/>
              <a:buNone/>
            </a:pPr>
            <a:r>
              <a:rPr lang="zh-TW" altLang="en-US" sz="1200" smtClean="0">
                <a:solidFill>
                  <a:srgbClr val="898989"/>
                </a:solidFill>
                <a:ea typeface="標楷體" pitchFamily="65" charset="-120"/>
              </a:rPr>
              <a:t>商業簡報網 </a:t>
            </a:r>
            <a:r>
              <a:rPr lang="en-US" altLang="zh-TW" sz="1200" smtClean="0">
                <a:solidFill>
                  <a:srgbClr val="898989"/>
                </a:solidFill>
                <a:ea typeface="標楷體" pitchFamily="65" charset="-120"/>
              </a:rPr>
              <a:t>X Matter Lab</a:t>
            </a:r>
            <a:endParaRPr lang="zh-TW" altLang="en-US" sz="1200" smtClean="0">
              <a:solidFill>
                <a:srgbClr val="898989"/>
              </a:solidFill>
              <a:ea typeface="標楷體" pitchFamily="65" charset="-120"/>
            </a:endParaRPr>
          </a:p>
        </p:txBody>
      </p:sp>
      <p:sp>
        <p:nvSpPr>
          <p:cNvPr id="77842" name="文字方塊 38"/>
          <p:cNvSpPr txBox="1">
            <a:spLocks noChangeArrowheads="1"/>
          </p:cNvSpPr>
          <p:nvPr/>
        </p:nvSpPr>
        <p:spPr bwMode="auto">
          <a:xfrm>
            <a:off x="1331918" y="1574334"/>
            <a:ext cx="2935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Arial" pitchFamily="34" charset="0"/>
                <a:ea typeface="標楷體" pitchFamily="65" charset="-120"/>
              </a:defRPr>
            </a:lvl1pPr>
            <a:lvl2pPr marL="742950" indent="-285750" eaLnBrk="0" hangingPunct="0">
              <a:defRPr kumimoji="1" sz="2400">
                <a:solidFill>
                  <a:schemeClr val="tx1"/>
                </a:solidFill>
                <a:latin typeface="Arial" pitchFamily="34" charset="0"/>
                <a:ea typeface="標楷體" pitchFamily="65" charset="-120"/>
              </a:defRPr>
            </a:lvl2pPr>
            <a:lvl3pPr marL="1143000" indent="-228600" eaLnBrk="0" hangingPunct="0">
              <a:defRPr kumimoji="1" sz="2400">
                <a:solidFill>
                  <a:schemeClr val="tx1"/>
                </a:solidFill>
                <a:latin typeface="Arial" pitchFamily="34" charset="0"/>
                <a:ea typeface="標楷體" pitchFamily="65" charset="-120"/>
              </a:defRPr>
            </a:lvl3pPr>
            <a:lvl4pPr marL="1600200" indent="-228600" eaLnBrk="0" hangingPunct="0">
              <a:defRPr kumimoji="1" sz="2400">
                <a:solidFill>
                  <a:schemeClr val="tx1"/>
                </a:solidFill>
                <a:latin typeface="Arial" pitchFamily="34" charset="0"/>
                <a:ea typeface="標楷體" pitchFamily="65" charset="-120"/>
              </a:defRPr>
            </a:lvl4pPr>
            <a:lvl5pPr marL="2057400" indent="-228600" eaLnBrk="0" hangingPunct="0">
              <a:defRPr kumimoji="1" sz="24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Arial" pitchFamily="34" charset="0"/>
                <a:ea typeface="標楷體" pitchFamily="65" charset="-120"/>
              </a:defRPr>
            </a:lvl9pPr>
          </a:lstStyle>
          <a:p>
            <a:pPr eaLnBrk="1" hangingPunct="1"/>
            <a:r>
              <a:rPr lang="zh-TW" altLang="en-US" sz="2800">
                <a:solidFill>
                  <a:srgbClr val="000000"/>
                </a:solidFill>
                <a:latin typeface="微軟正黑體" pitchFamily="34" charset="-120"/>
                <a:ea typeface="微軟正黑體" pitchFamily="34" charset="-120"/>
              </a:rPr>
              <a:t>經費動支申請</a:t>
            </a:r>
          </a:p>
        </p:txBody>
      </p:sp>
      <p:sp>
        <p:nvSpPr>
          <p:cNvPr id="77843" name="文字方塊 39"/>
          <p:cNvSpPr txBox="1">
            <a:spLocks noChangeArrowheads="1"/>
          </p:cNvSpPr>
          <p:nvPr/>
        </p:nvSpPr>
        <p:spPr bwMode="auto">
          <a:xfrm>
            <a:off x="1797050" y="3199934"/>
            <a:ext cx="2935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Arial" pitchFamily="34" charset="0"/>
                <a:ea typeface="標楷體" pitchFamily="65" charset="-120"/>
              </a:defRPr>
            </a:lvl1pPr>
            <a:lvl2pPr marL="742950" indent="-285750" eaLnBrk="0" hangingPunct="0">
              <a:defRPr kumimoji="1" sz="2400">
                <a:solidFill>
                  <a:schemeClr val="tx1"/>
                </a:solidFill>
                <a:latin typeface="Arial" pitchFamily="34" charset="0"/>
                <a:ea typeface="標楷體" pitchFamily="65" charset="-120"/>
              </a:defRPr>
            </a:lvl2pPr>
            <a:lvl3pPr marL="1143000" indent="-228600" eaLnBrk="0" hangingPunct="0">
              <a:defRPr kumimoji="1" sz="2400">
                <a:solidFill>
                  <a:schemeClr val="tx1"/>
                </a:solidFill>
                <a:latin typeface="Arial" pitchFamily="34" charset="0"/>
                <a:ea typeface="標楷體" pitchFamily="65" charset="-120"/>
              </a:defRPr>
            </a:lvl3pPr>
            <a:lvl4pPr marL="1600200" indent="-228600" eaLnBrk="0" hangingPunct="0">
              <a:defRPr kumimoji="1" sz="2400">
                <a:solidFill>
                  <a:schemeClr val="tx1"/>
                </a:solidFill>
                <a:latin typeface="Arial" pitchFamily="34" charset="0"/>
                <a:ea typeface="標楷體" pitchFamily="65" charset="-120"/>
              </a:defRPr>
            </a:lvl4pPr>
            <a:lvl5pPr marL="2057400" indent="-228600" eaLnBrk="0" hangingPunct="0">
              <a:defRPr kumimoji="1" sz="24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Arial" pitchFamily="34" charset="0"/>
                <a:ea typeface="標楷體" pitchFamily="65" charset="-120"/>
              </a:defRPr>
            </a:lvl9pPr>
          </a:lstStyle>
          <a:p>
            <a:pPr eaLnBrk="1" hangingPunct="1"/>
            <a:r>
              <a:rPr lang="zh-TW" altLang="en-US" sz="2800">
                <a:solidFill>
                  <a:srgbClr val="000000"/>
                </a:solidFill>
                <a:latin typeface="微軟正黑體" pitchFamily="34" charset="-120"/>
                <a:ea typeface="微軟正黑體" pitchFamily="34" charset="-120"/>
              </a:rPr>
              <a:t>總務單位估價</a:t>
            </a:r>
          </a:p>
        </p:txBody>
      </p:sp>
      <p:sp>
        <p:nvSpPr>
          <p:cNvPr id="77844" name="文字方塊 40"/>
          <p:cNvSpPr txBox="1">
            <a:spLocks noChangeArrowheads="1"/>
          </p:cNvSpPr>
          <p:nvPr/>
        </p:nvSpPr>
        <p:spPr bwMode="auto">
          <a:xfrm>
            <a:off x="1958975" y="4106397"/>
            <a:ext cx="2935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Arial" pitchFamily="34" charset="0"/>
                <a:ea typeface="標楷體" pitchFamily="65" charset="-120"/>
              </a:defRPr>
            </a:lvl1pPr>
            <a:lvl2pPr marL="742950" indent="-285750" eaLnBrk="0" hangingPunct="0">
              <a:defRPr kumimoji="1" sz="2400">
                <a:solidFill>
                  <a:schemeClr val="tx1"/>
                </a:solidFill>
                <a:latin typeface="Arial" pitchFamily="34" charset="0"/>
                <a:ea typeface="標楷體" pitchFamily="65" charset="-120"/>
              </a:defRPr>
            </a:lvl2pPr>
            <a:lvl3pPr marL="1143000" indent="-228600" eaLnBrk="0" hangingPunct="0">
              <a:defRPr kumimoji="1" sz="2400">
                <a:solidFill>
                  <a:schemeClr val="tx1"/>
                </a:solidFill>
                <a:latin typeface="Arial" pitchFamily="34" charset="0"/>
                <a:ea typeface="標楷體" pitchFamily="65" charset="-120"/>
              </a:defRPr>
            </a:lvl3pPr>
            <a:lvl4pPr marL="1600200" indent="-228600" eaLnBrk="0" hangingPunct="0">
              <a:defRPr kumimoji="1" sz="2400">
                <a:solidFill>
                  <a:schemeClr val="tx1"/>
                </a:solidFill>
                <a:latin typeface="Arial" pitchFamily="34" charset="0"/>
                <a:ea typeface="標楷體" pitchFamily="65" charset="-120"/>
              </a:defRPr>
            </a:lvl4pPr>
            <a:lvl5pPr marL="2057400" indent="-228600" eaLnBrk="0" hangingPunct="0">
              <a:defRPr kumimoji="1" sz="24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Arial" pitchFamily="34" charset="0"/>
                <a:ea typeface="標楷體" pitchFamily="65" charset="-120"/>
              </a:defRPr>
            </a:lvl9pPr>
          </a:lstStyle>
          <a:p>
            <a:pPr eaLnBrk="1" hangingPunct="1"/>
            <a:r>
              <a:rPr lang="zh-TW" altLang="en-US" sz="2800">
                <a:solidFill>
                  <a:srgbClr val="000000"/>
                </a:solidFill>
                <a:latin typeface="微軟正黑體" pitchFamily="34" charset="-120"/>
                <a:ea typeface="微軟正黑體" pitchFamily="34" charset="-120"/>
              </a:rPr>
              <a:t>會計單位審核</a:t>
            </a:r>
          </a:p>
        </p:txBody>
      </p:sp>
      <p:sp>
        <p:nvSpPr>
          <p:cNvPr id="77845" name="文字方塊 41"/>
          <p:cNvSpPr txBox="1">
            <a:spLocks noChangeArrowheads="1"/>
          </p:cNvSpPr>
          <p:nvPr/>
        </p:nvSpPr>
        <p:spPr bwMode="auto">
          <a:xfrm>
            <a:off x="2359029" y="4919196"/>
            <a:ext cx="2936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sz="2400">
                <a:solidFill>
                  <a:schemeClr val="tx1"/>
                </a:solidFill>
                <a:latin typeface="Arial" pitchFamily="34" charset="0"/>
                <a:ea typeface="標楷體" pitchFamily="65" charset="-120"/>
              </a:defRPr>
            </a:lvl1pPr>
            <a:lvl2pPr marL="742950" indent="-285750" eaLnBrk="0" hangingPunct="0">
              <a:defRPr kumimoji="1" sz="2400">
                <a:solidFill>
                  <a:schemeClr val="tx1"/>
                </a:solidFill>
                <a:latin typeface="Arial" pitchFamily="34" charset="0"/>
                <a:ea typeface="標楷體" pitchFamily="65" charset="-120"/>
              </a:defRPr>
            </a:lvl2pPr>
            <a:lvl3pPr marL="1143000" indent="-228600" eaLnBrk="0" hangingPunct="0">
              <a:defRPr kumimoji="1" sz="2400">
                <a:solidFill>
                  <a:schemeClr val="tx1"/>
                </a:solidFill>
                <a:latin typeface="Arial" pitchFamily="34" charset="0"/>
                <a:ea typeface="標楷體" pitchFamily="65" charset="-120"/>
              </a:defRPr>
            </a:lvl3pPr>
            <a:lvl4pPr marL="1600200" indent="-228600" eaLnBrk="0" hangingPunct="0">
              <a:defRPr kumimoji="1" sz="2400">
                <a:solidFill>
                  <a:schemeClr val="tx1"/>
                </a:solidFill>
                <a:latin typeface="Arial" pitchFamily="34" charset="0"/>
                <a:ea typeface="標楷體" pitchFamily="65" charset="-120"/>
              </a:defRPr>
            </a:lvl4pPr>
            <a:lvl5pPr marL="2057400" indent="-228600" eaLnBrk="0" hangingPunct="0">
              <a:defRPr kumimoji="1" sz="24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Arial" pitchFamily="34" charset="0"/>
                <a:ea typeface="標楷體" pitchFamily="65" charset="-120"/>
              </a:defRPr>
            </a:lvl9pPr>
          </a:lstStyle>
          <a:p>
            <a:pPr eaLnBrk="1" hangingPunct="1"/>
            <a:r>
              <a:rPr lang="zh-TW" altLang="en-US" sz="2800">
                <a:solidFill>
                  <a:srgbClr val="000000"/>
                </a:solidFill>
                <a:latin typeface="微軟正黑體" pitchFamily="34" charset="-120"/>
                <a:ea typeface="微軟正黑體" pitchFamily="34" charset="-120"/>
              </a:rPr>
              <a:t>機關首長核定</a:t>
            </a:r>
          </a:p>
        </p:txBody>
      </p:sp>
      <p:sp>
        <p:nvSpPr>
          <p:cNvPr id="77846" name="矩形 4"/>
          <p:cNvSpPr>
            <a:spLocks noChangeArrowheads="1"/>
          </p:cNvSpPr>
          <p:nvPr/>
        </p:nvSpPr>
        <p:spPr bwMode="auto">
          <a:xfrm>
            <a:off x="5724525" y="1587515"/>
            <a:ext cx="3095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eaLnBrk="1" hangingPunct="1">
              <a:spcBef>
                <a:spcPct val="0"/>
              </a:spcBef>
              <a:buFontTx/>
              <a:buNone/>
            </a:pPr>
            <a:r>
              <a:rPr lang="zh-TW" altLang="en-US" sz="2400" b="1">
                <a:solidFill>
                  <a:srgbClr val="FF0000"/>
                </a:solidFill>
                <a:ea typeface="標楷體" pitchFamily="65" charset="-120"/>
              </a:rPr>
              <a:t>請示單、簽呈及其他請示文件</a:t>
            </a:r>
          </a:p>
        </p:txBody>
      </p:sp>
      <p:sp>
        <p:nvSpPr>
          <p:cNvPr id="77847" name="矩形 5"/>
          <p:cNvSpPr>
            <a:spLocks noChangeArrowheads="1"/>
          </p:cNvSpPr>
          <p:nvPr/>
        </p:nvSpPr>
        <p:spPr bwMode="auto">
          <a:xfrm>
            <a:off x="5722938" y="4222770"/>
            <a:ext cx="30972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eaLnBrk="1" hangingPunct="1">
              <a:spcBef>
                <a:spcPct val="0"/>
              </a:spcBef>
              <a:buFontTx/>
              <a:buNone/>
            </a:pPr>
            <a:r>
              <a:rPr lang="zh-TW" altLang="en-US" sz="2400" b="1">
                <a:solidFill>
                  <a:srgbClr val="FF0000"/>
                </a:solidFill>
                <a:ea typeface="標楷體" pitchFamily="65" charset="-120"/>
              </a:rPr>
              <a:t>有無預算、用途是否與預算編列相符</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155950" y="1168411"/>
            <a:ext cx="2832100" cy="111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78851" name="文字方塊 30"/>
          <p:cNvSpPr txBox="1">
            <a:spLocks noChangeArrowheads="1"/>
          </p:cNvSpPr>
          <p:nvPr/>
        </p:nvSpPr>
        <p:spPr bwMode="auto">
          <a:xfrm>
            <a:off x="2641498" y="465227"/>
            <a:ext cx="4017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algn="ctr" eaLnBrk="1" hangingPunct="1">
              <a:spcBef>
                <a:spcPct val="0"/>
              </a:spcBef>
              <a:buFontTx/>
              <a:buNone/>
            </a:pPr>
            <a:r>
              <a:rPr kumimoji="0" lang="zh-TW" altLang="en-US" sz="4000" dirty="0">
                <a:solidFill>
                  <a:srgbClr val="000000"/>
                </a:solidFill>
                <a:latin typeface="標楷體" panose="03000509000000000000" pitchFamily="65" charset="-120"/>
                <a:ea typeface="標楷體" panose="03000509000000000000" pitchFamily="65" charset="-120"/>
              </a:rPr>
              <a:t>經費動支程序</a:t>
            </a:r>
          </a:p>
        </p:txBody>
      </p:sp>
      <p:grpSp>
        <p:nvGrpSpPr>
          <p:cNvPr id="78852" name="群組 4"/>
          <p:cNvGrpSpPr>
            <a:grpSpLocks/>
          </p:cNvGrpSpPr>
          <p:nvPr/>
        </p:nvGrpSpPr>
        <p:grpSpPr bwMode="auto">
          <a:xfrm>
            <a:off x="3662363" y="3217863"/>
            <a:ext cx="501650" cy="479425"/>
            <a:chOff x="7066562" y="3123931"/>
            <a:chExt cx="859971" cy="859971"/>
          </a:xfrm>
        </p:grpSpPr>
        <p:sp>
          <p:nvSpPr>
            <p:cNvPr id="65" name="橢圓 64"/>
            <p:cNvSpPr/>
            <p:nvPr/>
          </p:nvSpPr>
          <p:spPr>
            <a:xfrm>
              <a:off x="7066562" y="3123931"/>
              <a:ext cx="859971" cy="8599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69" name="群組 68"/>
            <p:cNvGrpSpPr/>
            <p:nvPr/>
          </p:nvGrpSpPr>
          <p:grpSpPr>
            <a:xfrm>
              <a:off x="7252846" y="3313448"/>
              <a:ext cx="479078" cy="395430"/>
              <a:chOff x="13079250" y="23448756"/>
              <a:chExt cx="2967819" cy="2449630"/>
            </a:xfrm>
            <a:solidFill>
              <a:schemeClr val="bg1"/>
            </a:solidFill>
          </p:grpSpPr>
          <p:sp>
            <p:nvSpPr>
              <p:cNvPr id="70" name="手繪多邊形 69"/>
              <p:cNvSpPr>
                <a:spLocks/>
              </p:cNvSpPr>
              <p:nvPr/>
            </p:nvSpPr>
            <p:spPr bwMode="auto">
              <a:xfrm>
                <a:off x="13079250" y="23448756"/>
                <a:ext cx="2967819" cy="2449630"/>
              </a:xfrm>
              <a:custGeom>
                <a:avLst/>
                <a:gdLst>
                  <a:gd name="connsiteX0" fmla="*/ 2007528 w 4024625"/>
                  <a:gd name="connsiteY0" fmla="*/ 1087436 h 3321916"/>
                  <a:gd name="connsiteX1" fmla="*/ 1840007 w 4024625"/>
                  <a:gd name="connsiteY1" fmla="*/ 1101840 h 3321916"/>
                  <a:gd name="connsiteX2" fmla="*/ 1743097 w 4024625"/>
                  <a:gd name="connsiteY2" fmla="*/ 1122724 h 3321916"/>
                  <a:gd name="connsiteX3" fmla="*/ 1609441 w 4024625"/>
                  <a:gd name="connsiteY3" fmla="*/ 1178896 h 3321916"/>
                  <a:gd name="connsiteX4" fmla="*/ 1096431 w 4024625"/>
                  <a:gd name="connsiteY4" fmla="*/ 1856928 h 3321916"/>
                  <a:gd name="connsiteX5" fmla="*/ 1116966 w 4024625"/>
                  <a:gd name="connsiteY5" fmla="*/ 2260216 h 3321916"/>
                  <a:gd name="connsiteX6" fmla="*/ 1819472 w 4024625"/>
                  <a:gd name="connsiteY6" fmla="*/ 2915204 h 3321916"/>
                  <a:gd name="connsiteX7" fmla="*/ 1895847 w 4024625"/>
                  <a:gd name="connsiteY7" fmla="*/ 2930328 h 3321916"/>
                  <a:gd name="connsiteX8" fmla="*/ 2217919 w 4024625"/>
                  <a:gd name="connsiteY8" fmla="*/ 2911604 h 3321916"/>
                  <a:gd name="connsiteX9" fmla="*/ 2875753 w 4024625"/>
                  <a:gd name="connsiteY9" fmla="*/ 2323952 h 3321916"/>
                  <a:gd name="connsiteX10" fmla="*/ 2922227 w 4024625"/>
                  <a:gd name="connsiteY10" fmla="*/ 2006360 h 3321916"/>
                  <a:gd name="connsiteX11" fmla="*/ 2861343 w 4024625"/>
                  <a:gd name="connsiteY11" fmla="*/ 1660684 h 3321916"/>
                  <a:gd name="connsiteX12" fmla="*/ 2600515 w 4024625"/>
                  <a:gd name="connsiteY12" fmla="*/ 1300604 h 3321916"/>
                  <a:gd name="connsiteX13" fmla="*/ 2271958 w 4024625"/>
                  <a:gd name="connsiteY13" fmla="*/ 1122364 h 3321916"/>
                  <a:gd name="connsiteX14" fmla="*/ 2175409 w 4024625"/>
                  <a:gd name="connsiteY14" fmla="*/ 1101840 h 3321916"/>
                  <a:gd name="connsiteX15" fmla="*/ 2007528 w 4024625"/>
                  <a:gd name="connsiteY15" fmla="*/ 1087436 h 3321916"/>
                  <a:gd name="connsiteX16" fmla="*/ 691176 w 4024625"/>
                  <a:gd name="connsiteY16" fmla="*/ 884236 h 3321916"/>
                  <a:gd name="connsiteX17" fmla="*/ 395695 w 4024625"/>
                  <a:gd name="connsiteY17" fmla="*/ 895036 h 3321916"/>
                  <a:gd name="connsiteX18" fmla="*/ 376237 w 4024625"/>
                  <a:gd name="connsiteY18" fmla="*/ 1095956 h 3321916"/>
                  <a:gd name="connsiteX19" fmla="*/ 388128 w 4024625"/>
                  <a:gd name="connsiteY19" fmla="*/ 1299032 h 3321916"/>
                  <a:gd name="connsiteX20" fmla="*/ 691176 w 4024625"/>
                  <a:gd name="connsiteY20" fmla="*/ 1311272 h 3321916"/>
                  <a:gd name="connsiteX21" fmla="*/ 994223 w 4024625"/>
                  <a:gd name="connsiteY21" fmla="*/ 1299032 h 3321916"/>
                  <a:gd name="connsiteX22" fmla="*/ 1006475 w 4024625"/>
                  <a:gd name="connsiteY22" fmla="*/ 1095956 h 3321916"/>
                  <a:gd name="connsiteX23" fmla="*/ 987017 w 4024625"/>
                  <a:gd name="connsiteY23" fmla="*/ 895036 h 3321916"/>
                  <a:gd name="connsiteX24" fmla="*/ 691176 w 4024625"/>
                  <a:gd name="connsiteY24" fmla="*/ 884236 h 3321916"/>
                  <a:gd name="connsiteX25" fmla="*/ 1504906 w 4024625"/>
                  <a:gd name="connsiteY25" fmla="*/ 0 h 3321916"/>
                  <a:gd name="connsiteX26" fmla="*/ 2007262 w 4024625"/>
                  <a:gd name="connsiteY26" fmla="*/ 0 h 3321916"/>
                  <a:gd name="connsiteX27" fmla="*/ 2509258 w 4024625"/>
                  <a:gd name="connsiteY27" fmla="*/ 0 h 3321916"/>
                  <a:gd name="connsiteX28" fmla="*/ 2657624 w 4024625"/>
                  <a:gd name="connsiteY28" fmla="*/ 247692 h 3321916"/>
                  <a:gd name="connsiteX29" fmla="*/ 2828316 w 4024625"/>
                  <a:gd name="connsiteY29" fmla="*/ 501868 h 3321916"/>
                  <a:gd name="connsiteX30" fmla="*/ 3367404 w 4024625"/>
                  <a:gd name="connsiteY30" fmla="*/ 507988 h 3321916"/>
                  <a:gd name="connsiteX31" fmla="*/ 3906130 w 4024625"/>
                  <a:gd name="connsiteY31" fmla="*/ 519508 h 3321916"/>
                  <a:gd name="connsiteX32" fmla="*/ 3961588 w 4024625"/>
                  <a:gd name="connsiteY32" fmla="*/ 562352 h 3321916"/>
                  <a:gd name="connsiteX33" fmla="*/ 4024607 w 4024625"/>
                  <a:gd name="connsiteY33" fmla="*/ 1909552 h 3321916"/>
                  <a:gd name="connsiteX34" fmla="*/ 4011283 w 4024625"/>
                  <a:gd name="connsiteY34" fmla="*/ 3168188 h 3321916"/>
                  <a:gd name="connsiteX35" fmla="*/ 3887404 w 4024625"/>
                  <a:gd name="connsiteY35" fmla="*/ 3301396 h 3321916"/>
                  <a:gd name="connsiteX36" fmla="*/ 2004381 w 4024625"/>
                  <a:gd name="connsiteY36" fmla="*/ 3321556 h 3321916"/>
                  <a:gd name="connsiteX37" fmla="*/ 133601 w 4024625"/>
                  <a:gd name="connsiteY37" fmla="*/ 3306436 h 3321916"/>
                  <a:gd name="connsiteX38" fmla="*/ 28809 w 4024625"/>
                  <a:gd name="connsiteY38" fmla="*/ 3226872 h 3321916"/>
                  <a:gd name="connsiteX39" fmla="*/ 0 w 4024625"/>
                  <a:gd name="connsiteY39" fmla="*/ 3187268 h 3321916"/>
                  <a:gd name="connsiteX40" fmla="*/ 0 w 4024625"/>
                  <a:gd name="connsiteY40" fmla="*/ 1913152 h 3321916"/>
                  <a:gd name="connsiteX41" fmla="*/ 11524 w 4024625"/>
                  <a:gd name="connsiteY41" fmla="*/ 616716 h 3321916"/>
                  <a:gd name="connsiteX42" fmla="*/ 103712 w 4024625"/>
                  <a:gd name="connsiteY42" fmla="*/ 522388 h 3321916"/>
                  <a:gd name="connsiteX43" fmla="*/ 654683 w 4024625"/>
                  <a:gd name="connsiteY43" fmla="*/ 507988 h 3321916"/>
                  <a:gd name="connsiteX44" fmla="*/ 1177925 w 4024625"/>
                  <a:gd name="connsiteY44" fmla="*/ 507988 h 3321916"/>
                  <a:gd name="connsiteX45" fmla="*/ 1203853 w 4024625"/>
                  <a:gd name="connsiteY45" fmla="*/ 485308 h 3321916"/>
                  <a:gd name="connsiteX46" fmla="*/ 1367344 w 4024625"/>
                  <a:gd name="connsiteY46" fmla="*/ 231132 h 332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24625" h="3321916">
                    <a:moveTo>
                      <a:pt x="2007528" y="1087436"/>
                    </a:moveTo>
                    <a:cubicBezTo>
                      <a:pt x="1951687" y="1087436"/>
                      <a:pt x="1876033" y="1093916"/>
                      <a:pt x="1840007" y="1101840"/>
                    </a:cubicBezTo>
                    <a:cubicBezTo>
                      <a:pt x="1803621" y="1109400"/>
                      <a:pt x="1760029" y="1119124"/>
                      <a:pt x="1743097" y="1122724"/>
                    </a:cubicBezTo>
                    <a:cubicBezTo>
                      <a:pt x="1726525" y="1126324"/>
                      <a:pt x="1666362" y="1151532"/>
                      <a:pt x="1609441" y="1178896"/>
                    </a:cubicBezTo>
                    <a:cubicBezTo>
                      <a:pt x="1336724" y="1309604"/>
                      <a:pt x="1148309" y="1558780"/>
                      <a:pt x="1096431" y="1856928"/>
                    </a:cubicBezTo>
                    <a:cubicBezTo>
                      <a:pt x="1079499" y="1953788"/>
                      <a:pt x="1090667" y="2171996"/>
                      <a:pt x="1116966" y="2260216"/>
                    </a:cubicBezTo>
                    <a:cubicBezTo>
                      <a:pt x="1216398" y="2593652"/>
                      <a:pt x="1494518" y="2852908"/>
                      <a:pt x="1819472" y="2915204"/>
                    </a:cubicBezTo>
                    <a:cubicBezTo>
                      <a:pt x="1850094" y="2920964"/>
                      <a:pt x="1884679" y="2927808"/>
                      <a:pt x="1895847" y="2930328"/>
                    </a:cubicBezTo>
                    <a:cubicBezTo>
                      <a:pt x="1937277" y="2940048"/>
                      <a:pt x="2152352" y="2927448"/>
                      <a:pt x="2217919" y="2911604"/>
                    </a:cubicBezTo>
                    <a:cubicBezTo>
                      <a:pt x="2518736" y="2839588"/>
                      <a:pt x="2773079" y="2612376"/>
                      <a:pt x="2875753" y="2323952"/>
                    </a:cubicBezTo>
                    <a:cubicBezTo>
                      <a:pt x="2917183" y="2208004"/>
                      <a:pt x="2922587" y="2170916"/>
                      <a:pt x="2922227" y="2006360"/>
                    </a:cubicBezTo>
                    <a:cubicBezTo>
                      <a:pt x="2921506" y="1833164"/>
                      <a:pt x="2914301" y="1793552"/>
                      <a:pt x="2861343" y="1660684"/>
                    </a:cubicBezTo>
                    <a:cubicBezTo>
                      <a:pt x="2805503" y="1521692"/>
                      <a:pt x="2713997" y="1394944"/>
                      <a:pt x="2600515" y="1300604"/>
                    </a:cubicBezTo>
                    <a:cubicBezTo>
                      <a:pt x="2527382" y="1239748"/>
                      <a:pt x="2336084" y="1136048"/>
                      <a:pt x="2271958" y="1122364"/>
                    </a:cubicBezTo>
                    <a:cubicBezTo>
                      <a:pt x="2255026" y="1118764"/>
                      <a:pt x="2211795" y="1109400"/>
                      <a:pt x="2175409" y="1101840"/>
                    </a:cubicBezTo>
                    <a:cubicBezTo>
                      <a:pt x="2139022" y="1093916"/>
                      <a:pt x="2063368" y="1087436"/>
                      <a:pt x="2007528" y="1087436"/>
                    </a:cubicBezTo>
                    <a:close/>
                    <a:moveTo>
                      <a:pt x="691176" y="884236"/>
                    </a:moveTo>
                    <a:cubicBezTo>
                      <a:pt x="520734" y="884236"/>
                      <a:pt x="407947" y="888196"/>
                      <a:pt x="395695" y="895036"/>
                    </a:cubicBezTo>
                    <a:cubicBezTo>
                      <a:pt x="377318" y="904760"/>
                      <a:pt x="376237" y="918084"/>
                      <a:pt x="376237" y="1095956"/>
                    </a:cubicBezTo>
                    <a:cubicBezTo>
                      <a:pt x="376237" y="1230980"/>
                      <a:pt x="379480" y="1290392"/>
                      <a:pt x="388128" y="1299032"/>
                    </a:cubicBezTo>
                    <a:cubicBezTo>
                      <a:pt x="397137" y="1308032"/>
                      <a:pt x="478574" y="1311272"/>
                      <a:pt x="691176" y="1311272"/>
                    </a:cubicBezTo>
                    <a:cubicBezTo>
                      <a:pt x="904138" y="1311272"/>
                      <a:pt x="985575" y="1308032"/>
                      <a:pt x="994223" y="1299032"/>
                    </a:cubicBezTo>
                    <a:cubicBezTo>
                      <a:pt x="1002872" y="1290392"/>
                      <a:pt x="1006475" y="1230980"/>
                      <a:pt x="1006475" y="1095956"/>
                    </a:cubicBezTo>
                    <a:cubicBezTo>
                      <a:pt x="1006475" y="918084"/>
                      <a:pt x="1005394" y="904760"/>
                      <a:pt x="987017" y="895036"/>
                    </a:cubicBezTo>
                    <a:cubicBezTo>
                      <a:pt x="974765" y="888196"/>
                      <a:pt x="861978" y="884236"/>
                      <a:pt x="691176" y="884236"/>
                    </a:cubicBezTo>
                    <a:close/>
                    <a:moveTo>
                      <a:pt x="1504906" y="0"/>
                    </a:moveTo>
                    <a:lnTo>
                      <a:pt x="2007262" y="0"/>
                    </a:lnTo>
                    <a:lnTo>
                      <a:pt x="2509258" y="0"/>
                    </a:lnTo>
                    <a:lnTo>
                      <a:pt x="2657624" y="247692"/>
                    </a:lnTo>
                    <a:cubicBezTo>
                      <a:pt x="2764216" y="425904"/>
                      <a:pt x="2812112" y="497548"/>
                      <a:pt x="2828316" y="501868"/>
                    </a:cubicBezTo>
                    <a:cubicBezTo>
                      <a:pt x="2840920" y="505108"/>
                      <a:pt x="3083276" y="507988"/>
                      <a:pt x="3367404" y="507988"/>
                    </a:cubicBezTo>
                    <a:cubicBezTo>
                      <a:pt x="3728235" y="507988"/>
                      <a:pt x="3890286" y="511588"/>
                      <a:pt x="3906130" y="519508"/>
                    </a:cubicBezTo>
                    <a:cubicBezTo>
                      <a:pt x="3918014" y="525628"/>
                      <a:pt x="3943222" y="545072"/>
                      <a:pt x="3961588" y="562352"/>
                    </a:cubicBezTo>
                    <a:cubicBezTo>
                      <a:pt x="4027488" y="624636"/>
                      <a:pt x="4024607" y="568112"/>
                      <a:pt x="4024607" y="1909552"/>
                    </a:cubicBezTo>
                    <a:cubicBezTo>
                      <a:pt x="4024607" y="2872968"/>
                      <a:pt x="4021726" y="3133624"/>
                      <a:pt x="4011283" y="3168188"/>
                    </a:cubicBezTo>
                    <a:cubicBezTo>
                      <a:pt x="3991477" y="3235152"/>
                      <a:pt x="3952225" y="3277272"/>
                      <a:pt x="3887404" y="3301396"/>
                    </a:cubicBezTo>
                    <a:cubicBezTo>
                      <a:pt x="3830867" y="3322636"/>
                      <a:pt x="3830507" y="3322636"/>
                      <a:pt x="2004381" y="3321556"/>
                    </a:cubicBezTo>
                    <a:cubicBezTo>
                      <a:pt x="489032" y="3320836"/>
                      <a:pt x="170333" y="3318316"/>
                      <a:pt x="133601" y="3306436"/>
                    </a:cubicBezTo>
                    <a:cubicBezTo>
                      <a:pt x="81025" y="3290232"/>
                      <a:pt x="66981" y="3279432"/>
                      <a:pt x="28809" y="3226872"/>
                    </a:cubicBezTo>
                    <a:lnTo>
                      <a:pt x="0" y="3187268"/>
                    </a:lnTo>
                    <a:lnTo>
                      <a:pt x="0" y="1913152"/>
                    </a:lnTo>
                    <a:cubicBezTo>
                      <a:pt x="0" y="991136"/>
                      <a:pt x="3241" y="632556"/>
                      <a:pt x="11524" y="616716"/>
                    </a:cubicBezTo>
                    <a:cubicBezTo>
                      <a:pt x="28449" y="583952"/>
                      <a:pt x="72382" y="538592"/>
                      <a:pt x="103712" y="522388"/>
                    </a:cubicBezTo>
                    <a:cubicBezTo>
                      <a:pt x="126399" y="510508"/>
                      <a:pt x="223989" y="507988"/>
                      <a:pt x="654683" y="507988"/>
                    </a:cubicBezTo>
                    <a:lnTo>
                      <a:pt x="1177925" y="507988"/>
                    </a:lnTo>
                    <a:lnTo>
                      <a:pt x="1203853" y="485308"/>
                    </a:lnTo>
                    <a:cubicBezTo>
                      <a:pt x="1217897" y="472708"/>
                      <a:pt x="1291360" y="358220"/>
                      <a:pt x="1367344" y="231132"/>
                    </a:cubicBezTo>
                    <a:close/>
                  </a:path>
                </a:pathLst>
              </a:custGeom>
              <a:grpFill/>
              <a:ln w="0">
                <a:noFill/>
                <a:prstDash val="solid"/>
                <a:round/>
                <a:headEnd/>
                <a:tailEnd/>
              </a:ln>
            </p:spPr>
            <p:txBody>
              <a:bodyPr tIns="45721" bIns="45721"/>
              <a:lstStyle/>
              <a:p>
                <a:pPr fontAlgn="auto">
                  <a:spcBef>
                    <a:spcPts val="0"/>
                  </a:spcBef>
                  <a:spcAft>
                    <a:spcPts val="0"/>
                  </a:spcAft>
                  <a:defRPr/>
                </a:pPr>
                <a:endParaRPr kumimoji="0" lang="zh-TW" altLang="en-US" sz="1800">
                  <a:solidFill>
                    <a:prstClr val="black"/>
                  </a:solidFill>
                  <a:latin typeface="Arial"/>
                  <a:ea typeface="微軟正黑體"/>
                </a:endParaRPr>
              </a:p>
            </p:txBody>
          </p:sp>
          <p:sp>
            <p:nvSpPr>
              <p:cNvPr id="71" name="手繪多邊形 70"/>
              <p:cNvSpPr>
                <a:spLocks/>
              </p:cNvSpPr>
              <p:nvPr/>
            </p:nvSpPr>
            <p:spPr bwMode="auto">
              <a:xfrm>
                <a:off x="14046734" y="24416165"/>
                <a:ext cx="1019800" cy="1024369"/>
              </a:xfrm>
              <a:custGeom>
                <a:avLst/>
                <a:gdLst>
                  <a:gd name="connsiteX0" fmla="*/ 696901 w 1382938"/>
                  <a:gd name="connsiteY0" fmla="*/ 174564 h 1389136"/>
                  <a:gd name="connsiteX1" fmla="*/ 615103 w 1382938"/>
                  <a:gd name="connsiteY1" fmla="*/ 185584 h 1389136"/>
                  <a:gd name="connsiteX2" fmla="*/ 187732 w 1382938"/>
                  <a:gd name="connsiteY2" fmla="*/ 592580 h 1389136"/>
                  <a:gd name="connsiteX3" fmla="*/ 187732 w 1382938"/>
                  <a:gd name="connsiteY3" fmla="*/ 808496 h 1389136"/>
                  <a:gd name="connsiteX4" fmla="*/ 532584 w 1382938"/>
                  <a:gd name="connsiteY4" fmla="*/ 1189940 h 1389136"/>
                  <a:gd name="connsiteX5" fmla="*/ 850769 w 1382938"/>
                  <a:gd name="connsiteY5" fmla="*/ 1191740 h 1389136"/>
                  <a:gd name="connsiteX6" fmla="*/ 1062653 w 1382938"/>
                  <a:gd name="connsiteY6" fmla="*/ 1061472 h 1389136"/>
                  <a:gd name="connsiteX7" fmla="*/ 1208953 w 1382938"/>
                  <a:gd name="connsiteY7" fmla="*/ 698740 h 1389136"/>
                  <a:gd name="connsiteX8" fmla="*/ 1135442 w 1382938"/>
                  <a:gd name="connsiteY8" fmla="*/ 424528 h 1389136"/>
                  <a:gd name="connsiteX9" fmla="*/ 777619 w 1382938"/>
                  <a:gd name="connsiteY9" fmla="*/ 185944 h 1389136"/>
                  <a:gd name="connsiteX10" fmla="*/ 696901 w 1382938"/>
                  <a:gd name="connsiteY10" fmla="*/ 174564 h 1389136"/>
                  <a:gd name="connsiteX11" fmla="*/ 709912 w 1382938"/>
                  <a:gd name="connsiteY11" fmla="*/ 376 h 1389136"/>
                  <a:gd name="connsiteX12" fmla="*/ 908829 w 1382938"/>
                  <a:gd name="connsiteY12" fmla="*/ 35660 h 1389136"/>
                  <a:gd name="connsiteX13" fmla="*/ 1337507 w 1382938"/>
                  <a:gd name="connsiteY13" fmla="*/ 434916 h 1389136"/>
                  <a:gd name="connsiteX14" fmla="*/ 1382858 w 1382938"/>
                  <a:gd name="connsiteY14" fmla="*/ 698084 h 1389136"/>
                  <a:gd name="connsiteX15" fmla="*/ 1357663 w 1382938"/>
                  <a:gd name="connsiteY15" fmla="*/ 904012 h 1389136"/>
                  <a:gd name="connsiteX16" fmla="*/ 909909 w 1382938"/>
                  <a:gd name="connsiteY16" fmla="*/ 1358712 h 1389136"/>
                  <a:gd name="connsiteX17" fmla="*/ 688552 w 1382938"/>
                  <a:gd name="connsiteY17" fmla="*/ 1388952 h 1389136"/>
                  <a:gd name="connsiteX18" fmla="*/ 517585 w 1382938"/>
                  <a:gd name="connsiteY18" fmla="*/ 1372752 h 1389136"/>
                  <a:gd name="connsiteX19" fmla="*/ 178170 w 1382938"/>
                  <a:gd name="connsiteY19" fmla="*/ 1165384 h 1389136"/>
                  <a:gd name="connsiteX20" fmla="*/ 10443 w 1382938"/>
                  <a:gd name="connsiteY20" fmla="*/ 585760 h 1389136"/>
                  <a:gd name="connsiteX21" fmla="*/ 214163 w 1382938"/>
                  <a:gd name="connsiteY21" fmla="*/ 195868 h 1389136"/>
                  <a:gd name="connsiteX22" fmla="*/ 657958 w 1382938"/>
                  <a:gd name="connsiteY22" fmla="*/ 1820 h 1389136"/>
                  <a:gd name="connsiteX23" fmla="*/ 709912 w 1382938"/>
                  <a:gd name="connsiteY23" fmla="*/ 376 h 13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2938" h="1389136">
                    <a:moveTo>
                      <a:pt x="696901" y="174564"/>
                    </a:moveTo>
                    <a:cubicBezTo>
                      <a:pt x="674920" y="174520"/>
                      <a:pt x="652759" y="178208"/>
                      <a:pt x="615103" y="185584"/>
                    </a:cubicBezTo>
                    <a:cubicBezTo>
                      <a:pt x="397454" y="228768"/>
                      <a:pt x="236379" y="381708"/>
                      <a:pt x="187732" y="592580"/>
                    </a:cubicBezTo>
                    <a:cubicBezTo>
                      <a:pt x="167553" y="678228"/>
                      <a:pt x="167553" y="721768"/>
                      <a:pt x="187732" y="808496"/>
                    </a:cubicBezTo>
                    <a:cubicBezTo>
                      <a:pt x="228451" y="983024"/>
                      <a:pt x="366104" y="1135604"/>
                      <a:pt x="532584" y="1189940"/>
                    </a:cubicBezTo>
                    <a:cubicBezTo>
                      <a:pt x="623030" y="1219448"/>
                      <a:pt x="766808" y="1220168"/>
                      <a:pt x="850769" y="1191740"/>
                    </a:cubicBezTo>
                    <a:cubicBezTo>
                      <a:pt x="935450" y="1163312"/>
                      <a:pt x="1000673" y="1123008"/>
                      <a:pt x="1062653" y="1061472"/>
                    </a:cubicBezTo>
                    <a:cubicBezTo>
                      <a:pt x="1166432" y="957476"/>
                      <a:pt x="1208953" y="852036"/>
                      <a:pt x="1208953" y="698740"/>
                    </a:cubicBezTo>
                    <a:cubicBezTo>
                      <a:pt x="1208953" y="591140"/>
                      <a:pt x="1188413" y="514132"/>
                      <a:pt x="1135442" y="424528"/>
                    </a:cubicBezTo>
                    <a:cubicBezTo>
                      <a:pt x="1067697" y="309016"/>
                      <a:pt x="928243" y="216172"/>
                      <a:pt x="777619" y="185944"/>
                    </a:cubicBezTo>
                    <a:cubicBezTo>
                      <a:pt x="740684" y="178388"/>
                      <a:pt x="718883" y="174612"/>
                      <a:pt x="696901" y="174564"/>
                    </a:cubicBezTo>
                    <a:close/>
                    <a:moveTo>
                      <a:pt x="709912" y="376"/>
                    </a:moveTo>
                    <a:cubicBezTo>
                      <a:pt x="769131" y="2720"/>
                      <a:pt x="846471" y="15952"/>
                      <a:pt x="908829" y="35660"/>
                    </a:cubicBezTo>
                    <a:cubicBezTo>
                      <a:pt x="1098153" y="95424"/>
                      <a:pt x="1272359" y="257788"/>
                      <a:pt x="1337507" y="434916"/>
                    </a:cubicBezTo>
                    <a:cubicBezTo>
                      <a:pt x="1380339" y="551560"/>
                      <a:pt x="1383578" y="570280"/>
                      <a:pt x="1382858" y="698084"/>
                    </a:cubicBezTo>
                    <a:cubicBezTo>
                      <a:pt x="1382138" y="803928"/>
                      <a:pt x="1377819" y="839572"/>
                      <a:pt x="1357663" y="904012"/>
                    </a:cubicBezTo>
                    <a:cubicBezTo>
                      <a:pt x="1287477" y="1127220"/>
                      <a:pt x="1129827" y="1287428"/>
                      <a:pt x="909909" y="1358712"/>
                    </a:cubicBezTo>
                    <a:cubicBezTo>
                      <a:pt x="822086" y="1387152"/>
                      <a:pt x="802290" y="1390032"/>
                      <a:pt x="688552" y="1388952"/>
                    </a:cubicBezTo>
                    <a:cubicBezTo>
                      <a:pt x="610087" y="1387872"/>
                      <a:pt x="546379" y="1382112"/>
                      <a:pt x="517585" y="1372752"/>
                    </a:cubicBezTo>
                    <a:cubicBezTo>
                      <a:pt x="367854" y="1324148"/>
                      <a:pt x="263834" y="1260788"/>
                      <a:pt x="178170" y="1165384"/>
                    </a:cubicBezTo>
                    <a:cubicBezTo>
                      <a:pt x="41037" y="1012736"/>
                      <a:pt x="-27710" y="774768"/>
                      <a:pt x="10443" y="585760"/>
                    </a:cubicBezTo>
                    <a:cubicBezTo>
                      <a:pt x="45716" y="412596"/>
                      <a:pt x="105464" y="298112"/>
                      <a:pt x="214163" y="195868"/>
                    </a:cubicBezTo>
                    <a:cubicBezTo>
                      <a:pt x="343738" y="74184"/>
                      <a:pt x="448478" y="28460"/>
                      <a:pt x="657958" y="1820"/>
                    </a:cubicBezTo>
                    <a:cubicBezTo>
                      <a:pt x="672445" y="20"/>
                      <a:pt x="690172" y="-408"/>
                      <a:pt x="709912" y="376"/>
                    </a:cubicBezTo>
                    <a:close/>
                  </a:path>
                </a:pathLst>
              </a:custGeom>
              <a:grpFill/>
              <a:ln w="0">
                <a:noFill/>
                <a:prstDash val="solid"/>
                <a:round/>
                <a:headEnd/>
                <a:tailEnd/>
              </a:ln>
            </p:spPr>
            <p:txBody>
              <a:bodyPr tIns="45721" bIns="45721"/>
              <a:lstStyle/>
              <a:p>
                <a:pPr fontAlgn="auto">
                  <a:spcBef>
                    <a:spcPts val="0"/>
                  </a:spcBef>
                  <a:spcAft>
                    <a:spcPts val="0"/>
                  </a:spcAft>
                  <a:defRPr/>
                </a:pPr>
                <a:endParaRPr kumimoji="0" lang="zh-TW" altLang="en-US" sz="1800">
                  <a:solidFill>
                    <a:prstClr val="black"/>
                  </a:solidFill>
                  <a:latin typeface="Arial"/>
                  <a:ea typeface="微軟正黑體"/>
                </a:endParaRPr>
              </a:p>
            </p:txBody>
          </p:sp>
        </p:grpSp>
      </p:grpSp>
      <p:grpSp>
        <p:nvGrpSpPr>
          <p:cNvPr id="78853" name="群組 2"/>
          <p:cNvGrpSpPr>
            <a:grpSpLocks/>
          </p:cNvGrpSpPr>
          <p:nvPr/>
        </p:nvGrpSpPr>
        <p:grpSpPr bwMode="auto">
          <a:xfrm>
            <a:off x="3662363" y="1862149"/>
            <a:ext cx="501650" cy="479425"/>
            <a:chOff x="7861568" y="1552598"/>
            <a:chExt cx="859971" cy="859971"/>
          </a:xfrm>
        </p:grpSpPr>
        <p:sp>
          <p:nvSpPr>
            <p:cNvPr id="68" name="橢圓 67"/>
            <p:cNvSpPr/>
            <p:nvPr/>
          </p:nvSpPr>
          <p:spPr>
            <a:xfrm>
              <a:off x="7861568" y="1552598"/>
              <a:ext cx="859971" cy="8599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78887" name="手繪多邊形 71"/>
            <p:cNvSpPr>
              <a:spLocks/>
            </p:cNvSpPr>
            <p:nvPr/>
          </p:nvSpPr>
          <p:spPr bwMode="auto">
            <a:xfrm rot="10800000" flipV="1">
              <a:off x="8156442" y="1707093"/>
              <a:ext cx="300320" cy="554678"/>
            </a:xfrm>
            <a:custGeom>
              <a:avLst/>
              <a:gdLst>
                <a:gd name="T0" fmla="*/ 16338 w 2397801"/>
                <a:gd name="T1" fmla="*/ 9227 h 4428623"/>
                <a:gd name="T2" fmla="*/ 4698 w 2397801"/>
                <a:gd name="T3" fmla="*/ 9317 h 4428623"/>
                <a:gd name="T4" fmla="*/ 4443 w 2397801"/>
                <a:gd name="T5" fmla="*/ 34796 h 4428623"/>
                <a:gd name="T6" fmla="*/ 4551 w 2397801"/>
                <a:gd name="T7" fmla="*/ 60286 h 4428623"/>
                <a:gd name="T8" fmla="*/ 18945 w 2397801"/>
                <a:gd name="T9" fmla="*/ 60354 h 4428623"/>
                <a:gd name="T10" fmla="*/ 33233 w 2397801"/>
                <a:gd name="T11" fmla="*/ 60315 h 4428623"/>
                <a:gd name="T12" fmla="*/ 33272 w 2397801"/>
                <a:gd name="T13" fmla="*/ 34897 h 4428623"/>
                <a:gd name="T14" fmla="*/ 33114 w 2397801"/>
                <a:gd name="T15" fmla="*/ 9356 h 4428623"/>
                <a:gd name="T16" fmla="*/ 16338 w 2397801"/>
                <a:gd name="T17" fmla="*/ 9227 h 4428623"/>
                <a:gd name="T18" fmla="*/ 18907 w 2397801"/>
                <a:gd name="T19" fmla="*/ 2925 h 4428623"/>
                <a:gd name="T20" fmla="*/ 14590 w 2397801"/>
                <a:gd name="T21" fmla="*/ 3304 h 4428623"/>
                <a:gd name="T22" fmla="*/ 14110 w 2397801"/>
                <a:gd name="T23" fmla="*/ 5317 h 4428623"/>
                <a:gd name="T24" fmla="*/ 18850 w 2397801"/>
                <a:gd name="T25" fmla="*/ 6505 h 4428623"/>
                <a:gd name="T26" fmla="*/ 22676 w 2397801"/>
                <a:gd name="T27" fmla="*/ 6256 h 4428623"/>
                <a:gd name="T28" fmla="*/ 23738 w 2397801"/>
                <a:gd name="T29" fmla="*/ 4639 h 4428623"/>
                <a:gd name="T30" fmla="*/ 23280 w 2397801"/>
                <a:gd name="T31" fmla="*/ 3445 h 4428623"/>
                <a:gd name="T32" fmla="*/ 22811 w 2397801"/>
                <a:gd name="T33" fmla="*/ 2925 h 4428623"/>
                <a:gd name="T34" fmla="*/ 12755 w 2397801"/>
                <a:gd name="T35" fmla="*/ 0 h 4428623"/>
                <a:gd name="T36" fmla="*/ 19474 w 2397801"/>
                <a:gd name="T37" fmla="*/ 9 h 4428623"/>
                <a:gd name="T38" fmla="*/ 36637 w 2397801"/>
                <a:gd name="T39" fmla="*/ 59 h 4428623"/>
                <a:gd name="T40" fmla="*/ 37089 w 2397801"/>
                <a:gd name="T41" fmla="*/ 393 h 4428623"/>
                <a:gd name="T42" fmla="*/ 37535 w 2397801"/>
                <a:gd name="T43" fmla="*/ 732 h 4428623"/>
                <a:gd name="T44" fmla="*/ 37575 w 2397801"/>
                <a:gd name="T45" fmla="*/ 34774 h 4428623"/>
                <a:gd name="T46" fmla="*/ 37615 w 2397801"/>
                <a:gd name="T47" fmla="*/ 68816 h 4428623"/>
                <a:gd name="T48" fmla="*/ 37197 w 2397801"/>
                <a:gd name="T49" fmla="*/ 69149 h 4428623"/>
                <a:gd name="T50" fmla="*/ 18903 w 2397801"/>
                <a:gd name="T51" fmla="*/ 69471 h 4428623"/>
                <a:gd name="T52" fmla="*/ 757 w 2397801"/>
                <a:gd name="T53" fmla="*/ 69308 h 4428623"/>
                <a:gd name="T54" fmla="*/ 0 w 2397801"/>
                <a:gd name="T55" fmla="*/ 34644 h 4428623"/>
                <a:gd name="T56" fmla="*/ 0 w 2397801"/>
                <a:gd name="T57" fmla="*/ 1071 h 4428623"/>
                <a:gd name="T58" fmla="*/ 452 w 2397801"/>
                <a:gd name="T59" fmla="*/ 619 h 4428623"/>
                <a:gd name="T60" fmla="*/ 1610 w 2397801"/>
                <a:gd name="T61" fmla="*/ 65 h 4428623"/>
                <a:gd name="T62" fmla="*/ 12755 w 2397801"/>
                <a:gd name="T63" fmla="*/ 0 h 44286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97801" h="4428623">
                  <a:moveTo>
                    <a:pt x="1041502" y="588163"/>
                  </a:moveTo>
                  <a:cubicBezTo>
                    <a:pt x="655239" y="588159"/>
                    <a:pt x="310023" y="589961"/>
                    <a:pt x="299462" y="593899"/>
                  </a:cubicBezTo>
                  <a:cubicBezTo>
                    <a:pt x="284691" y="599661"/>
                    <a:pt x="283250" y="752323"/>
                    <a:pt x="283250" y="2218109"/>
                  </a:cubicBezTo>
                  <a:cubicBezTo>
                    <a:pt x="283250" y="3108165"/>
                    <a:pt x="286492" y="3839437"/>
                    <a:pt x="290095" y="3843037"/>
                  </a:cubicBezTo>
                  <a:cubicBezTo>
                    <a:pt x="294058" y="3846637"/>
                    <a:pt x="706931" y="3848797"/>
                    <a:pt x="1207710" y="3847357"/>
                  </a:cubicBezTo>
                  <a:lnTo>
                    <a:pt x="2118479" y="3844837"/>
                  </a:lnTo>
                  <a:lnTo>
                    <a:pt x="2121001" y="2224589"/>
                  </a:lnTo>
                  <a:cubicBezTo>
                    <a:pt x="2123163" y="935231"/>
                    <a:pt x="2121001" y="602901"/>
                    <a:pt x="2110914" y="596419"/>
                  </a:cubicBezTo>
                  <a:cubicBezTo>
                    <a:pt x="2102605" y="591155"/>
                    <a:pt x="1538127" y="588167"/>
                    <a:pt x="1041502" y="588163"/>
                  </a:cubicBezTo>
                  <a:close/>
                  <a:moveTo>
                    <a:pt x="1205249" y="186437"/>
                  </a:moveTo>
                  <a:cubicBezTo>
                    <a:pt x="956363" y="186437"/>
                    <a:pt x="956003" y="186437"/>
                    <a:pt x="930070" y="210597"/>
                  </a:cubicBezTo>
                  <a:cubicBezTo>
                    <a:pt x="889369" y="248817"/>
                    <a:pt x="878564" y="294969"/>
                    <a:pt x="899455" y="338957"/>
                  </a:cubicBezTo>
                  <a:cubicBezTo>
                    <a:pt x="931511" y="406745"/>
                    <a:pt x="960685" y="414317"/>
                    <a:pt x="1201647" y="414677"/>
                  </a:cubicBezTo>
                  <a:cubicBezTo>
                    <a:pt x="1375975" y="415037"/>
                    <a:pt x="1418476" y="412513"/>
                    <a:pt x="1445490" y="398813"/>
                  </a:cubicBezTo>
                  <a:cubicBezTo>
                    <a:pt x="1493394" y="374653"/>
                    <a:pt x="1513204" y="345085"/>
                    <a:pt x="1513204" y="295689"/>
                  </a:cubicBezTo>
                  <a:cubicBezTo>
                    <a:pt x="1513564" y="262517"/>
                    <a:pt x="1507081" y="245209"/>
                    <a:pt x="1484029" y="219609"/>
                  </a:cubicBezTo>
                  <a:lnTo>
                    <a:pt x="1454134" y="186437"/>
                  </a:lnTo>
                  <a:lnTo>
                    <a:pt x="1205249" y="186437"/>
                  </a:lnTo>
                  <a:close/>
                  <a:moveTo>
                    <a:pt x="813103" y="1"/>
                  </a:moveTo>
                  <a:cubicBezTo>
                    <a:pt x="946149" y="13"/>
                    <a:pt x="1090993" y="193"/>
                    <a:pt x="1241394" y="553"/>
                  </a:cubicBezTo>
                  <a:lnTo>
                    <a:pt x="2335516" y="3793"/>
                  </a:lnTo>
                  <a:lnTo>
                    <a:pt x="2364318" y="25037"/>
                  </a:lnTo>
                  <a:lnTo>
                    <a:pt x="2392760" y="46641"/>
                  </a:lnTo>
                  <a:lnTo>
                    <a:pt x="2395281" y="2216709"/>
                  </a:lnTo>
                  <a:lnTo>
                    <a:pt x="2397801" y="4386781"/>
                  </a:lnTo>
                  <a:lnTo>
                    <a:pt x="2371159" y="4408025"/>
                  </a:lnTo>
                  <a:cubicBezTo>
                    <a:pt x="2344517" y="4428905"/>
                    <a:pt x="2342717" y="4428905"/>
                    <a:pt x="1205032" y="4428545"/>
                  </a:cubicBezTo>
                  <a:cubicBezTo>
                    <a:pt x="450415" y="4428545"/>
                    <a:pt x="60146" y="4424945"/>
                    <a:pt x="48265" y="4418105"/>
                  </a:cubicBezTo>
                  <a:cubicBezTo>
                    <a:pt x="-2499" y="4388581"/>
                    <a:pt x="21" y="4509201"/>
                    <a:pt x="21" y="2208429"/>
                  </a:cubicBezTo>
                  <a:lnTo>
                    <a:pt x="21" y="68245"/>
                  </a:lnTo>
                  <a:lnTo>
                    <a:pt x="28823" y="39437"/>
                  </a:lnTo>
                  <a:cubicBezTo>
                    <a:pt x="47905" y="19997"/>
                    <a:pt x="72747" y="8473"/>
                    <a:pt x="102629" y="4153"/>
                  </a:cubicBezTo>
                  <a:cubicBezTo>
                    <a:pt x="120991" y="1453"/>
                    <a:pt x="413962" y="-31"/>
                    <a:pt x="813103" y="1"/>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tIns="45721" bIns="45721"/>
            <a:lstStyle/>
            <a:p>
              <a:endParaRPr lang="zh-TW" altLang="en-US"/>
            </a:p>
          </p:txBody>
        </p:sp>
      </p:grpSp>
      <p:grpSp>
        <p:nvGrpSpPr>
          <p:cNvPr id="78854" name="群組 10"/>
          <p:cNvGrpSpPr>
            <a:grpSpLocks/>
          </p:cNvGrpSpPr>
          <p:nvPr/>
        </p:nvGrpSpPr>
        <p:grpSpPr bwMode="auto">
          <a:xfrm>
            <a:off x="3662363" y="3895727"/>
            <a:ext cx="501650" cy="479425"/>
            <a:chOff x="9566367" y="4183410"/>
            <a:chExt cx="859971" cy="859971"/>
          </a:xfrm>
        </p:grpSpPr>
        <p:sp>
          <p:nvSpPr>
            <p:cNvPr id="63" name="橢圓 62"/>
            <p:cNvSpPr/>
            <p:nvPr/>
          </p:nvSpPr>
          <p:spPr>
            <a:xfrm>
              <a:off x="9566367" y="4183410"/>
              <a:ext cx="859971" cy="85997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73" name="群組 72"/>
            <p:cNvGrpSpPr/>
            <p:nvPr/>
          </p:nvGrpSpPr>
          <p:grpSpPr>
            <a:xfrm>
              <a:off x="9773126" y="4365104"/>
              <a:ext cx="469782" cy="467828"/>
              <a:chOff x="35309818" y="13261794"/>
              <a:chExt cx="2516828" cy="2506357"/>
            </a:xfrm>
            <a:solidFill>
              <a:schemeClr val="bg1"/>
            </a:solidFill>
          </p:grpSpPr>
          <p:sp>
            <p:nvSpPr>
              <p:cNvPr id="74" name="手繪多邊形 73"/>
              <p:cNvSpPr>
                <a:spLocks/>
              </p:cNvSpPr>
              <p:nvPr/>
            </p:nvSpPr>
            <p:spPr bwMode="auto">
              <a:xfrm>
                <a:off x="35309818" y="13850431"/>
                <a:ext cx="2516828" cy="1917720"/>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tIns="45721" bIns="45721"/>
              <a:lstStyle/>
              <a:p>
                <a:pPr fontAlgn="auto">
                  <a:spcBef>
                    <a:spcPts val="0"/>
                  </a:spcBef>
                  <a:spcAft>
                    <a:spcPts val="0"/>
                  </a:spcAft>
                  <a:defRPr/>
                </a:pPr>
                <a:endParaRPr kumimoji="0" lang="zh-TW" altLang="en-US" sz="1800">
                  <a:solidFill>
                    <a:prstClr val="black"/>
                  </a:solidFill>
                  <a:latin typeface="Arial"/>
                  <a:ea typeface="微軟正黑體"/>
                </a:endParaRPr>
              </a:p>
            </p:txBody>
          </p:sp>
          <p:sp>
            <p:nvSpPr>
              <p:cNvPr id="75" name="Freeform 92"/>
              <p:cNvSpPr>
                <a:spLocks/>
              </p:cNvSpPr>
              <p:nvPr/>
            </p:nvSpPr>
            <p:spPr bwMode="auto">
              <a:xfrm>
                <a:off x="35512341" y="13261794"/>
                <a:ext cx="405044" cy="1443407"/>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tIns="45721" bIns="45721"/>
              <a:lstStyle/>
              <a:p>
                <a:pPr fontAlgn="auto">
                  <a:spcBef>
                    <a:spcPts val="0"/>
                  </a:spcBef>
                  <a:spcAft>
                    <a:spcPts val="0"/>
                  </a:spcAft>
                  <a:defRPr/>
                </a:pPr>
                <a:endParaRPr kumimoji="0" lang="zh-TW" altLang="en-US" sz="1800">
                  <a:solidFill>
                    <a:prstClr val="black"/>
                  </a:solidFill>
                  <a:latin typeface="Arial"/>
                  <a:ea typeface="微軟正黑體"/>
                </a:endParaRPr>
              </a:p>
            </p:txBody>
          </p:sp>
          <p:sp>
            <p:nvSpPr>
              <p:cNvPr id="76" name="Freeform 93"/>
              <p:cNvSpPr>
                <a:spLocks/>
              </p:cNvSpPr>
              <p:nvPr/>
            </p:nvSpPr>
            <p:spPr bwMode="auto">
              <a:xfrm>
                <a:off x="37228508" y="13261794"/>
                <a:ext cx="376948" cy="1443407"/>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tIns="45721" bIns="45721"/>
              <a:lstStyle/>
              <a:p>
                <a:pPr fontAlgn="auto">
                  <a:spcBef>
                    <a:spcPts val="0"/>
                  </a:spcBef>
                  <a:spcAft>
                    <a:spcPts val="0"/>
                  </a:spcAft>
                  <a:defRPr/>
                </a:pPr>
                <a:endParaRPr kumimoji="0" lang="zh-TW" altLang="en-US" sz="1800">
                  <a:solidFill>
                    <a:prstClr val="black"/>
                  </a:solidFill>
                  <a:latin typeface="Arial"/>
                  <a:ea typeface="微軟正黑體"/>
                </a:endParaRPr>
              </a:p>
            </p:txBody>
          </p:sp>
          <p:sp>
            <p:nvSpPr>
              <p:cNvPr id="77" name="Freeform 94"/>
              <p:cNvSpPr>
                <a:spLocks/>
              </p:cNvSpPr>
              <p:nvPr/>
            </p:nvSpPr>
            <p:spPr bwMode="auto">
              <a:xfrm>
                <a:off x="35835435" y="13472509"/>
                <a:ext cx="300856" cy="1021974"/>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tIns="45721" bIns="45721"/>
              <a:lstStyle/>
              <a:p>
                <a:pPr fontAlgn="auto">
                  <a:spcBef>
                    <a:spcPts val="0"/>
                  </a:spcBef>
                  <a:spcAft>
                    <a:spcPts val="0"/>
                  </a:spcAft>
                  <a:defRPr/>
                </a:pPr>
                <a:endParaRPr kumimoji="0" lang="zh-TW" altLang="en-US" sz="1800">
                  <a:solidFill>
                    <a:prstClr val="black"/>
                  </a:solidFill>
                  <a:latin typeface="Arial"/>
                  <a:ea typeface="微軟正黑體"/>
                </a:endParaRPr>
              </a:p>
            </p:txBody>
          </p:sp>
          <p:sp>
            <p:nvSpPr>
              <p:cNvPr id="78" name="Freeform 95"/>
              <p:cNvSpPr>
                <a:spLocks/>
              </p:cNvSpPr>
              <p:nvPr/>
            </p:nvSpPr>
            <p:spPr bwMode="auto">
              <a:xfrm>
                <a:off x="37010764" y="13480709"/>
                <a:ext cx="313734" cy="1013779"/>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tIns="45721" bIns="45721"/>
              <a:lstStyle/>
              <a:p>
                <a:pPr fontAlgn="auto">
                  <a:spcBef>
                    <a:spcPts val="0"/>
                  </a:spcBef>
                  <a:spcAft>
                    <a:spcPts val="0"/>
                  </a:spcAft>
                  <a:defRPr/>
                </a:pPr>
                <a:endParaRPr kumimoji="0" lang="zh-TW" altLang="en-US" sz="1800">
                  <a:solidFill>
                    <a:prstClr val="black"/>
                  </a:solidFill>
                  <a:latin typeface="Arial"/>
                  <a:ea typeface="微軟正黑體"/>
                </a:endParaRPr>
              </a:p>
            </p:txBody>
          </p:sp>
          <p:sp>
            <p:nvSpPr>
              <p:cNvPr id="79" name="Freeform 96"/>
              <p:cNvSpPr>
                <a:spLocks/>
              </p:cNvSpPr>
              <p:nvPr/>
            </p:nvSpPr>
            <p:spPr bwMode="auto">
              <a:xfrm>
                <a:off x="36138636" y="13684397"/>
                <a:ext cx="208374" cy="600542"/>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tIns="45721" bIns="45721"/>
              <a:lstStyle/>
              <a:p>
                <a:pPr fontAlgn="auto">
                  <a:spcBef>
                    <a:spcPts val="0"/>
                  </a:spcBef>
                  <a:spcAft>
                    <a:spcPts val="0"/>
                  </a:spcAft>
                  <a:defRPr/>
                </a:pPr>
                <a:endParaRPr kumimoji="0" lang="zh-TW" altLang="en-US" sz="1800">
                  <a:solidFill>
                    <a:prstClr val="black"/>
                  </a:solidFill>
                  <a:latin typeface="Arial"/>
                  <a:ea typeface="微軟正黑體"/>
                </a:endParaRPr>
              </a:p>
            </p:txBody>
          </p:sp>
          <p:sp>
            <p:nvSpPr>
              <p:cNvPr id="80" name="Freeform 97"/>
              <p:cNvSpPr>
                <a:spLocks/>
              </p:cNvSpPr>
              <p:nvPr/>
            </p:nvSpPr>
            <p:spPr bwMode="auto">
              <a:xfrm>
                <a:off x="36800046" y="13693762"/>
                <a:ext cx="234129" cy="591177"/>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tIns="45721" bIns="45721"/>
              <a:lstStyle/>
              <a:p>
                <a:pPr fontAlgn="auto">
                  <a:spcBef>
                    <a:spcPts val="0"/>
                  </a:spcBef>
                  <a:spcAft>
                    <a:spcPts val="0"/>
                  </a:spcAft>
                  <a:defRPr/>
                </a:pPr>
                <a:endParaRPr kumimoji="0" lang="zh-TW" altLang="en-US" sz="1800">
                  <a:solidFill>
                    <a:prstClr val="black"/>
                  </a:solidFill>
                  <a:latin typeface="Arial"/>
                  <a:ea typeface="微軟正黑體"/>
                </a:endParaRPr>
              </a:p>
            </p:txBody>
          </p:sp>
        </p:grpSp>
      </p:grpSp>
      <p:grpSp>
        <p:nvGrpSpPr>
          <p:cNvPr id="78855" name="群組 3"/>
          <p:cNvGrpSpPr>
            <a:grpSpLocks/>
          </p:cNvGrpSpPr>
          <p:nvPr/>
        </p:nvGrpSpPr>
        <p:grpSpPr bwMode="auto">
          <a:xfrm>
            <a:off x="3662363" y="2540001"/>
            <a:ext cx="501650" cy="479425"/>
            <a:chOff x="9566367" y="2077608"/>
            <a:chExt cx="859971" cy="859971"/>
          </a:xfrm>
        </p:grpSpPr>
        <p:sp>
          <p:nvSpPr>
            <p:cNvPr id="64" name="橢圓 63"/>
            <p:cNvSpPr/>
            <p:nvPr/>
          </p:nvSpPr>
          <p:spPr>
            <a:xfrm>
              <a:off x="9566367" y="2077608"/>
              <a:ext cx="859971" cy="8599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78883" name="手繪多邊形 80"/>
            <p:cNvSpPr>
              <a:spLocks/>
            </p:cNvSpPr>
            <p:nvPr/>
          </p:nvSpPr>
          <p:spPr bwMode="auto">
            <a:xfrm>
              <a:off x="9740350" y="2314151"/>
              <a:ext cx="524234" cy="386884"/>
            </a:xfrm>
            <a:custGeom>
              <a:avLst/>
              <a:gdLst>
                <a:gd name="T0" fmla="*/ 29694 w 4627012"/>
                <a:gd name="T1" fmla="*/ 37313 h 3414712"/>
                <a:gd name="T2" fmla="*/ 24547 w 4627012"/>
                <a:gd name="T3" fmla="*/ 37470 h 3414712"/>
                <a:gd name="T4" fmla="*/ 24477 w 4627012"/>
                <a:gd name="T5" fmla="*/ 41525 h 3414712"/>
                <a:gd name="T6" fmla="*/ 29671 w 4627012"/>
                <a:gd name="T7" fmla="*/ 41612 h 3414712"/>
                <a:gd name="T8" fmla="*/ 34934 w 4627012"/>
                <a:gd name="T9" fmla="*/ 41456 h 3414712"/>
                <a:gd name="T10" fmla="*/ 35091 w 4627012"/>
                <a:gd name="T11" fmla="*/ 39513 h 3414712"/>
                <a:gd name="T12" fmla="*/ 34888 w 4627012"/>
                <a:gd name="T13" fmla="*/ 37520 h 3414712"/>
                <a:gd name="T14" fmla="*/ 29694 w 4627012"/>
                <a:gd name="T15" fmla="*/ 37313 h 3414712"/>
                <a:gd name="T16" fmla="*/ 20345 w 4627012"/>
                <a:gd name="T17" fmla="*/ 3684 h 3414712"/>
                <a:gd name="T18" fmla="*/ 3712 w 4627012"/>
                <a:gd name="T19" fmla="*/ 3807 h 3414712"/>
                <a:gd name="T20" fmla="*/ 3689 w 4627012"/>
                <a:gd name="T21" fmla="*/ 33635 h 3414712"/>
                <a:gd name="T22" fmla="*/ 29768 w 4627012"/>
                <a:gd name="T23" fmla="*/ 33787 h 3414712"/>
                <a:gd name="T24" fmla="*/ 55691 w 4627012"/>
                <a:gd name="T25" fmla="*/ 33787 h 3414712"/>
                <a:gd name="T26" fmla="*/ 55760 w 4627012"/>
                <a:gd name="T27" fmla="*/ 33496 h 3414712"/>
                <a:gd name="T28" fmla="*/ 55797 w 4627012"/>
                <a:gd name="T29" fmla="*/ 18462 h 3414712"/>
                <a:gd name="T30" fmla="*/ 55760 w 4627012"/>
                <a:gd name="T31" fmla="*/ 3724 h 3414712"/>
                <a:gd name="T32" fmla="*/ 29824 w 4627012"/>
                <a:gd name="T33" fmla="*/ 3691 h 3414712"/>
                <a:gd name="T34" fmla="*/ 20345 w 4627012"/>
                <a:gd name="T35" fmla="*/ 3684 h 3414712"/>
                <a:gd name="T36" fmla="*/ 59351 w 4627012"/>
                <a:gd name="T37" fmla="*/ 0 h 3414712"/>
                <a:gd name="T38" fmla="*/ 59384 w 4627012"/>
                <a:gd name="T39" fmla="*/ 18522 h 3414712"/>
                <a:gd name="T40" fmla="*/ 59374 w 4627012"/>
                <a:gd name="T41" fmla="*/ 37177 h 3414712"/>
                <a:gd name="T42" fmla="*/ 49137 w 4627012"/>
                <a:gd name="T43" fmla="*/ 37312 h 3414712"/>
                <a:gd name="T44" fmla="*/ 38774 w 4627012"/>
                <a:gd name="T45" fmla="*/ 37418 h 3414712"/>
                <a:gd name="T46" fmla="*/ 38640 w 4627012"/>
                <a:gd name="T47" fmla="*/ 39535 h 3414712"/>
                <a:gd name="T48" fmla="*/ 38677 w 4627012"/>
                <a:gd name="T49" fmla="*/ 41550 h 3414712"/>
                <a:gd name="T50" fmla="*/ 44746 w 4627012"/>
                <a:gd name="T51" fmla="*/ 41615 h 3414712"/>
                <a:gd name="T52" fmla="*/ 51041 w 4627012"/>
                <a:gd name="T53" fmla="*/ 41791 h 3414712"/>
                <a:gd name="T54" fmla="*/ 51526 w 4627012"/>
                <a:gd name="T55" fmla="*/ 43103 h 3414712"/>
                <a:gd name="T56" fmla="*/ 51526 w 4627012"/>
                <a:gd name="T57" fmla="*/ 43834 h 3414712"/>
                <a:gd name="T58" fmla="*/ 29613 w 4627012"/>
                <a:gd name="T59" fmla="*/ 43834 h 3414712"/>
                <a:gd name="T60" fmla="*/ 7696 w 4627012"/>
                <a:gd name="T61" fmla="*/ 43834 h 3414712"/>
                <a:gd name="T62" fmla="*/ 7696 w 4627012"/>
                <a:gd name="T63" fmla="*/ 43297 h 3414712"/>
                <a:gd name="T64" fmla="*/ 8426 w 4627012"/>
                <a:gd name="T65" fmla="*/ 41763 h 3414712"/>
                <a:gd name="T66" fmla="*/ 14592 w 4627012"/>
                <a:gd name="T67" fmla="*/ 41615 h 3414712"/>
                <a:gd name="T68" fmla="*/ 20586 w 4627012"/>
                <a:gd name="T69" fmla="*/ 41458 h 3414712"/>
                <a:gd name="T70" fmla="*/ 20744 w 4627012"/>
                <a:gd name="T71" fmla="*/ 39512 h 3414712"/>
                <a:gd name="T72" fmla="*/ 20536 w 4627012"/>
                <a:gd name="T73" fmla="*/ 37515 h 3414712"/>
                <a:gd name="T74" fmla="*/ 10168 w 4627012"/>
                <a:gd name="T75" fmla="*/ 37307 h 3414712"/>
                <a:gd name="T76" fmla="*/ 0 w 4627012"/>
                <a:gd name="T77" fmla="*/ 37307 h 3414712"/>
                <a:gd name="T78" fmla="*/ 32 w 4627012"/>
                <a:gd name="T79" fmla="*/ 18688 h 3414712"/>
                <a:gd name="T80" fmla="*/ 65 w 4627012"/>
                <a:gd name="T81" fmla="*/ 65 h 3414712"/>
                <a:gd name="T82" fmla="*/ 29710 w 4627012"/>
                <a:gd name="T83" fmla="*/ 32 h 34147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627012" h="3414712">
                  <a:moveTo>
                    <a:pt x="2313240" y="2906712"/>
                  </a:moveTo>
                  <a:cubicBezTo>
                    <a:pt x="2024304" y="2906712"/>
                    <a:pt x="1921268" y="2909946"/>
                    <a:pt x="1912260" y="2918932"/>
                  </a:cubicBezTo>
                  <a:cubicBezTo>
                    <a:pt x="1898932" y="2932230"/>
                    <a:pt x="1893888" y="3222268"/>
                    <a:pt x="1906856" y="3234846"/>
                  </a:cubicBezTo>
                  <a:cubicBezTo>
                    <a:pt x="1910460" y="3238440"/>
                    <a:pt x="2092756" y="3241676"/>
                    <a:pt x="2311440" y="3241676"/>
                  </a:cubicBezTo>
                  <a:cubicBezTo>
                    <a:pt x="2607220" y="3241676"/>
                    <a:pt x="2712420" y="3238440"/>
                    <a:pt x="2721424" y="3229456"/>
                  </a:cubicBezTo>
                  <a:cubicBezTo>
                    <a:pt x="2729712" y="3221190"/>
                    <a:pt x="2733676" y="3172670"/>
                    <a:pt x="2733676" y="3078146"/>
                  </a:cubicBezTo>
                  <a:cubicBezTo>
                    <a:pt x="2733676" y="2964936"/>
                    <a:pt x="2730792" y="2935824"/>
                    <a:pt x="2717824" y="2922886"/>
                  </a:cubicBezTo>
                  <a:cubicBezTo>
                    <a:pt x="2703772" y="2908868"/>
                    <a:pt x="2652976" y="2906712"/>
                    <a:pt x="2313240" y="2906712"/>
                  </a:cubicBezTo>
                  <a:close/>
                  <a:moveTo>
                    <a:pt x="1584960" y="286972"/>
                  </a:moveTo>
                  <a:cubicBezTo>
                    <a:pt x="654628" y="286788"/>
                    <a:pt x="297356" y="289530"/>
                    <a:pt x="289164" y="296550"/>
                  </a:cubicBezTo>
                  <a:cubicBezTo>
                    <a:pt x="269728" y="312392"/>
                    <a:pt x="268288" y="2601112"/>
                    <a:pt x="287364" y="2620194"/>
                  </a:cubicBezTo>
                  <a:cubicBezTo>
                    <a:pt x="296724" y="2629554"/>
                    <a:pt x="761804" y="2632076"/>
                    <a:pt x="2319024" y="2632076"/>
                  </a:cubicBezTo>
                  <a:lnTo>
                    <a:pt x="4338444" y="2632076"/>
                  </a:lnTo>
                  <a:lnTo>
                    <a:pt x="4343844" y="2609392"/>
                  </a:lnTo>
                  <a:cubicBezTo>
                    <a:pt x="4347080" y="2596792"/>
                    <a:pt x="4348160" y="2069706"/>
                    <a:pt x="4346724" y="1438210"/>
                  </a:cubicBezTo>
                  <a:lnTo>
                    <a:pt x="4343844" y="290070"/>
                  </a:lnTo>
                  <a:lnTo>
                    <a:pt x="2323344" y="287550"/>
                  </a:lnTo>
                  <a:cubicBezTo>
                    <a:pt x="2044864" y="287212"/>
                    <a:pt x="1799652" y="287014"/>
                    <a:pt x="1584960" y="286972"/>
                  </a:cubicBezTo>
                  <a:close/>
                  <a:moveTo>
                    <a:pt x="4623604" y="0"/>
                  </a:moveTo>
                  <a:lnTo>
                    <a:pt x="4626124" y="1442872"/>
                  </a:lnTo>
                  <a:cubicBezTo>
                    <a:pt x="4627564" y="2236866"/>
                    <a:pt x="4627204" y="2890786"/>
                    <a:pt x="4625404" y="2896186"/>
                  </a:cubicBezTo>
                  <a:cubicBezTo>
                    <a:pt x="4623240" y="2903028"/>
                    <a:pt x="4347792" y="2906628"/>
                    <a:pt x="3827856" y="2906628"/>
                  </a:cubicBezTo>
                  <a:cubicBezTo>
                    <a:pt x="3390736" y="2906628"/>
                    <a:pt x="3027432" y="2910590"/>
                    <a:pt x="3020592" y="2914912"/>
                  </a:cubicBezTo>
                  <a:cubicBezTo>
                    <a:pt x="3010508" y="2921392"/>
                    <a:pt x="3007988" y="2961362"/>
                    <a:pt x="3010148" y="3079832"/>
                  </a:cubicBezTo>
                  <a:lnTo>
                    <a:pt x="3013028" y="3236830"/>
                  </a:lnTo>
                  <a:lnTo>
                    <a:pt x="3485796" y="3241870"/>
                  </a:lnTo>
                  <a:cubicBezTo>
                    <a:pt x="3745404" y="3244752"/>
                    <a:pt x="3966124" y="3250872"/>
                    <a:pt x="3976204" y="3255554"/>
                  </a:cubicBezTo>
                  <a:cubicBezTo>
                    <a:pt x="4003928" y="3269238"/>
                    <a:pt x="4014012" y="3296244"/>
                    <a:pt x="4014012" y="3357820"/>
                  </a:cubicBezTo>
                  <a:lnTo>
                    <a:pt x="4014012" y="3414712"/>
                  </a:lnTo>
                  <a:lnTo>
                    <a:pt x="2306940" y="3414712"/>
                  </a:lnTo>
                  <a:lnTo>
                    <a:pt x="599508" y="3414712"/>
                  </a:lnTo>
                  <a:lnTo>
                    <a:pt x="599508" y="3372942"/>
                  </a:lnTo>
                  <a:cubicBezTo>
                    <a:pt x="599508" y="3319650"/>
                    <a:pt x="623992" y="3268158"/>
                    <a:pt x="656400" y="3253394"/>
                  </a:cubicBezTo>
                  <a:cubicBezTo>
                    <a:pt x="674404" y="3245112"/>
                    <a:pt x="818428" y="3241870"/>
                    <a:pt x="1136728" y="3241870"/>
                  </a:cubicBezTo>
                  <a:cubicBezTo>
                    <a:pt x="1476988" y="3241870"/>
                    <a:pt x="1594372" y="3238630"/>
                    <a:pt x="1603732" y="3229628"/>
                  </a:cubicBezTo>
                  <a:cubicBezTo>
                    <a:pt x="1612012" y="3221346"/>
                    <a:pt x="1615976" y="3172734"/>
                    <a:pt x="1615976" y="3078030"/>
                  </a:cubicBezTo>
                  <a:cubicBezTo>
                    <a:pt x="1615976" y="2964604"/>
                    <a:pt x="1612732" y="2935436"/>
                    <a:pt x="1599772" y="2922472"/>
                  </a:cubicBezTo>
                  <a:cubicBezTo>
                    <a:pt x="1585728" y="2908070"/>
                    <a:pt x="1498232" y="2906268"/>
                    <a:pt x="792144" y="2906268"/>
                  </a:cubicBezTo>
                  <a:lnTo>
                    <a:pt x="0" y="2906268"/>
                  </a:lnTo>
                  <a:lnTo>
                    <a:pt x="2520" y="1455836"/>
                  </a:lnTo>
                  <a:lnTo>
                    <a:pt x="5040" y="5042"/>
                  </a:lnTo>
                  <a:lnTo>
                    <a:pt x="2314500" y="2520"/>
                  </a:lnTo>
                  <a:lnTo>
                    <a:pt x="4623604"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tIns="45721" bIns="45721"/>
            <a:lstStyle/>
            <a:p>
              <a:endParaRPr lang="zh-TW" altLang="en-US"/>
            </a:p>
          </p:txBody>
        </p:sp>
      </p:grpSp>
      <p:grpSp>
        <p:nvGrpSpPr>
          <p:cNvPr id="78856" name="群組 11"/>
          <p:cNvGrpSpPr>
            <a:grpSpLocks/>
          </p:cNvGrpSpPr>
          <p:nvPr/>
        </p:nvGrpSpPr>
        <p:grpSpPr bwMode="auto">
          <a:xfrm>
            <a:off x="3662363" y="5251452"/>
            <a:ext cx="501650" cy="479425"/>
            <a:chOff x="8725664" y="5765914"/>
            <a:chExt cx="859971" cy="859971"/>
          </a:xfrm>
        </p:grpSpPr>
        <p:sp>
          <p:nvSpPr>
            <p:cNvPr id="67" name="橢圓 66"/>
            <p:cNvSpPr/>
            <p:nvPr/>
          </p:nvSpPr>
          <p:spPr>
            <a:xfrm>
              <a:off x="8725664" y="5765914"/>
              <a:ext cx="859971" cy="85997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82" name="群組 81"/>
            <p:cNvGrpSpPr/>
            <p:nvPr/>
          </p:nvGrpSpPr>
          <p:grpSpPr>
            <a:xfrm>
              <a:off x="8972124" y="5992688"/>
              <a:ext cx="388822" cy="388640"/>
              <a:chOff x="20613291" y="7547878"/>
              <a:chExt cx="2555996" cy="2554809"/>
            </a:xfrm>
            <a:solidFill>
              <a:schemeClr val="bg1"/>
            </a:solidFill>
          </p:grpSpPr>
          <p:sp>
            <p:nvSpPr>
              <p:cNvPr id="83" name="Freeform 60"/>
              <p:cNvSpPr>
                <a:spLocks/>
              </p:cNvSpPr>
              <p:nvPr/>
            </p:nvSpPr>
            <p:spPr bwMode="auto">
              <a:xfrm>
                <a:off x="20613291" y="7547878"/>
                <a:ext cx="2552435" cy="2554809"/>
              </a:xfrm>
              <a:custGeom>
                <a:avLst/>
                <a:gdLst>
                  <a:gd name="T0" fmla="*/ 106 w 9482"/>
                  <a:gd name="T1" fmla="*/ 9464 h 9484"/>
                  <a:gd name="T2" fmla="*/ 0 w 9482"/>
                  <a:gd name="T3" fmla="*/ 9453 h 9484"/>
                  <a:gd name="T4" fmla="*/ 0 w 9482"/>
                  <a:gd name="T5" fmla="*/ 4726 h 9484"/>
                  <a:gd name="T6" fmla="*/ 0 w 9482"/>
                  <a:gd name="T7" fmla="*/ 0 h 9484"/>
                  <a:gd name="T8" fmla="*/ 388 w 9482"/>
                  <a:gd name="T9" fmla="*/ 8 h 9484"/>
                  <a:gd name="T10" fmla="*/ 776 w 9482"/>
                  <a:gd name="T11" fmla="*/ 16 h 9484"/>
                  <a:gd name="T12" fmla="*/ 790 w 9482"/>
                  <a:gd name="T13" fmla="*/ 4348 h 9484"/>
                  <a:gd name="T14" fmla="*/ 804 w 9482"/>
                  <a:gd name="T15" fmla="*/ 8680 h 9484"/>
                  <a:gd name="T16" fmla="*/ 5128 w 9482"/>
                  <a:gd name="T17" fmla="*/ 8687 h 9484"/>
                  <a:gd name="T18" fmla="*/ 9452 w 9482"/>
                  <a:gd name="T19" fmla="*/ 8694 h 9484"/>
                  <a:gd name="T20" fmla="*/ 9469 w 9482"/>
                  <a:gd name="T21" fmla="*/ 8786 h 9484"/>
                  <a:gd name="T22" fmla="*/ 9477 w 9482"/>
                  <a:gd name="T23" fmla="*/ 9158 h 9484"/>
                  <a:gd name="T24" fmla="*/ 9398 w 9482"/>
                  <a:gd name="T25" fmla="*/ 9459 h 9484"/>
                  <a:gd name="T26" fmla="*/ 106 w 9482"/>
                  <a:gd name="T27" fmla="*/ 9464 h 9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82" h="9484">
                    <a:moveTo>
                      <a:pt x="106" y="9464"/>
                    </a:moveTo>
                    <a:lnTo>
                      <a:pt x="0" y="9453"/>
                    </a:lnTo>
                    <a:lnTo>
                      <a:pt x="0" y="4726"/>
                    </a:lnTo>
                    <a:lnTo>
                      <a:pt x="0" y="0"/>
                    </a:lnTo>
                    <a:lnTo>
                      <a:pt x="388" y="8"/>
                    </a:lnTo>
                    <a:lnTo>
                      <a:pt x="776" y="16"/>
                    </a:lnTo>
                    <a:lnTo>
                      <a:pt x="790" y="4348"/>
                    </a:lnTo>
                    <a:lnTo>
                      <a:pt x="804" y="8680"/>
                    </a:lnTo>
                    <a:lnTo>
                      <a:pt x="5128" y="8687"/>
                    </a:lnTo>
                    <a:lnTo>
                      <a:pt x="9452" y="8694"/>
                    </a:lnTo>
                    <a:lnTo>
                      <a:pt x="9469" y="8786"/>
                    </a:lnTo>
                    <a:cubicBezTo>
                      <a:pt x="9478" y="8836"/>
                      <a:pt x="9482" y="9004"/>
                      <a:pt x="9477" y="9158"/>
                    </a:cubicBezTo>
                    <a:cubicBezTo>
                      <a:pt x="9469" y="9431"/>
                      <a:pt x="9466" y="9440"/>
                      <a:pt x="9398" y="9459"/>
                    </a:cubicBezTo>
                    <a:cubicBezTo>
                      <a:pt x="9326" y="9479"/>
                      <a:pt x="296" y="9484"/>
                      <a:pt x="106" y="9464"/>
                    </a:cubicBezTo>
                    <a:close/>
                  </a:path>
                </a:pathLst>
              </a:custGeom>
              <a:grpFill/>
              <a:ln w="0">
                <a:noFill/>
                <a:prstDash val="solid"/>
                <a:round/>
                <a:headEnd/>
                <a:tailEnd/>
              </a:ln>
            </p:spPr>
            <p:txBody>
              <a:bodyPr tIns="45721" bIns="45721"/>
              <a:lstStyle/>
              <a:p>
                <a:pPr fontAlgn="auto">
                  <a:spcBef>
                    <a:spcPts val="0"/>
                  </a:spcBef>
                  <a:spcAft>
                    <a:spcPts val="0"/>
                  </a:spcAft>
                  <a:defRPr/>
                </a:pPr>
                <a:endParaRPr kumimoji="0" lang="zh-TW" altLang="en-US" sz="1800">
                  <a:solidFill>
                    <a:prstClr val="black"/>
                  </a:solidFill>
                  <a:latin typeface="Arial"/>
                  <a:ea typeface="微軟正黑體"/>
                </a:endParaRPr>
              </a:p>
            </p:txBody>
          </p:sp>
          <p:sp>
            <p:nvSpPr>
              <p:cNvPr id="84" name="Freeform 66"/>
              <p:cNvSpPr>
                <a:spLocks/>
              </p:cNvSpPr>
              <p:nvPr/>
            </p:nvSpPr>
            <p:spPr bwMode="auto">
              <a:xfrm>
                <a:off x="21000311" y="8186584"/>
                <a:ext cx="2168976" cy="1261972"/>
              </a:xfrm>
              <a:custGeom>
                <a:avLst/>
                <a:gdLst>
                  <a:gd name="T0" fmla="*/ 232 w 8053"/>
                  <a:gd name="T1" fmla="*/ 4452 h 4685"/>
                  <a:gd name="T2" fmla="*/ 0 w 8053"/>
                  <a:gd name="T3" fmla="*/ 4176 h 4685"/>
                  <a:gd name="T4" fmla="*/ 2456 w 8053"/>
                  <a:gd name="T5" fmla="*/ 1722 h 4685"/>
                  <a:gd name="T6" fmla="*/ 2879 w 8053"/>
                  <a:gd name="T7" fmla="*/ 2103 h 4685"/>
                  <a:gd name="T8" fmla="*/ 3302 w 8053"/>
                  <a:gd name="T9" fmla="*/ 2484 h 4685"/>
                  <a:gd name="T10" fmla="*/ 4008 w 8053"/>
                  <a:gd name="T11" fmla="*/ 1821 h 4685"/>
                  <a:gd name="T12" fmla="*/ 4699 w 8053"/>
                  <a:gd name="T13" fmla="*/ 1157 h 4685"/>
                  <a:gd name="T14" fmla="*/ 5108 w 8053"/>
                  <a:gd name="T15" fmla="*/ 1538 h 4685"/>
                  <a:gd name="T16" fmla="*/ 5544 w 8053"/>
                  <a:gd name="T17" fmla="*/ 1919 h 4685"/>
                  <a:gd name="T18" fmla="*/ 6650 w 8053"/>
                  <a:gd name="T19" fmla="*/ 837 h 4685"/>
                  <a:gd name="T20" fmla="*/ 6297 w 8053"/>
                  <a:gd name="T21" fmla="*/ 412 h 4685"/>
                  <a:gd name="T22" fmla="*/ 5927 w 8053"/>
                  <a:gd name="T23" fmla="*/ 21 h 4685"/>
                  <a:gd name="T24" fmla="*/ 6968 w 8053"/>
                  <a:gd name="T25" fmla="*/ 0 h 4685"/>
                  <a:gd name="T26" fmla="*/ 8026 w 8053"/>
                  <a:gd name="T27" fmla="*/ 45 h 4685"/>
                  <a:gd name="T28" fmla="*/ 8021 w 8053"/>
                  <a:gd name="T29" fmla="*/ 2100 h 4685"/>
                  <a:gd name="T30" fmla="*/ 7647 w 8053"/>
                  <a:gd name="T31" fmla="*/ 1763 h 4685"/>
                  <a:gd name="T32" fmla="*/ 7240 w 8053"/>
                  <a:gd name="T33" fmla="*/ 1411 h 4685"/>
                  <a:gd name="T34" fmla="*/ 6378 w 8053"/>
                  <a:gd name="T35" fmla="*/ 2216 h 4685"/>
                  <a:gd name="T36" fmla="*/ 5546 w 8053"/>
                  <a:gd name="T37" fmla="*/ 3020 h 4685"/>
                  <a:gd name="T38" fmla="*/ 5137 w 8053"/>
                  <a:gd name="T39" fmla="*/ 2639 h 4685"/>
                  <a:gd name="T40" fmla="*/ 4712 w 8053"/>
                  <a:gd name="T41" fmla="*/ 2258 h 4685"/>
                  <a:gd name="T42" fmla="*/ 4007 w 8053"/>
                  <a:gd name="T43" fmla="*/ 2921 h 4685"/>
                  <a:gd name="T44" fmla="*/ 3307 w 8053"/>
                  <a:gd name="T45" fmla="*/ 3584 h 4685"/>
                  <a:gd name="T46" fmla="*/ 2890 w 8053"/>
                  <a:gd name="T47" fmla="*/ 3203 h 4685"/>
                  <a:gd name="T48" fmla="*/ 2463 w 8053"/>
                  <a:gd name="T49" fmla="*/ 2822 h 4685"/>
                  <a:gd name="T50" fmla="*/ 1482 w 8053"/>
                  <a:gd name="T51" fmla="*/ 3754 h 4685"/>
                  <a:gd name="T52" fmla="*/ 508 w 8053"/>
                  <a:gd name="T53" fmla="*/ 4685 h 4685"/>
                  <a:gd name="T54" fmla="*/ 232 w 8053"/>
                  <a:gd name="T55" fmla="*/ 4452 h 4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53" h="4685">
                    <a:moveTo>
                      <a:pt x="232" y="4452"/>
                    </a:moveTo>
                    <a:cubicBezTo>
                      <a:pt x="105" y="4323"/>
                      <a:pt x="0" y="4199"/>
                      <a:pt x="0" y="4176"/>
                    </a:cubicBezTo>
                    <a:cubicBezTo>
                      <a:pt x="0" y="4121"/>
                      <a:pt x="2401" y="1722"/>
                      <a:pt x="2456" y="1722"/>
                    </a:cubicBezTo>
                    <a:cubicBezTo>
                      <a:pt x="2480" y="1722"/>
                      <a:pt x="2670" y="1893"/>
                      <a:pt x="2879" y="2103"/>
                    </a:cubicBezTo>
                    <a:cubicBezTo>
                      <a:pt x="3088" y="2312"/>
                      <a:pt x="3278" y="2484"/>
                      <a:pt x="3302" y="2484"/>
                    </a:cubicBezTo>
                    <a:cubicBezTo>
                      <a:pt x="3326" y="2484"/>
                      <a:pt x="3643" y="2185"/>
                      <a:pt x="4008" y="1821"/>
                    </a:cubicBezTo>
                    <a:cubicBezTo>
                      <a:pt x="4372" y="1456"/>
                      <a:pt x="4684" y="1157"/>
                      <a:pt x="4699" y="1157"/>
                    </a:cubicBezTo>
                    <a:cubicBezTo>
                      <a:pt x="4715" y="1157"/>
                      <a:pt x="4899" y="1329"/>
                      <a:pt x="5108" y="1538"/>
                    </a:cubicBezTo>
                    <a:cubicBezTo>
                      <a:pt x="5337" y="1768"/>
                      <a:pt x="5511" y="1919"/>
                      <a:pt x="5544" y="1919"/>
                    </a:cubicBezTo>
                    <a:cubicBezTo>
                      <a:pt x="5606" y="1919"/>
                      <a:pt x="6622" y="925"/>
                      <a:pt x="6650" y="837"/>
                    </a:cubicBezTo>
                    <a:cubicBezTo>
                      <a:pt x="6663" y="795"/>
                      <a:pt x="6585" y="701"/>
                      <a:pt x="6297" y="412"/>
                    </a:cubicBezTo>
                    <a:cubicBezTo>
                      <a:pt x="6093" y="209"/>
                      <a:pt x="5927" y="32"/>
                      <a:pt x="5927" y="21"/>
                    </a:cubicBezTo>
                    <a:cubicBezTo>
                      <a:pt x="5927" y="10"/>
                      <a:pt x="6395" y="0"/>
                      <a:pt x="6968" y="0"/>
                    </a:cubicBezTo>
                    <a:cubicBezTo>
                      <a:pt x="7892" y="0"/>
                      <a:pt x="8011" y="5"/>
                      <a:pt x="8026" y="45"/>
                    </a:cubicBezTo>
                    <a:cubicBezTo>
                      <a:pt x="8053" y="113"/>
                      <a:pt x="8047" y="2083"/>
                      <a:pt x="8021" y="2100"/>
                    </a:cubicBezTo>
                    <a:cubicBezTo>
                      <a:pt x="8008" y="2107"/>
                      <a:pt x="7840" y="1956"/>
                      <a:pt x="7647" y="1763"/>
                    </a:cubicBezTo>
                    <a:cubicBezTo>
                      <a:pt x="7429" y="1544"/>
                      <a:pt x="7275" y="1411"/>
                      <a:pt x="7240" y="1411"/>
                    </a:cubicBezTo>
                    <a:cubicBezTo>
                      <a:pt x="7202" y="1411"/>
                      <a:pt x="6902" y="1692"/>
                      <a:pt x="6378" y="2216"/>
                    </a:cubicBezTo>
                    <a:cubicBezTo>
                      <a:pt x="5936" y="2658"/>
                      <a:pt x="5562" y="3020"/>
                      <a:pt x="5546" y="3020"/>
                    </a:cubicBezTo>
                    <a:cubicBezTo>
                      <a:pt x="5530" y="3020"/>
                      <a:pt x="5346" y="2849"/>
                      <a:pt x="5137" y="2639"/>
                    </a:cubicBezTo>
                    <a:cubicBezTo>
                      <a:pt x="4928" y="2429"/>
                      <a:pt x="4737" y="2258"/>
                      <a:pt x="4712" y="2258"/>
                    </a:cubicBezTo>
                    <a:cubicBezTo>
                      <a:pt x="4688" y="2258"/>
                      <a:pt x="4371" y="2556"/>
                      <a:pt x="4007" y="2921"/>
                    </a:cubicBezTo>
                    <a:cubicBezTo>
                      <a:pt x="3642" y="3285"/>
                      <a:pt x="3328" y="3584"/>
                      <a:pt x="3307" y="3584"/>
                    </a:cubicBezTo>
                    <a:cubicBezTo>
                      <a:pt x="3286" y="3584"/>
                      <a:pt x="3099" y="3413"/>
                      <a:pt x="2890" y="3203"/>
                    </a:cubicBezTo>
                    <a:cubicBezTo>
                      <a:pt x="2682" y="2994"/>
                      <a:pt x="2490" y="2822"/>
                      <a:pt x="2463" y="2822"/>
                    </a:cubicBezTo>
                    <a:cubicBezTo>
                      <a:pt x="2435" y="2822"/>
                      <a:pt x="1998" y="3237"/>
                      <a:pt x="1482" y="3754"/>
                    </a:cubicBezTo>
                    <a:cubicBezTo>
                      <a:pt x="970" y="4266"/>
                      <a:pt x="532" y="4685"/>
                      <a:pt x="508" y="4685"/>
                    </a:cubicBezTo>
                    <a:cubicBezTo>
                      <a:pt x="484" y="4685"/>
                      <a:pt x="360" y="4580"/>
                      <a:pt x="232" y="4452"/>
                    </a:cubicBezTo>
                    <a:close/>
                  </a:path>
                </a:pathLst>
              </a:custGeom>
              <a:grpFill/>
              <a:ln w="0">
                <a:noFill/>
                <a:prstDash val="solid"/>
                <a:round/>
                <a:headEnd/>
                <a:tailEnd/>
              </a:ln>
            </p:spPr>
            <p:txBody>
              <a:bodyPr tIns="45721" bIns="45721"/>
              <a:lstStyle/>
              <a:p>
                <a:pPr fontAlgn="auto">
                  <a:spcBef>
                    <a:spcPts val="0"/>
                  </a:spcBef>
                  <a:spcAft>
                    <a:spcPts val="0"/>
                  </a:spcAft>
                  <a:defRPr/>
                </a:pPr>
                <a:endParaRPr kumimoji="0" lang="zh-TW" altLang="en-US" sz="1800">
                  <a:solidFill>
                    <a:prstClr val="black"/>
                  </a:solidFill>
                  <a:latin typeface="Arial"/>
                  <a:ea typeface="微軟正黑體"/>
                </a:endParaRPr>
              </a:p>
            </p:txBody>
          </p:sp>
        </p:grpSp>
      </p:grpSp>
      <p:grpSp>
        <p:nvGrpSpPr>
          <p:cNvPr id="78857" name="群組 9"/>
          <p:cNvGrpSpPr>
            <a:grpSpLocks/>
          </p:cNvGrpSpPr>
          <p:nvPr/>
        </p:nvGrpSpPr>
        <p:grpSpPr bwMode="auto">
          <a:xfrm>
            <a:off x="3662363" y="4573588"/>
            <a:ext cx="501650" cy="479425"/>
            <a:chOff x="7066562" y="5229734"/>
            <a:chExt cx="859971" cy="859971"/>
          </a:xfrm>
        </p:grpSpPr>
        <p:sp>
          <p:nvSpPr>
            <p:cNvPr id="66" name="橢圓 65"/>
            <p:cNvSpPr/>
            <p:nvPr/>
          </p:nvSpPr>
          <p:spPr>
            <a:xfrm>
              <a:off x="7066562" y="5229734"/>
              <a:ext cx="859971" cy="8599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nvGrpSpPr>
            <p:cNvPr id="85" name="群組 84"/>
            <p:cNvGrpSpPr/>
            <p:nvPr/>
          </p:nvGrpSpPr>
          <p:grpSpPr>
            <a:xfrm>
              <a:off x="7247132" y="5398482"/>
              <a:ext cx="477058" cy="478790"/>
              <a:chOff x="5583600" y="7359116"/>
              <a:chExt cx="2941833" cy="2952515"/>
            </a:xfrm>
            <a:solidFill>
              <a:schemeClr val="bg1"/>
            </a:solidFill>
          </p:grpSpPr>
          <p:sp>
            <p:nvSpPr>
              <p:cNvPr id="86" name="Freeform 51"/>
              <p:cNvSpPr>
                <a:spLocks/>
              </p:cNvSpPr>
              <p:nvPr/>
            </p:nvSpPr>
            <p:spPr bwMode="auto">
              <a:xfrm>
                <a:off x="5583600" y="7457653"/>
                <a:ext cx="2852791" cy="2853978"/>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grpFill/>
              <a:ln w="0">
                <a:noFill/>
                <a:prstDash val="solid"/>
                <a:round/>
                <a:headEnd/>
                <a:tailEnd/>
              </a:ln>
            </p:spPr>
            <p:txBody>
              <a:bodyPr tIns="45721" bIns="45721"/>
              <a:lstStyle/>
              <a:p>
                <a:pPr fontAlgn="auto">
                  <a:spcBef>
                    <a:spcPts val="0"/>
                  </a:spcBef>
                  <a:spcAft>
                    <a:spcPts val="0"/>
                  </a:spcAft>
                  <a:defRPr/>
                </a:pPr>
                <a:endParaRPr kumimoji="0" lang="zh-TW" altLang="en-US" sz="1800">
                  <a:solidFill>
                    <a:prstClr val="black"/>
                  </a:solidFill>
                  <a:latin typeface="Arial"/>
                  <a:ea typeface="微軟正黑體"/>
                </a:endParaRPr>
              </a:p>
            </p:txBody>
          </p:sp>
          <p:sp>
            <p:nvSpPr>
              <p:cNvPr id="87" name="Freeform 62"/>
              <p:cNvSpPr>
                <a:spLocks/>
              </p:cNvSpPr>
              <p:nvPr/>
            </p:nvSpPr>
            <p:spPr bwMode="auto">
              <a:xfrm>
                <a:off x="6115456" y="7987134"/>
                <a:ext cx="1800951" cy="1796202"/>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grpFill/>
              <a:ln w="0">
                <a:noFill/>
                <a:prstDash val="solid"/>
                <a:round/>
                <a:headEnd/>
                <a:tailEnd/>
              </a:ln>
            </p:spPr>
            <p:txBody>
              <a:bodyPr tIns="45721" bIns="45721"/>
              <a:lstStyle/>
              <a:p>
                <a:pPr fontAlgn="auto">
                  <a:spcBef>
                    <a:spcPts val="0"/>
                  </a:spcBef>
                  <a:spcAft>
                    <a:spcPts val="0"/>
                  </a:spcAft>
                  <a:defRPr/>
                </a:pPr>
                <a:endParaRPr kumimoji="0" lang="zh-TW" altLang="en-US" sz="1800">
                  <a:solidFill>
                    <a:prstClr val="black"/>
                  </a:solidFill>
                  <a:latin typeface="Arial"/>
                  <a:ea typeface="微軟正黑體"/>
                </a:endParaRPr>
              </a:p>
            </p:txBody>
          </p:sp>
          <p:sp>
            <p:nvSpPr>
              <p:cNvPr id="88" name="Freeform 69"/>
              <p:cNvSpPr>
                <a:spLocks/>
              </p:cNvSpPr>
              <p:nvPr/>
            </p:nvSpPr>
            <p:spPr bwMode="auto">
              <a:xfrm>
                <a:off x="6637819" y="7359116"/>
                <a:ext cx="1887614" cy="1894738"/>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grpFill/>
              <a:ln w="0">
                <a:noFill/>
                <a:prstDash val="solid"/>
                <a:round/>
                <a:headEnd/>
                <a:tailEnd/>
              </a:ln>
            </p:spPr>
            <p:txBody>
              <a:bodyPr tIns="45721" bIns="45721"/>
              <a:lstStyle/>
              <a:p>
                <a:pPr fontAlgn="auto">
                  <a:spcBef>
                    <a:spcPts val="0"/>
                  </a:spcBef>
                  <a:spcAft>
                    <a:spcPts val="0"/>
                  </a:spcAft>
                  <a:defRPr/>
                </a:pPr>
                <a:endParaRPr kumimoji="0" lang="zh-TW" altLang="en-US" sz="1800">
                  <a:solidFill>
                    <a:prstClr val="black"/>
                  </a:solidFill>
                  <a:latin typeface="Arial"/>
                  <a:ea typeface="微軟正黑體"/>
                </a:endParaRPr>
              </a:p>
            </p:txBody>
          </p:sp>
        </p:grpSp>
      </p:grpSp>
      <p:grpSp>
        <p:nvGrpSpPr>
          <p:cNvPr id="78858" name="群組 5"/>
          <p:cNvGrpSpPr>
            <a:grpSpLocks/>
          </p:cNvGrpSpPr>
          <p:nvPr/>
        </p:nvGrpSpPr>
        <p:grpSpPr bwMode="auto">
          <a:xfrm>
            <a:off x="3084513" y="1517650"/>
            <a:ext cx="241300" cy="4438650"/>
            <a:chOff x="3084120" y="1588770"/>
            <a:chExt cx="241300" cy="4644000"/>
          </a:xfrm>
        </p:grpSpPr>
        <p:cxnSp>
          <p:nvCxnSpPr>
            <p:cNvPr id="9" name="直線接點 8"/>
            <p:cNvCxnSpPr/>
            <p:nvPr/>
          </p:nvCxnSpPr>
          <p:spPr>
            <a:xfrm>
              <a:off x="3204770" y="1588770"/>
              <a:ext cx="0" cy="4644000"/>
            </a:xfrm>
            <a:prstGeom prst="line">
              <a:avLst/>
            </a:prstGeom>
            <a:ln w="19050">
              <a:solidFill>
                <a:schemeClr val="bg1">
                  <a:lumMod val="65000"/>
                </a:schemeClr>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sp>
          <p:nvSpPr>
            <p:cNvPr id="32" name="橢圓 31"/>
            <p:cNvSpPr/>
            <p:nvPr/>
          </p:nvSpPr>
          <p:spPr>
            <a:xfrm>
              <a:off x="3084120" y="2078749"/>
              <a:ext cx="241300" cy="240836"/>
            </a:xfrm>
            <a:prstGeom prst="ellipse">
              <a:avLst/>
            </a:prstGeom>
            <a:solidFill>
              <a:schemeClr val="accent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35" name="橢圓 34"/>
            <p:cNvSpPr/>
            <p:nvPr/>
          </p:nvSpPr>
          <p:spPr>
            <a:xfrm>
              <a:off x="3084120" y="2786311"/>
              <a:ext cx="241300" cy="242498"/>
            </a:xfrm>
            <a:prstGeom prst="ellipse">
              <a:avLst/>
            </a:prstGeom>
            <a:solidFill>
              <a:schemeClr val="accent2"/>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38" name="橢圓 37"/>
            <p:cNvSpPr/>
            <p:nvPr/>
          </p:nvSpPr>
          <p:spPr>
            <a:xfrm>
              <a:off x="3084120" y="3495534"/>
              <a:ext cx="241300" cy="240837"/>
            </a:xfrm>
            <a:prstGeom prst="ellipse">
              <a:avLst/>
            </a:prstGeom>
            <a:solidFill>
              <a:schemeClr val="accent3"/>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41" name="橢圓 40"/>
            <p:cNvSpPr/>
            <p:nvPr/>
          </p:nvSpPr>
          <p:spPr>
            <a:xfrm>
              <a:off x="3084120" y="4203096"/>
              <a:ext cx="241300" cy="240837"/>
            </a:xfrm>
            <a:prstGeom prst="ellipse">
              <a:avLst/>
            </a:prstGeom>
            <a:solidFill>
              <a:schemeClr val="accent4"/>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89" name="橢圓 88"/>
            <p:cNvSpPr/>
            <p:nvPr/>
          </p:nvSpPr>
          <p:spPr>
            <a:xfrm>
              <a:off x="3084120" y="4912320"/>
              <a:ext cx="241300" cy="240836"/>
            </a:xfrm>
            <a:prstGeom prst="ellipse">
              <a:avLst/>
            </a:prstGeom>
            <a:solidFill>
              <a:schemeClr val="accent5"/>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90" name="橢圓 89"/>
            <p:cNvSpPr/>
            <p:nvPr/>
          </p:nvSpPr>
          <p:spPr>
            <a:xfrm>
              <a:off x="3084120" y="5619882"/>
              <a:ext cx="241300" cy="240836"/>
            </a:xfrm>
            <a:prstGeom prst="ellipse">
              <a:avLst/>
            </a:prstGeom>
            <a:solidFill>
              <a:schemeClr val="accent6"/>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grpSp>
      <p:sp>
        <p:nvSpPr>
          <p:cNvPr id="78859" name="文字方塊 50"/>
          <p:cNvSpPr txBox="1">
            <a:spLocks noChangeArrowheads="1"/>
          </p:cNvSpPr>
          <p:nvPr/>
        </p:nvSpPr>
        <p:spPr bwMode="auto">
          <a:xfrm>
            <a:off x="4316442" y="5942034"/>
            <a:ext cx="2339975"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標楷體" pitchFamily="65" charset="-120"/>
              </a:defRPr>
            </a:lvl1pPr>
            <a:lvl2pPr marL="742950" indent="-285750" eaLnBrk="0" hangingPunct="0">
              <a:defRPr kumimoji="1" sz="2400">
                <a:solidFill>
                  <a:schemeClr val="tx1"/>
                </a:solidFill>
                <a:latin typeface="Arial" pitchFamily="34" charset="0"/>
                <a:ea typeface="標楷體" pitchFamily="65" charset="-120"/>
              </a:defRPr>
            </a:lvl2pPr>
            <a:lvl3pPr marL="1143000" indent="-228600" eaLnBrk="0" hangingPunct="0">
              <a:defRPr kumimoji="1" sz="2400">
                <a:solidFill>
                  <a:schemeClr val="tx1"/>
                </a:solidFill>
                <a:latin typeface="Arial" pitchFamily="34" charset="0"/>
                <a:ea typeface="標楷體" pitchFamily="65" charset="-120"/>
              </a:defRPr>
            </a:lvl3pPr>
            <a:lvl4pPr marL="1600200" indent="-228600" eaLnBrk="0" hangingPunct="0">
              <a:defRPr kumimoji="1" sz="2400">
                <a:solidFill>
                  <a:schemeClr val="tx1"/>
                </a:solidFill>
                <a:latin typeface="Arial" pitchFamily="34" charset="0"/>
                <a:ea typeface="標楷體" pitchFamily="65" charset="-120"/>
              </a:defRPr>
            </a:lvl4pPr>
            <a:lvl5pPr marL="2057400" indent="-228600" eaLnBrk="0" hangingPunct="0">
              <a:defRPr kumimoji="1" sz="24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Arial" pitchFamily="34" charset="0"/>
                <a:ea typeface="標楷體" pitchFamily="65" charset="-120"/>
              </a:defRPr>
            </a:lvl9pPr>
          </a:lstStyle>
          <a:p>
            <a:pPr eaLnBrk="1" hangingPunct="1">
              <a:lnSpc>
                <a:spcPts val="2000"/>
              </a:lnSpc>
            </a:pPr>
            <a:r>
              <a:rPr lang="zh-TW" altLang="en-US">
                <a:solidFill>
                  <a:srgbClr val="10253F"/>
                </a:solidFill>
                <a:latin typeface="微軟正黑體" pitchFamily="34" charset="-120"/>
                <a:ea typeface="微軟正黑體" pitchFamily="34" charset="-120"/>
              </a:rPr>
              <a:t>付款</a:t>
            </a:r>
            <a:endParaRPr kumimoji="0" lang="zh-TW" altLang="en-US">
              <a:solidFill>
                <a:srgbClr val="000000"/>
              </a:solidFill>
              <a:latin typeface="微軟正黑體" pitchFamily="34" charset="-120"/>
              <a:ea typeface="微軟正黑體" pitchFamily="34" charset="-120"/>
            </a:endParaRPr>
          </a:p>
        </p:txBody>
      </p:sp>
      <p:sp>
        <p:nvSpPr>
          <p:cNvPr id="78860" name="文字方塊 51"/>
          <p:cNvSpPr txBox="1">
            <a:spLocks noChangeArrowheads="1"/>
          </p:cNvSpPr>
          <p:nvPr/>
        </p:nvSpPr>
        <p:spPr bwMode="auto">
          <a:xfrm>
            <a:off x="4295792" y="3271844"/>
            <a:ext cx="2339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eaLnBrk="1" hangingPunct="1">
              <a:spcBef>
                <a:spcPct val="0"/>
              </a:spcBef>
              <a:buFontTx/>
              <a:buNone/>
            </a:pPr>
            <a:r>
              <a:rPr kumimoji="0" lang="zh-TW" altLang="en-US" sz="2400" b="1">
                <a:solidFill>
                  <a:srgbClr val="FF0000"/>
                </a:solidFill>
              </a:rPr>
              <a:t>黏貼原始憑證</a:t>
            </a:r>
          </a:p>
        </p:txBody>
      </p:sp>
      <p:sp>
        <p:nvSpPr>
          <p:cNvPr id="78861" name="文字方塊 52"/>
          <p:cNvSpPr txBox="1">
            <a:spLocks noChangeArrowheads="1"/>
          </p:cNvSpPr>
          <p:nvPr/>
        </p:nvSpPr>
        <p:spPr bwMode="auto">
          <a:xfrm>
            <a:off x="4281499" y="4667258"/>
            <a:ext cx="2339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eaLnBrk="1" hangingPunct="1">
              <a:spcBef>
                <a:spcPct val="0"/>
              </a:spcBef>
              <a:buFontTx/>
              <a:buNone/>
            </a:pPr>
            <a:r>
              <a:rPr kumimoji="0" lang="zh-TW" altLang="en-US" sz="2400">
                <a:solidFill>
                  <a:srgbClr val="000000"/>
                </a:solidFill>
              </a:rPr>
              <a:t>會計審核</a:t>
            </a:r>
          </a:p>
        </p:txBody>
      </p:sp>
      <p:sp>
        <p:nvSpPr>
          <p:cNvPr id="78862" name="文字方塊 53"/>
          <p:cNvSpPr txBox="1">
            <a:spLocks noChangeArrowheads="1"/>
          </p:cNvSpPr>
          <p:nvPr/>
        </p:nvSpPr>
        <p:spPr bwMode="auto">
          <a:xfrm>
            <a:off x="4295792" y="5291145"/>
            <a:ext cx="2339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eaLnBrk="1" hangingPunct="1">
              <a:spcBef>
                <a:spcPct val="0"/>
              </a:spcBef>
              <a:buFontTx/>
              <a:buNone/>
            </a:pPr>
            <a:r>
              <a:rPr kumimoji="0" lang="zh-TW" altLang="en-US" sz="2400">
                <a:solidFill>
                  <a:srgbClr val="000000"/>
                </a:solidFill>
              </a:rPr>
              <a:t>機關長官核定</a:t>
            </a:r>
          </a:p>
        </p:txBody>
      </p:sp>
      <p:sp>
        <p:nvSpPr>
          <p:cNvPr id="78863" name="文字方塊 54"/>
          <p:cNvSpPr txBox="1">
            <a:spLocks noChangeArrowheads="1"/>
          </p:cNvSpPr>
          <p:nvPr/>
        </p:nvSpPr>
        <p:spPr bwMode="auto">
          <a:xfrm>
            <a:off x="4295792" y="2598743"/>
            <a:ext cx="2339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eaLnBrk="1" hangingPunct="1">
              <a:spcBef>
                <a:spcPct val="0"/>
              </a:spcBef>
              <a:buFontTx/>
              <a:buNone/>
            </a:pPr>
            <a:r>
              <a:rPr kumimoji="0" lang="zh-TW" altLang="en-US" sz="2400">
                <a:solidFill>
                  <a:srgbClr val="000000"/>
                </a:solidFill>
              </a:rPr>
              <a:t>驗收</a:t>
            </a:r>
          </a:p>
        </p:txBody>
      </p:sp>
      <p:sp>
        <p:nvSpPr>
          <p:cNvPr id="78864" name="文字方塊 55"/>
          <p:cNvSpPr txBox="1">
            <a:spLocks noChangeArrowheads="1"/>
          </p:cNvSpPr>
          <p:nvPr/>
        </p:nvSpPr>
        <p:spPr bwMode="auto">
          <a:xfrm>
            <a:off x="4295775" y="3944944"/>
            <a:ext cx="3805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eaLnBrk="1" hangingPunct="1">
              <a:spcBef>
                <a:spcPct val="0"/>
              </a:spcBef>
              <a:buFontTx/>
              <a:buNone/>
            </a:pPr>
            <a:r>
              <a:rPr kumimoji="0" lang="zh-TW" altLang="en-US" sz="2400">
                <a:solidFill>
                  <a:srgbClr val="000000"/>
                </a:solidFill>
              </a:rPr>
              <a:t>所得總歸戶或財務登記</a:t>
            </a:r>
          </a:p>
        </p:txBody>
      </p:sp>
      <p:sp>
        <p:nvSpPr>
          <p:cNvPr id="78865" name="投影片編號版面配置區 1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Arial" pitchFamily="34" charset="0"/>
                <a:ea typeface="微軟正黑體" pitchFamily="34" charset="-120"/>
              </a:defRPr>
            </a:lvl1pPr>
            <a:lvl2pPr marL="742950" indent="-285750" eaLnBrk="0" hangingPunct="0">
              <a:spcBef>
                <a:spcPct val="20000"/>
              </a:spcBef>
              <a:buFont typeface="Arial" pitchFamily="34" charset="0"/>
              <a:buChar char="–"/>
              <a:defRPr sz="2800">
                <a:solidFill>
                  <a:schemeClr val="tx1"/>
                </a:solidFill>
                <a:latin typeface="Arial" pitchFamily="34" charset="0"/>
                <a:ea typeface="微軟正黑體" pitchFamily="34" charset="-120"/>
              </a:defRPr>
            </a:lvl2pPr>
            <a:lvl3pPr marL="1143000" indent="-228600" eaLnBrk="0" hangingPunct="0">
              <a:spcBef>
                <a:spcPct val="20000"/>
              </a:spcBef>
              <a:buFont typeface="Arial" pitchFamily="34" charset="0"/>
              <a:buChar char="•"/>
              <a:defRPr sz="2400">
                <a:solidFill>
                  <a:schemeClr val="tx1"/>
                </a:solidFill>
                <a:latin typeface="Arial" pitchFamily="34" charset="0"/>
                <a:ea typeface="微軟正黑體" pitchFamily="34" charset="-120"/>
              </a:defRPr>
            </a:lvl3pPr>
            <a:lvl4pPr marL="16002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4pPr>
            <a:lvl5pPr marL="2057400" indent="-228600" eaLnBrk="0" hangingPunct="0">
              <a:spcBef>
                <a:spcPct val="20000"/>
              </a:spcBef>
              <a:buFont typeface="Arial" pitchFamily="34" charset="0"/>
              <a:buChar char="»"/>
              <a:defRPr sz="2000">
                <a:solidFill>
                  <a:schemeClr val="tx1"/>
                </a:solidFill>
                <a:latin typeface="Arial" pitchFamily="34" charset="0"/>
                <a:ea typeface="微軟正黑體" pitchFamily="34"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微軟正黑體" pitchFamily="34" charset="-120"/>
              </a:defRPr>
            </a:lvl9pPr>
          </a:lstStyle>
          <a:p>
            <a:pPr eaLnBrk="1" hangingPunct="1">
              <a:spcBef>
                <a:spcPct val="0"/>
              </a:spcBef>
              <a:buFontTx/>
              <a:buNone/>
            </a:pPr>
            <a:fld id="{4DD8212F-63D1-416F-8922-252AA956A7F4}" type="slidenum">
              <a:rPr lang="zh-TW" altLang="en-US" sz="1200" smtClean="0">
                <a:solidFill>
                  <a:srgbClr val="898989"/>
                </a:solidFill>
                <a:ea typeface="標楷體" pitchFamily="65" charset="-120"/>
              </a:rPr>
              <a:pPr eaLnBrk="1" hangingPunct="1">
                <a:spcBef>
                  <a:spcPct val="0"/>
                </a:spcBef>
                <a:buFontTx/>
                <a:buNone/>
              </a:pPr>
              <a:t>8</a:t>
            </a:fld>
            <a:endParaRPr lang="zh-TW" altLang="en-US" sz="1200" smtClean="0">
              <a:solidFill>
                <a:srgbClr val="898989"/>
              </a:solidFill>
              <a:ea typeface="標楷體" pitchFamily="65" charset="-120"/>
            </a:endParaRPr>
          </a:p>
        </p:txBody>
      </p:sp>
      <p:grpSp>
        <p:nvGrpSpPr>
          <p:cNvPr id="78866" name="群組 57"/>
          <p:cNvGrpSpPr>
            <a:grpSpLocks/>
          </p:cNvGrpSpPr>
          <p:nvPr/>
        </p:nvGrpSpPr>
        <p:grpSpPr bwMode="auto">
          <a:xfrm>
            <a:off x="3659188" y="5891213"/>
            <a:ext cx="501650" cy="477837"/>
            <a:chOff x="7861568" y="1552598"/>
            <a:chExt cx="859971" cy="859971"/>
          </a:xfrm>
        </p:grpSpPr>
        <p:sp>
          <p:nvSpPr>
            <p:cNvPr id="93" name="橢圓 92"/>
            <p:cNvSpPr/>
            <p:nvPr/>
          </p:nvSpPr>
          <p:spPr>
            <a:xfrm>
              <a:off x="7861568" y="1552598"/>
              <a:ext cx="859971" cy="8599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
          <p:nvSpPr>
            <p:cNvPr id="78870" name="手繪多邊形 93"/>
            <p:cNvSpPr>
              <a:spLocks/>
            </p:cNvSpPr>
            <p:nvPr/>
          </p:nvSpPr>
          <p:spPr bwMode="auto">
            <a:xfrm rot="10800000" flipV="1">
              <a:off x="8156442" y="1707093"/>
              <a:ext cx="300320" cy="554678"/>
            </a:xfrm>
            <a:custGeom>
              <a:avLst/>
              <a:gdLst>
                <a:gd name="T0" fmla="*/ 16338 w 2397801"/>
                <a:gd name="T1" fmla="*/ 9227 h 4428623"/>
                <a:gd name="T2" fmla="*/ 4698 w 2397801"/>
                <a:gd name="T3" fmla="*/ 9317 h 4428623"/>
                <a:gd name="T4" fmla="*/ 4443 w 2397801"/>
                <a:gd name="T5" fmla="*/ 34796 h 4428623"/>
                <a:gd name="T6" fmla="*/ 4551 w 2397801"/>
                <a:gd name="T7" fmla="*/ 60286 h 4428623"/>
                <a:gd name="T8" fmla="*/ 18945 w 2397801"/>
                <a:gd name="T9" fmla="*/ 60354 h 4428623"/>
                <a:gd name="T10" fmla="*/ 33233 w 2397801"/>
                <a:gd name="T11" fmla="*/ 60315 h 4428623"/>
                <a:gd name="T12" fmla="*/ 33272 w 2397801"/>
                <a:gd name="T13" fmla="*/ 34897 h 4428623"/>
                <a:gd name="T14" fmla="*/ 33114 w 2397801"/>
                <a:gd name="T15" fmla="*/ 9356 h 4428623"/>
                <a:gd name="T16" fmla="*/ 16338 w 2397801"/>
                <a:gd name="T17" fmla="*/ 9227 h 4428623"/>
                <a:gd name="T18" fmla="*/ 18907 w 2397801"/>
                <a:gd name="T19" fmla="*/ 2925 h 4428623"/>
                <a:gd name="T20" fmla="*/ 14590 w 2397801"/>
                <a:gd name="T21" fmla="*/ 3304 h 4428623"/>
                <a:gd name="T22" fmla="*/ 14110 w 2397801"/>
                <a:gd name="T23" fmla="*/ 5317 h 4428623"/>
                <a:gd name="T24" fmla="*/ 18850 w 2397801"/>
                <a:gd name="T25" fmla="*/ 6505 h 4428623"/>
                <a:gd name="T26" fmla="*/ 22676 w 2397801"/>
                <a:gd name="T27" fmla="*/ 6256 h 4428623"/>
                <a:gd name="T28" fmla="*/ 23738 w 2397801"/>
                <a:gd name="T29" fmla="*/ 4639 h 4428623"/>
                <a:gd name="T30" fmla="*/ 23280 w 2397801"/>
                <a:gd name="T31" fmla="*/ 3445 h 4428623"/>
                <a:gd name="T32" fmla="*/ 22811 w 2397801"/>
                <a:gd name="T33" fmla="*/ 2925 h 4428623"/>
                <a:gd name="T34" fmla="*/ 12755 w 2397801"/>
                <a:gd name="T35" fmla="*/ 0 h 4428623"/>
                <a:gd name="T36" fmla="*/ 19474 w 2397801"/>
                <a:gd name="T37" fmla="*/ 9 h 4428623"/>
                <a:gd name="T38" fmla="*/ 36637 w 2397801"/>
                <a:gd name="T39" fmla="*/ 59 h 4428623"/>
                <a:gd name="T40" fmla="*/ 37089 w 2397801"/>
                <a:gd name="T41" fmla="*/ 393 h 4428623"/>
                <a:gd name="T42" fmla="*/ 37535 w 2397801"/>
                <a:gd name="T43" fmla="*/ 732 h 4428623"/>
                <a:gd name="T44" fmla="*/ 37575 w 2397801"/>
                <a:gd name="T45" fmla="*/ 34774 h 4428623"/>
                <a:gd name="T46" fmla="*/ 37615 w 2397801"/>
                <a:gd name="T47" fmla="*/ 68816 h 4428623"/>
                <a:gd name="T48" fmla="*/ 37197 w 2397801"/>
                <a:gd name="T49" fmla="*/ 69149 h 4428623"/>
                <a:gd name="T50" fmla="*/ 18903 w 2397801"/>
                <a:gd name="T51" fmla="*/ 69471 h 4428623"/>
                <a:gd name="T52" fmla="*/ 757 w 2397801"/>
                <a:gd name="T53" fmla="*/ 69308 h 4428623"/>
                <a:gd name="T54" fmla="*/ 0 w 2397801"/>
                <a:gd name="T55" fmla="*/ 34644 h 4428623"/>
                <a:gd name="T56" fmla="*/ 0 w 2397801"/>
                <a:gd name="T57" fmla="*/ 1071 h 4428623"/>
                <a:gd name="T58" fmla="*/ 452 w 2397801"/>
                <a:gd name="T59" fmla="*/ 619 h 4428623"/>
                <a:gd name="T60" fmla="*/ 1610 w 2397801"/>
                <a:gd name="T61" fmla="*/ 65 h 4428623"/>
                <a:gd name="T62" fmla="*/ 12755 w 2397801"/>
                <a:gd name="T63" fmla="*/ 0 h 44286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97801" h="4428623">
                  <a:moveTo>
                    <a:pt x="1041502" y="588163"/>
                  </a:moveTo>
                  <a:cubicBezTo>
                    <a:pt x="655239" y="588159"/>
                    <a:pt x="310023" y="589961"/>
                    <a:pt x="299462" y="593899"/>
                  </a:cubicBezTo>
                  <a:cubicBezTo>
                    <a:pt x="284691" y="599661"/>
                    <a:pt x="283250" y="752323"/>
                    <a:pt x="283250" y="2218109"/>
                  </a:cubicBezTo>
                  <a:cubicBezTo>
                    <a:pt x="283250" y="3108165"/>
                    <a:pt x="286492" y="3839437"/>
                    <a:pt x="290095" y="3843037"/>
                  </a:cubicBezTo>
                  <a:cubicBezTo>
                    <a:pt x="294058" y="3846637"/>
                    <a:pt x="706931" y="3848797"/>
                    <a:pt x="1207710" y="3847357"/>
                  </a:cubicBezTo>
                  <a:lnTo>
                    <a:pt x="2118479" y="3844837"/>
                  </a:lnTo>
                  <a:lnTo>
                    <a:pt x="2121001" y="2224589"/>
                  </a:lnTo>
                  <a:cubicBezTo>
                    <a:pt x="2123163" y="935231"/>
                    <a:pt x="2121001" y="602901"/>
                    <a:pt x="2110914" y="596419"/>
                  </a:cubicBezTo>
                  <a:cubicBezTo>
                    <a:pt x="2102605" y="591155"/>
                    <a:pt x="1538127" y="588167"/>
                    <a:pt x="1041502" y="588163"/>
                  </a:cubicBezTo>
                  <a:close/>
                  <a:moveTo>
                    <a:pt x="1205249" y="186437"/>
                  </a:moveTo>
                  <a:cubicBezTo>
                    <a:pt x="956363" y="186437"/>
                    <a:pt x="956003" y="186437"/>
                    <a:pt x="930070" y="210597"/>
                  </a:cubicBezTo>
                  <a:cubicBezTo>
                    <a:pt x="889369" y="248817"/>
                    <a:pt x="878564" y="294969"/>
                    <a:pt x="899455" y="338957"/>
                  </a:cubicBezTo>
                  <a:cubicBezTo>
                    <a:pt x="931511" y="406745"/>
                    <a:pt x="960685" y="414317"/>
                    <a:pt x="1201647" y="414677"/>
                  </a:cubicBezTo>
                  <a:cubicBezTo>
                    <a:pt x="1375975" y="415037"/>
                    <a:pt x="1418476" y="412513"/>
                    <a:pt x="1445490" y="398813"/>
                  </a:cubicBezTo>
                  <a:cubicBezTo>
                    <a:pt x="1493394" y="374653"/>
                    <a:pt x="1513204" y="345085"/>
                    <a:pt x="1513204" y="295689"/>
                  </a:cubicBezTo>
                  <a:cubicBezTo>
                    <a:pt x="1513564" y="262517"/>
                    <a:pt x="1507081" y="245209"/>
                    <a:pt x="1484029" y="219609"/>
                  </a:cubicBezTo>
                  <a:lnTo>
                    <a:pt x="1454134" y="186437"/>
                  </a:lnTo>
                  <a:lnTo>
                    <a:pt x="1205249" y="186437"/>
                  </a:lnTo>
                  <a:close/>
                  <a:moveTo>
                    <a:pt x="813103" y="1"/>
                  </a:moveTo>
                  <a:cubicBezTo>
                    <a:pt x="946149" y="13"/>
                    <a:pt x="1090993" y="193"/>
                    <a:pt x="1241394" y="553"/>
                  </a:cubicBezTo>
                  <a:lnTo>
                    <a:pt x="2335516" y="3793"/>
                  </a:lnTo>
                  <a:lnTo>
                    <a:pt x="2364318" y="25037"/>
                  </a:lnTo>
                  <a:lnTo>
                    <a:pt x="2392760" y="46641"/>
                  </a:lnTo>
                  <a:lnTo>
                    <a:pt x="2395281" y="2216709"/>
                  </a:lnTo>
                  <a:lnTo>
                    <a:pt x="2397801" y="4386781"/>
                  </a:lnTo>
                  <a:lnTo>
                    <a:pt x="2371159" y="4408025"/>
                  </a:lnTo>
                  <a:cubicBezTo>
                    <a:pt x="2344517" y="4428905"/>
                    <a:pt x="2342717" y="4428905"/>
                    <a:pt x="1205032" y="4428545"/>
                  </a:cubicBezTo>
                  <a:cubicBezTo>
                    <a:pt x="450415" y="4428545"/>
                    <a:pt x="60146" y="4424945"/>
                    <a:pt x="48265" y="4418105"/>
                  </a:cubicBezTo>
                  <a:cubicBezTo>
                    <a:pt x="-2499" y="4388581"/>
                    <a:pt x="21" y="4509201"/>
                    <a:pt x="21" y="2208429"/>
                  </a:cubicBezTo>
                  <a:lnTo>
                    <a:pt x="21" y="68245"/>
                  </a:lnTo>
                  <a:lnTo>
                    <a:pt x="28823" y="39437"/>
                  </a:lnTo>
                  <a:cubicBezTo>
                    <a:pt x="47905" y="19997"/>
                    <a:pt x="72747" y="8473"/>
                    <a:pt x="102629" y="4153"/>
                  </a:cubicBezTo>
                  <a:cubicBezTo>
                    <a:pt x="120991" y="1453"/>
                    <a:pt x="413962" y="-31"/>
                    <a:pt x="813103" y="1"/>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tIns="45721" bIns="45721"/>
            <a:lstStyle/>
            <a:p>
              <a:endParaRPr lang="zh-TW" altLang="en-US"/>
            </a:p>
          </p:txBody>
        </p:sp>
      </p:grpSp>
      <p:sp>
        <p:nvSpPr>
          <p:cNvPr id="78867" name="文字方塊 94"/>
          <p:cNvSpPr txBox="1">
            <a:spLocks noChangeArrowheads="1"/>
          </p:cNvSpPr>
          <p:nvPr/>
        </p:nvSpPr>
        <p:spPr bwMode="auto">
          <a:xfrm>
            <a:off x="4295792" y="1908195"/>
            <a:ext cx="2339975"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itchFamily="34" charset="0"/>
                <a:ea typeface="標楷體" pitchFamily="65" charset="-120"/>
              </a:defRPr>
            </a:lvl1pPr>
            <a:lvl2pPr marL="742950" indent="-285750" eaLnBrk="0" hangingPunct="0">
              <a:defRPr kumimoji="1" sz="2400">
                <a:solidFill>
                  <a:schemeClr val="tx1"/>
                </a:solidFill>
                <a:latin typeface="Arial" pitchFamily="34" charset="0"/>
                <a:ea typeface="標楷體" pitchFamily="65" charset="-120"/>
              </a:defRPr>
            </a:lvl2pPr>
            <a:lvl3pPr marL="1143000" indent="-228600" eaLnBrk="0" hangingPunct="0">
              <a:defRPr kumimoji="1" sz="2400">
                <a:solidFill>
                  <a:schemeClr val="tx1"/>
                </a:solidFill>
                <a:latin typeface="Arial" pitchFamily="34" charset="0"/>
                <a:ea typeface="標楷體" pitchFamily="65" charset="-120"/>
              </a:defRPr>
            </a:lvl3pPr>
            <a:lvl4pPr marL="1600200" indent="-228600" eaLnBrk="0" hangingPunct="0">
              <a:defRPr kumimoji="1" sz="2400">
                <a:solidFill>
                  <a:schemeClr val="tx1"/>
                </a:solidFill>
                <a:latin typeface="Arial" pitchFamily="34" charset="0"/>
                <a:ea typeface="標楷體" pitchFamily="65" charset="-120"/>
              </a:defRPr>
            </a:lvl4pPr>
            <a:lvl5pPr marL="2057400" indent="-228600" eaLnBrk="0" hangingPunct="0">
              <a:defRPr kumimoji="1" sz="2400">
                <a:solidFill>
                  <a:schemeClr val="tx1"/>
                </a:solidFill>
                <a:latin typeface="Arial" pitchFamily="34" charset="0"/>
                <a:ea typeface="標楷體" pitchFamily="65" charset="-120"/>
              </a:defRPr>
            </a:lvl5pPr>
            <a:lvl6pPr marL="2514600" indent="-228600" eaLnBrk="0" fontAlgn="base" hangingPunct="0">
              <a:spcBef>
                <a:spcPct val="0"/>
              </a:spcBef>
              <a:spcAft>
                <a:spcPct val="0"/>
              </a:spcAft>
              <a:defRPr kumimoji="1" sz="2400">
                <a:solidFill>
                  <a:schemeClr val="tx1"/>
                </a:solidFill>
                <a:latin typeface="Arial" pitchFamily="34" charset="0"/>
                <a:ea typeface="標楷體" pitchFamily="65" charset="-120"/>
              </a:defRPr>
            </a:lvl6pPr>
            <a:lvl7pPr marL="2971800" indent="-228600" eaLnBrk="0" fontAlgn="base" hangingPunct="0">
              <a:spcBef>
                <a:spcPct val="0"/>
              </a:spcBef>
              <a:spcAft>
                <a:spcPct val="0"/>
              </a:spcAft>
              <a:defRPr kumimoji="1" sz="2400">
                <a:solidFill>
                  <a:schemeClr val="tx1"/>
                </a:solidFill>
                <a:latin typeface="Arial" pitchFamily="34" charset="0"/>
                <a:ea typeface="標楷體" pitchFamily="65" charset="-120"/>
              </a:defRPr>
            </a:lvl7pPr>
            <a:lvl8pPr marL="3429000" indent="-228600" eaLnBrk="0" fontAlgn="base" hangingPunct="0">
              <a:spcBef>
                <a:spcPct val="0"/>
              </a:spcBef>
              <a:spcAft>
                <a:spcPct val="0"/>
              </a:spcAft>
              <a:defRPr kumimoji="1" sz="2400">
                <a:solidFill>
                  <a:schemeClr val="tx1"/>
                </a:solidFill>
                <a:latin typeface="Arial" pitchFamily="34" charset="0"/>
                <a:ea typeface="標楷體" pitchFamily="65" charset="-120"/>
              </a:defRPr>
            </a:lvl8pPr>
            <a:lvl9pPr marL="3886200" indent="-228600" eaLnBrk="0" fontAlgn="base" hangingPunct="0">
              <a:spcBef>
                <a:spcPct val="0"/>
              </a:spcBef>
              <a:spcAft>
                <a:spcPct val="0"/>
              </a:spcAft>
              <a:defRPr kumimoji="1" sz="2400">
                <a:solidFill>
                  <a:schemeClr val="tx1"/>
                </a:solidFill>
                <a:latin typeface="Arial" pitchFamily="34" charset="0"/>
                <a:ea typeface="標楷體" pitchFamily="65" charset="-120"/>
              </a:defRPr>
            </a:lvl9pPr>
          </a:lstStyle>
          <a:p>
            <a:pPr eaLnBrk="1" hangingPunct="1">
              <a:lnSpc>
                <a:spcPts val="2000"/>
              </a:lnSpc>
            </a:pPr>
            <a:r>
              <a:rPr lang="zh-TW" altLang="en-US">
                <a:solidFill>
                  <a:srgbClr val="10253F"/>
                </a:solidFill>
                <a:latin typeface="微軟正黑體" pitchFamily="34" charset="-120"/>
                <a:ea typeface="微軟正黑體" pitchFamily="34" charset="-120"/>
              </a:rPr>
              <a:t>計畫完成</a:t>
            </a:r>
            <a:endParaRPr kumimoji="0" lang="zh-TW" altLang="en-US">
              <a:solidFill>
                <a:srgbClr val="000000"/>
              </a:solidFill>
              <a:latin typeface="微軟正黑體" pitchFamily="34" charset="-120"/>
              <a:ea typeface="微軟正黑體" pitchFamily="34" charset="-120"/>
            </a:endParaRPr>
          </a:p>
        </p:txBody>
      </p:sp>
      <p:sp>
        <p:nvSpPr>
          <p:cNvPr id="96" name="橢圓 95"/>
          <p:cNvSpPr/>
          <p:nvPr/>
        </p:nvSpPr>
        <p:spPr>
          <a:xfrm>
            <a:off x="3084513" y="5976959"/>
            <a:ext cx="241300" cy="230187"/>
          </a:xfrm>
          <a:prstGeom prst="ellipse">
            <a:avLst/>
          </a:prstGeom>
          <a:solidFill>
            <a:schemeClr val="accent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180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A0BE57DE-88E6-451B-91E0-B649325AA4BD}" type="slidenum">
              <a:rPr lang="en-US" altLang="zh-TW"/>
              <a:pPr>
                <a:defRPr/>
              </a:pPr>
              <a:t>9</a:t>
            </a:fld>
            <a:endParaRPr lang="en-US" altLang="zh-TW"/>
          </a:p>
        </p:txBody>
      </p:sp>
      <p:sp>
        <p:nvSpPr>
          <p:cNvPr id="79875" name="Rectangle 2"/>
          <p:cNvSpPr>
            <a:spLocks noGrp="1" noChangeArrowheads="1"/>
          </p:cNvSpPr>
          <p:nvPr>
            <p:ph type="title"/>
          </p:nvPr>
        </p:nvSpPr>
        <p:spPr>
          <a:xfrm>
            <a:off x="827098" y="468317"/>
            <a:ext cx="7856537" cy="1008062"/>
          </a:xfrm>
        </p:spPr>
        <p:txBody>
          <a:bodyPr/>
          <a:lstStyle/>
          <a:p>
            <a:pPr eaLnBrk="1" hangingPunct="1"/>
            <a:r>
              <a:rPr lang="en-US" altLang="zh-TW" dirty="0" smtClean="0"/>
              <a:t/>
            </a:r>
            <a:br>
              <a:rPr lang="en-US" altLang="zh-TW" dirty="0" smtClean="0"/>
            </a:br>
            <a:r>
              <a:rPr lang="zh-TW" altLang="zh-TW" sz="2800" dirty="0" smtClean="0">
                <a:latin typeface="標楷體" panose="03000509000000000000" pitchFamily="65" charset="-120"/>
                <a:ea typeface="標楷體" panose="03000509000000000000" pitchFamily="65" charset="-120"/>
              </a:rPr>
              <a:t>各</a:t>
            </a:r>
            <a:r>
              <a:rPr lang="zh-TW" altLang="zh-TW" sz="2800" dirty="0">
                <a:latin typeface="標楷體" panose="03000509000000000000" pitchFamily="65" charset="-120"/>
                <a:ea typeface="標楷體" panose="03000509000000000000" pitchFamily="65" charset="-120"/>
              </a:rPr>
              <a:t>機關會計人員審核採購及財物處理時，應注意下列</a:t>
            </a:r>
            <a:r>
              <a:rPr lang="zh-TW" altLang="zh-TW" sz="2800" dirty="0" smtClean="0">
                <a:latin typeface="標楷體" panose="03000509000000000000" pitchFamily="65" charset="-120"/>
                <a:ea typeface="標楷體" panose="03000509000000000000" pitchFamily="65" charset="-120"/>
              </a:rPr>
              <a:t>事項</a:t>
            </a:r>
            <a:r>
              <a:rPr lang="zh-TW" altLang="zh-TW" dirty="0" smtClean="0"/>
              <a:t>：</a:t>
            </a:r>
            <a:r>
              <a:rPr lang="en-US" altLang="zh-TW" sz="2400" dirty="0" smtClean="0"/>
              <a:t>(</a:t>
            </a:r>
            <a:r>
              <a:rPr lang="zh-TW" altLang="en-US" sz="2400" dirty="0" smtClean="0"/>
              <a:t>內審</a:t>
            </a:r>
            <a:r>
              <a:rPr lang="en-US" altLang="zh-TW" sz="2400" dirty="0" smtClean="0"/>
              <a:t>24)</a:t>
            </a:r>
            <a:endParaRPr lang="zh-TW" altLang="en-US" sz="2400" dirty="0" smtClean="0"/>
          </a:p>
        </p:txBody>
      </p:sp>
      <p:sp>
        <p:nvSpPr>
          <p:cNvPr id="2" name="內容版面配置區 1"/>
          <p:cNvSpPr>
            <a:spLocks noGrp="1"/>
          </p:cNvSpPr>
          <p:nvPr>
            <p:ph idx="1"/>
          </p:nvPr>
        </p:nvSpPr>
        <p:spPr>
          <a:xfrm>
            <a:off x="1115616" y="1548408"/>
            <a:ext cx="7313612" cy="3932238"/>
          </a:xfrm>
        </p:spPr>
        <p:txBody>
          <a:bodyPr/>
          <a:lstStyle/>
          <a:p>
            <a:pPr>
              <a:lnSpc>
                <a:spcPts val="2500"/>
              </a:lnSpc>
            </a:pPr>
            <a:r>
              <a:rPr lang="zh-TW" altLang="zh-TW" sz="2800" dirty="0" smtClean="0">
                <a:latin typeface="標楷體" panose="03000509000000000000" pitchFamily="65" charset="-120"/>
                <a:ea typeface="標楷體" panose="03000509000000000000" pitchFamily="65" charset="-120"/>
              </a:rPr>
              <a:t>一、採購</a:t>
            </a:r>
            <a:r>
              <a:rPr lang="zh-TW" altLang="zh-TW" sz="2800" dirty="0">
                <a:latin typeface="標楷體" panose="03000509000000000000" pitchFamily="65" charset="-120"/>
                <a:ea typeface="標楷體" panose="03000509000000000000" pitchFamily="65" charset="-120"/>
              </a:rPr>
              <a:t>案件有無預算及是否與所定用途</a:t>
            </a:r>
            <a:r>
              <a:rPr lang="zh-TW" altLang="zh-TW" sz="2800" dirty="0" smtClean="0">
                <a:latin typeface="標楷體" panose="03000509000000000000" pitchFamily="65" charset="-120"/>
                <a:ea typeface="標楷體" panose="03000509000000000000" pitchFamily="65" charset="-120"/>
              </a:rPr>
              <a:t>符</a:t>
            </a:r>
            <a:endParaRPr lang="en-US" altLang="zh-TW" sz="2800" dirty="0" smtClean="0">
              <a:latin typeface="標楷體" panose="03000509000000000000" pitchFamily="65" charset="-120"/>
              <a:ea typeface="標楷體" panose="03000509000000000000" pitchFamily="65" charset="-120"/>
            </a:endParaRPr>
          </a:p>
          <a:p>
            <a:pPr marL="0" indent="0">
              <a:lnSpc>
                <a:spcPts val="2500"/>
              </a:lnSpc>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zh-TW" altLang="zh-TW" sz="2800" dirty="0" smtClean="0">
                <a:latin typeface="標楷體" panose="03000509000000000000" pitchFamily="65" charset="-120"/>
                <a:ea typeface="標楷體" panose="03000509000000000000" pitchFamily="65" charset="-120"/>
              </a:rPr>
              <a:t>合</a:t>
            </a:r>
            <a:r>
              <a:rPr lang="zh-TW" altLang="zh-TW" sz="2800" dirty="0">
                <a:latin typeface="標楷體" panose="03000509000000000000" pitchFamily="65" charset="-120"/>
                <a:ea typeface="標楷體" panose="03000509000000000000" pitchFamily="65" charset="-120"/>
              </a:rPr>
              <a:t>，金額是否在預算範圍內，有無於</a:t>
            </a:r>
            <a:r>
              <a:rPr lang="zh-TW" altLang="zh-TW" sz="2800" dirty="0" smtClean="0">
                <a:latin typeface="標楷體" panose="03000509000000000000" pitchFamily="65" charset="-120"/>
                <a:ea typeface="標楷體" panose="03000509000000000000" pitchFamily="65" charset="-120"/>
              </a:rPr>
              <a:t>事</a:t>
            </a:r>
            <a:endParaRPr lang="en-US" altLang="zh-TW" sz="2800" dirty="0" smtClean="0">
              <a:latin typeface="標楷體" panose="03000509000000000000" pitchFamily="65" charset="-120"/>
              <a:ea typeface="標楷體" panose="03000509000000000000" pitchFamily="65" charset="-120"/>
            </a:endParaRPr>
          </a:p>
          <a:p>
            <a:pPr marL="0" indent="0">
              <a:lnSpc>
                <a:spcPts val="2500"/>
              </a:lnSpc>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zh-TW" altLang="zh-TW" sz="2800" dirty="0" smtClean="0">
                <a:latin typeface="標楷體" panose="03000509000000000000" pitchFamily="65" charset="-120"/>
                <a:ea typeface="標楷體" panose="03000509000000000000" pitchFamily="65" charset="-120"/>
              </a:rPr>
              <a:t>前</a:t>
            </a:r>
            <a:r>
              <a:rPr lang="zh-TW" altLang="zh-TW" sz="2800" dirty="0">
                <a:latin typeface="標楷體" panose="03000509000000000000" pitchFamily="65" charset="-120"/>
                <a:ea typeface="標楷體" panose="03000509000000000000" pitchFamily="65" charset="-120"/>
              </a:rPr>
              <a:t>依照規定程序辦妥申請核准手續。</a:t>
            </a:r>
          </a:p>
          <a:p>
            <a:pPr>
              <a:lnSpc>
                <a:spcPts val="2500"/>
              </a:lnSpc>
            </a:pPr>
            <a:r>
              <a:rPr lang="zh-TW" altLang="en-US" sz="2800" dirty="0" smtClean="0">
                <a:latin typeface="標楷體" panose="03000509000000000000" pitchFamily="65" charset="-120"/>
                <a:ea typeface="標楷體" panose="03000509000000000000" pitchFamily="65" charset="-120"/>
              </a:rPr>
              <a:t>二</a:t>
            </a:r>
            <a:r>
              <a:rPr lang="zh-TW" altLang="zh-TW" sz="2800" dirty="0" smtClean="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辦理採購案件是否依照政府採購法</a:t>
            </a:r>
            <a:r>
              <a:rPr lang="zh-TW" altLang="zh-TW" sz="2800" dirty="0" smtClean="0">
                <a:latin typeface="標楷體" panose="03000509000000000000" pitchFamily="65" charset="-120"/>
                <a:ea typeface="標楷體" panose="03000509000000000000" pitchFamily="65" charset="-120"/>
              </a:rPr>
              <a:t>規定</a:t>
            </a:r>
            <a:endParaRPr lang="en-US" altLang="zh-TW" sz="2800" dirty="0" smtClean="0">
              <a:latin typeface="標楷體" panose="03000509000000000000" pitchFamily="65" charset="-120"/>
              <a:ea typeface="標楷體" panose="03000509000000000000" pitchFamily="65" charset="-120"/>
            </a:endParaRPr>
          </a:p>
          <a:p>
            <a:pPr marL="0" indent="0">
              <a:lnSpc>
                <a:spcPts val="2500"/>
              </a:lnSpc>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zh-TW" altLang="zh-TW" sz="2800" dirty="0" smtClean="0">
                <a:latin typeface="標楷體" panose="03000509000000000000" pitchFamily="65" charset="-120"/>
                <a:ea typeface="標楷體" panose="03000509000000000000" pitchFamily="65" charset="-120"/>
              </a:rPr>
              <a:t>程序</a:t>
            </a:r>
            <a:r>
              <a:rPr lang="zh-TW" altLang="zh-TW" sz="2800" dirty="0">
                <a:latin typeface="標楷體" panose="03000509000000000000" pitchFamily="65" charset="-120"/>
                <a:ea typeface="標楷體" panose="03000509000000000000" pitchFamily="65" charset="-120"/>
              </a:rPr>
              <a:t>辦理。</a:t>
            </a:r>
          </a:p>
          <a:p>
            <a:pPr>
              <a:lnSpc>
                <a:spcPts val="2500"/>
              </a:lnSpc>
            </a:pPr>
            <a:r>
              <a:rPr lang="zh-TW" altLang="en-US" sz="2800" dirty="0" smtClean="0">
                <a:latin typeface="標楷體" panose="03000509000000000000" pitchFamily="65" charset="-120"/>
                <a:ea typeface="標楷體" panose="03000509000000000000" pitchFamily="65" charset="-120"/>
              </a:rPr>
              <a:t>三</a:t>
            </a:r>
            <a:r>
              <a:rPr lang="zh-TW" altLang="zh-TW" sz="2800" dirty="0" smtClean="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承辦採購單位是否根據陳經核准之</a:t>
            </a:r>
            <a:r>
              <a:rPr lang="zh-TW" altLang="zh-TW" sz="2800" dirty="0" smtClean="0">
                <a:latin typeface="標楷體" panose="03000509000000000000" pitchFamily="65" charset="-120"/>
                <a:ea typeface="標楷體" panose="03000509000000000000" pitchFamily="65" charset="-120"/>
              </a:rPr>
              <a:t>申請</a:t>
            </a:r>
            <a:endParaRPr lang="en-US" altLang="zh-TW" sz="2800" dirty="0" smtClean="0">
              <a:latin typeface="標楷體" panose="03000509000000000000" pitchFamily="65" charset="-120"/>
              <a:ea typeface="標楷體" panose="03000509000000000000" pitchFamily="65" charset="-120"/>
            </a:endParaRPr>
          </a:p>
          <a:p>
            <a:pPr marL="0" indent="0">
              <a:lnSpc>
                <a:spcPts val="2500"/>
              </a:lnSpc>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zh-TW" altLang="zh-TW" sz="2800" dirty="0" smtClean="0">
                <a:latin typeface="標楷體" panose="03000509000000000000" pitchFamily="65" charset="-120"/>
                <a:ea typeface="標楷體" panose="03000509000000000000" pitchFamily="65" charset="-120"/>
              </a:rPr>
              <a:t>辦理</a:t>
            </a:r>
            <a:r>
              <a:rPr lang="zh-TW" altLang="zh-TW" sz="2800" dirty="0">
                <a:latin typeface="標楷體" panose="03000509000000000000" pitchFamily="65" charset="-120"/>
                <a:ea typeface="標楷體" panose="03000509000000000000" pitchFamily="65" charset="-120"/>
              </a:rPr>
              <a:t>採購。在招標前，有無將招標</a:t>
            </a:r>
            <a:r>
              <a:rPr lang="zh-TW" altLang="zh-TW" sz="2800" dirty="0" smtClean="0">
                <a:latin typeface="標楷體" panose="03000509000000000000" pitchFamily="65" charset="-120"/>
                <a:ea typeface="標楷體" panose="03000509000000000000" pitchFamily="65" charset="-120"/>
              </a:rPr>
              <a:t>須知</a:t>
            </a:r>
            <a:endParaRPr lang="en-US" altLang="zh-TW" sz="2800" dirty="0" smtClean="0">
              <a:latin typeface="標楷體" panose="03000509000000000000" pitchFamily="65" charset="-120"/>
              <a:ea typeface="標楷體" panose="03000509000000000000" pitchFamily="65" charset="-120"/>
            </a:endParaRPr>
          </a:p>
          <a:p>
            <a:pPr marL="0" indent="0">
              <a:lnSpc>
                <a:spcPts val="2500"/>
              </a:lnSpc>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zh-TW" altLang="zh-TW" sz="2800" dirty="0" smtClean="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契約草案，先送主（會）計單位</a:t>
            </a:r>
            <a:r>
              <a:rPr lang="zh-TW" altLang="zh-TW" sz="2800" dirty="0" smtClean="0">
                <a:latin typeface="標楷體" panose="03000509000000000000" pitchFamily="65" charset="-120"/>
                <a:ea typeface="標楷體" panose="03000509000000000000" pitchFamily="65" charset="-120"/>
              </a:rPr>
              <a:t>審核</a:t>
            </a:r>
            <a:endParaRPr lang="en-US" altLang="zh-TW" sz="2800" dirty="0" smtClean="0">
              <a:latin typeface="標楷體" panose="03000509000000000000" pitchFamily="65" charset="-120"/>
              <a:ea typeface="標楷體" panose="03000509000000000000" pitchFamily="65" charset="-120"/>
            </a:endParaRPr>
          </a:p>
          <a:p>
            <a:pPr marL="0" indent="0">
              <a:lnSpc>
                <a:spcPts val="2500"/>
              </a:lnSpc>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zh-TW" altLang="zh-TW" sz="2800" dirty="0" smtClean="0">
                <a:latin typeface="標楷體" panose="03000509000000000000" pitchFamily="65" charset="-120"/>
                <a:ea typeface="標楷體" panose="03000509000000000000" pitchFamily="65" charset="-120"/>
              </a:rPr>
              <a:t>涉及</a:t>
            </a:r>
            <a:r>
              <a:rPr lang="zh-TW" altLang="zh-TW" sz="2800" dirty="0">
                <a:latin typeface="標楷體" panose="03000509000000000000" pitchFamily="65" charset="-120"/>
                <a:ea typeface="標楷體" panose="03000509000000000000" pitchFamily="65" charset="-120"/>
              </a:rPr>
              <a:t>財務收支事項</a:t>
            </a:r>
            <a:r>
              <a:rPr lang="zh-TW" altLang="zh-TW" sz="2800" dirty="0" smtClean="0">
                <a:latin typeface="標楷體" panose="03000509000000000000" pitchFamily="65" charset="-120"/>
                <a:ea typeface="標楷體" panose="03000509000000000000" pitchFamily="65" charset="-120"/>
              </a:rPr>
              <a:t>。</a:t>
            </a:r>
            <a:endParaRPr lang="zh-TW" altLang="zh-TW" sz="28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和風織布設計範本">
  <a:themeElements>
    <a:clrScheme name="和風織布設計範本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和風織布設計範本">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和風織布設計範本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和風織布設計範本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和風織布設計範本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和風織布設計範本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和風織布設計範本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和風織布設計範本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和風織布設計範本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和風織布設計範本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和風織布設計範本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和風織布設計範本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和風織布設計範本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和風織布設計範本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552125">
  <a:themeElements>
    <a:clrScheme name="~2552125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3333FF"/>
      </a:folHlink>
    </a:clrScheme>
    <a:fontScheme name="~2552125">
      <a:majorFont>
        <a:latin typeface="Times New Roman"/>
        <a:ea typeface="新細明體"/>
        <a:cs typeface=""/>
      </a:majorFont>
      <a:minorFont>
        <a:latin typeface="標楷體"/>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55212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55212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55212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55212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55212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55212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55212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552125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2552125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佈景主題">
  <a:themeElements>
    <a:clrScheme name="自訂 2">
      <a:dk1>
        <a:sysClr val="windowText" lastClr="000000"/>
      </a:dk1>
      <a:lt1>
        <a:sysClr val="window" lastClr="FFFFFF"/>
      </a:lt1>
      <a:dk2>
        <a:srgbClr val="1F497D"/>
      </a:dk2>
      <a:lt2>
        <a:srgbClr val="EEECE1"/>
      </a:lt2>
      <a:accent1>
        <a:srgbClr val="6BCBC5"/>
      </a:accent1>
      <a:accent2>
        <a:srgbClr val="F5C636"/>
      </a:accent2>
      <a:accent3>
        <a:srgbClr val="FF614C"/>
      </a:accent3>
      <a:accent4>
        <a:srgbClr val="9ACA9F"/>
      </a:accent4>
      <a:accent5>
        <a:srgbClr val="70758C"/>
      </a:accent5>
      <a:accent6>
        <a:srgbClr val="F79646"/>
      </a:accent6>
      <a:hlink>
        <a:srgbClr val="000000"/>
      </a:hlink>
      <a:folHlink>
        <a:srgbClr val="000000"/>
      </a:folHlink>
    </a:clrScheme>
    <a:fontScheme name="自訂 2">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佈景主題">
  <a:themeElements>
    <a:clrScheme name="自訂 2">
      <a:dk1>
        <a:sysClr val="windowText" lastClr="000000"/>
      </a:dk1>
      <a:lt1>
        <a:sysClr val="window" lastClr="FFFFFF"/>
      </a:lt1>
      <a:dk2>
        <a:srgbClr val="1F497D"/>
      </a:dk2>
      <a:lt2>
        <a:srgbClr val="EEECE1"/>
      </a:lt2>
      <a:accent1>
        <a:srgbClr val="6BCBC5"/>
      </a:accent1>
      <a:accent2>
        <a:srgbClr val="F5C636"/>
      </a:accent2>
      <a:accent3>
        <a:srgbClr val="FF614C"/>
      </a:accent3>
      <a:accent4>
        <a:srgbClr val="9ACA9F"/>
      </a:accent4>
      <a:accent5>
        <a:srgbClr val="70758C"/>
      </a:accent5>
      <a:accent6>
        <a:srgbClr val="F79646"/>
      </a:accent6>
      <a:hlink>
        <a:srgbClr val="000000"/>
      </a:hlink>
      <a:folHlink>
        <a:srgbClr val="000000"/>
      </a:folHlink>
    </a:clrScheme>
    <a:fontScheme name="自訂 2">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4_Office 佈景主題">
  <a:themeElements>
    <a:clrScheme name="自訂 2">
      <a:dk1>
        <a:sysClr val="windowText" lastClr="000000"/>
      </a:dk1>
      <a:lt1>
        <a:sysClr val="window" lastClr="FFFFFF"/>
      </a:lt1>
      <a:dk2>
        <a:srgbClr val="1F497D"/>
      </a:dk2>
      <a:lt2>
        <a:srgbClr val="EEECE1"/>
      </a:lt2>
      <a:accent1>
        <a:srgbClr val="6BCBC5"/>
      </a:accent1>
      <a:accent2>
        <a:srgbClr val="F5C636"/>
      </a:accent2>
      <a:accent3>
        <a:srgbClr val="FF614C"/>
      </a:accent3>
      <a:accent4>
        <a:srgbClr val="9ACA9F"/>
      </a:accent4>
      <a:accent5>
        <a:srgbClr val="70758C"/>
      </a:accent5>
      <a:accent6>
        <a:srgbClr val="F79646"/>
      </a:accent6>
      <a:hlink>
        <a:srgbClr val="000000"/>
      </a:hlink>
      <a:folHlink>
        <a:srgbClr val="000000"/>
      </a:folHlink>
    </a:clrScheme>
    <a:fontScheme name="自訂 2">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5165</TotalTime>
  <Words>6050</Words>
  <Application>Microsoft Office PowerPoint</Application>
  <PresentationFormat>自訂</PresentationFormat>
  <Paragraphs>543</Paragraphs>
  <Slides>61</Slides>
  <Notes>8</Notes>
  <HiddenSlides>2</HiddenSlides>
  <MMClips>0</MMClips>
  <ScaleCrop>false</ScaleCrop>
  <HeadingPairs>
    <vt:vector size="4" baseType="variant">
      <vt:variant>
        <vt:lpstr>佈景主題</vt:lpstr>
      </vt:variant>
      <vt:variant>
        <vt:i4>8</vt:i4>
      </vt:variant>
      <vt:variant>
        <vt:lpstr>投影片標題</vt:lpstr>
      </vt:variant>
      <vt:variant>
        <vt:i4>61</vt:i4>
      </vt:variant>
    </vt:vector>
  </HeadingPairs>
  <TitlesOfParts>
    <vt:vector size="69" baseType="lpstr">
      <vt:lpstr>和風織布設計範本</vt:lpstr>
      <vt:lpstr>Eclipse</vt:lpstr>
      <vt:lpstr>~2552125</vt:lpstr>
      <vt:lpstr>1_Eclipse</vt:lpstr>
      <vt:lpstr>3_Office 佈景主題</vt:lpstr>
      <vt:lpstr>1_Office 佈景主題</vt:lpstr>
      <vt:lpstr>2_Office 佈景主題</vt:lpstr>
      <vt:lpstr>4_Office 佈景主題</vt:lpstr>
      <vt:lpstr>PowerPoint 簡報</vt:lpstr>
      <vt:lpstr>PowerPoint 簡報</vt:lpstr>
      <vt:lpstr>PowerPoint 簡報</vt:lpstr>
      <vt:lpstr>會計職責與核心價值 </vt:lpstr>
      <vt:lpstr>二、內部審核之定義</vt:lpstr>
      <vt:lpstr>內部審核之範圍</vt:lpstr>
      <vt:lpstr>PowerPoint 簡報</vt:lpstr>
      <vt:lpstr>PowerPoint 簡報</vt:lpstr>
      <vt:lpstr> 各機關會計人員審核採購及財物處理時，應注意下列事項：(內審24)</vt:lpstr>
      <vt:lpstr>PowerPoint 簡報</vt:lpstr>
      <vt:lpstr> </vt:lpstr>
      <vt:lpstr>政府支出憑證處理要點-收據</vt:lpstr>
      <vt:lpstr>政府支出憑證處理要點-統一發票</vt:lpstr>
      <vt:lpstr>政府支出憑證處理要點-統一發票</vt:lpstr>
      <vt:lpstr>政府支出憑證處理要點-統一發票</vt:lpstr>
      <vt:lpstr>政府支出憑證處理要點-總數書寫</vt:lpstr>
      <vt:lpstr>政府支出憑證處理要點-遺失</vt:lpstr>
      <vt:lpstr>PowerPoint 簡報</vt:lpstr>
      <vt:lpstr>PowerPoint 簡報</vt:lpstr>
      <vt:lpstr>PowerPoint 簡報</vt:lpstr>
      <vt:lpstr>PowerPoint 簡報</vt:lpstr>
      <vt:lpstr>PowerPoint 簡報</vt:lpstr>
      <vt:lpstr>PowerPoint 簡報</vt:lpstr>
      <vt:lpstr>PowerPoint 簡報</vt:lpstr>
      <vt:lpstr>PowerPoint 簡報</vt:lpstr>
      <vt:lpstr>報支原則</vt:lpstr>
      <vt:lpstr>政府採購法中關於付款時限之重大修正</vt:lpstr>
      <vt:lpstr>常見問答</vt:lpstr>
      <vt:lpstr>PowerPoint 簡報</vt:lpstr>
      <vt:lpstr>PowerPoint 簡報</vt:lpstr>
      <vt:lpstr>  Q:發票到底要學校的抬頭或統一編號？</vt:lpstr>
      <vt:lpstr>PowerPoint 簡報</vt:lpstr>
      <vt:lpstr>機票款項報支之處理程序：</vt:lpstr>
      <vt:lpstr>手機票證搭乘台灣高速鐵路取據之購票證明核銷經費：</vt:lpstr>
      <vt:lpstr>外聘講師可以去程車票票根及購票證明單核銷高鐵交通費?</vt:lpstr>
      <vt:lpstr>參加國內訓練或講習(如研討會等)，主辦單位已提供住宿者，可否再報支住宿費？</vt:lpstr>
      <vt:lpstr>   統一發票vs 普通收據(免用統一發票收據)</vt:lpstr>
      <vt:lpstr>支出憑證(發票)遺失處理方式?</vt:lpstr>
      <vt:lpstr>若有代墊款項，憑證如何處理？</vt:lpstr>
      <vt:lpstr>有關餐費及影印費簡化核銷作業之說明</vt:lpstr>
      <vt:lpstr>已在清冊或收據上簽名或蓋章，會計系統印出的通用清冊又有蓋章欄位？</vt:lpstr>
      <vt:lpstr>五、機關執行預算等人員之責任</vt:lpstr>
      <vt:lpstr>機關執行預算人員的責任</vt:lpstr>
      <vt:lpstr>機關執行預算人員之財務責任</vt:lpstr>
      <vt:lpstr>機關執行預算人員之財務責任(續)</vt:lpstr>
      <vt:lpstr>機關經管財物人員之財務責任</vt:lpstr>
      <vt:lpstr>機關經管出納人員之財務責任</vt:lpstr>
      <vt:lpstr>機關經管會計人員之財務責任</vt:lpstr>
      <vt:lpstr>六、不實報支之法律責任</vt:lpstr>
      <vt:lpstr>不實報支之法律責任-科技部計畫</vt:lpstr>
      <vt:lpstr>不實報支之法律責任-科技部計畫</vt:lpstr>
      <vt:lpstr>不實報支之法律責任</vt:lpstr>
      <vt:lpstr>不實報支之法律責任</vt:lpstr>
      <vt:lpstr>國立大學校院校務基金簡介</vt:lpstr>
      <vt:lpstr>國立大學校院校務基金簡介</vt:lpstr>
      <vt:lpstr>PowerPoint 簡報</vt:lpstr>
      <vt:lpstr>  科技部補助專題研究計畫經費處理原則</vt:lpstr>
      <vt:lpstr>科技部補助專題研究計畫經費處理原則</vt:lpstr>
      <vt:lpstr>PowerPoint 簡報</vt:lpstr>
      <vt:lpstr>PowerPoint 簡報</vt:lpstr>
      <vt:lpstr>PowerPoint 簡報</vt:lpstr>
    </vt:vector>
  </TitlesOfParts>
  <Company>NONE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你忙嗎</dc:title>
  <dc:creator>Amanda0606</dc:creator>
  <cp:lastModifiedBy>Admin</cp:lastModifiedBy>
  <cp:revision>495</cp:revision>
  <cp:lastPrinted>2018-03-06T10:34:59Z</cp:lastPrinted>
  <dcterms:created xsi:type="dcterms:W3CDTF">2007-06-28T00:55:19Z</dcterms:created>
  <dcterms:modified xsi:type="dcterms:W3CDTF">2018-03-07T02:51:46Z</dcterms:modified>
</cp:coreProperties>
</file>