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4"/>
  </p:notesMasterIdLst>
  <p:handoutMasterIdLst>
    <p:handoutMasterId r:id="rId5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86" r:id="rId16"/>
    <p:sldId id="269" r:id="rId17"/>
    <p:sldId id="270" r:id="rId18"/>
    <p:sldId id="271" r:id="rId19"/>
    <p:sldId id="272" r:id="rId20"/>
    <p:sldId id="273" r:id="rId21"/>
    <p:sldId id="278" r:id="rId22"/>
    <p:sldId id="279" r:id="rId23"/>
    <p:sldId id="287" r:id="rId24"/>
    <p:sldId id="312" r:id="rId25"/>
    <p:sldId id="314" r:id="rId26"/>
    <p:sldId id="315" r:id="rId27"/>
    <p:sldId id="313" r:id="rId28"/>
    <p:sldId id="280" r:id="rId29"/>
    <p:sldId id="281" r:id="rId30"/>
    <p:sldId id="282" r:id="rId31"/>
    <p:sldId id="283" r:id="rId32"/>
    <p:sldId id="288" r:id="rId33"/>
    <p:sldId id="289" r:id="rId34"/>
    <p:sldId id="318" r:id="rId35"/>
    <p:sldId id="319" r:id="rId36"/>
    <p:sldId id="325" r:id="rId37"/>
    <p:sldId id="326" r:id="rId38"/>
    <p:sldId id="327" r:id="rId39"/>
    <p:sldId id="328" r:id="rId40"/>
    <p:sldId id="329" r:id="rId41"/>
    <p:sldId id="330" r:id="rId42"/>
    <p:sldId id="331" r:id="rId43"/>
    <p:sldId id="332" r:id="rId44"/>
    <p:sldId id="333" r:id="rId45"/>
    <p:sldId id="334" r:id="rId46"/>
    <p:sldId id="335" r:id="rId47"/>
    <p:sldId id="309" r:id="rId48"/>
    <p:sldId id="310" r:id="rId49"/>
    <p:sldId id="311" r:id="rId50"/>
    <p:sldId id="316" r:id="rId51"/>
    <p:sldId id="317" r:id="rId52"/>
    <p:sldId id="308" r:id="rId5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zh-TW" altLang="en-US"/>
          </a:p>
        </p:txBody>
      </p:sp>
      <p:sp>
        <p:nvSpPr>
          <p:cNvPr id="3" name="日期版面配置區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B3AAE27A-7989-46D7-B596-889403CEBA79}" type="datetimeFigureOut">
              <a:rPr lang="zh-TW" altLang="en-US" smtClean="0"/>
              <a:t>2022/4/27</a:t>
            </a:fld>
            <a:endParaRPr lang="zh-TW" altLang="en-US"/>
          </a:p>
        </p:txBody>
      </p:sp>
      <p:sp>
        <p:nvSpPr>
          <p:cNvPr id="4" name="頁尾版面配置區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EAB8527F-3925-4C3E-AEB6-F092854211E2}" type="slidenum">
              <a:rPr lang="zh-TW" altLang="en-US" smtClean="0"/>
              <a:t>‹#›</a:t>
            </a:fld>
            <a:endParaRPr lang="zh-TW" altLang="en-US"/>
          </a:p>
        </p:txBody>
      </p:sp>
    </p:spTree>
    <p:extLst>
      <p:ext uri="{BB962C8B-B14F-4D97-AF65-F5344CB8AC3E}">
        <p14:creationId xmlns:p14="http://schemas.microsoft.com/office/powerpoint/2010/main" val="2198808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99F1DCE-2706-41F5-A95B-E912F9695AE4}" type="datetimeFigureOut">
              <a:rPr lang="zh-TW" altLang="en-US" smtClean="0"/>
              <a:t>2022/4/27</a:t>
            </a:fld>
            <a:endParaRPr lang="zh-TW" altLang="en-US"/>
          </a:p>
        </p:txBody>
      </p:sp>
      <p:sp>
        <p:nvSpPr>
          <p:cNvPr id="4" name="投影片圖像版面配置區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F96136A-D246-4A8C-ABAE-7344F1EDCDBD}" type="slidenum">
              <a:rPr lang="zh-TW" altLang="en-US" smtClean="0"/>
              <a:t>‹#›</a:t>
            </a:fld>
            <a:endParaRPr lang="zh-TW" altLang="en-US"/>
          </a:p>
        </p:txBody>
      </p:sp>
    </p:spTree>
    <p:extLst>
      <p:ext uri="{BB962C8B-B14F-4D97-AF65-F5344CB8AC3E}">
        <p14:creationId xmlns:p14="http://schemas.microsoft.com/office/powerpoint/2010/main" val="3889923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F96136A-D246-4A8C-ABAE-7344F1EDCDBD}" type="slidenum">
              <a:rPr lang="zh-TW" altLang="en-US" smtClean="0"/>
              <a:t>1</a:t>
            </a:fld>
            <a:endParaRPr lang="zh-TW" altLang="en-US"/>
          </a:p>
        </p:txBody>
      </p:sp>
    </p:spTree>
    <p:extLst>
      <p:ext uri="{BB962C8B-B14F-4D97-AF65-F5344CB8AC3E}">
        <p14:creationId xmlns:p14="http://schemas.microsoft.com/office/powerpoint/2010/main" val="195244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18180B7-9C8E-4A51-A3F1-DE7F1B38AEDC}"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A80AA82-7FA4-45D7-BCA3-310F40561D29}"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4E36532-0737-4CBD-8443-91AE0CE42C21}"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2B143E95-480A-4D66-9D6C-1206B711A4DB}"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6FFDDFD8-FC01-4FEE-A31A-6B525D745F25}"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75B1F8DB-CC8A-4764-A7C2-36BB5217BE22}"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BADBDC6-1579-4BE6-813B-3C8164719CD9}"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F7B4263-828A-42EB-930E-EA4FE2B47D7B}"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0BF68CE-9DEA-4D2F-865A-C026283082F4}"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E764ACF-5823-444B-A1C5-DBA9FD34C8ED}" type="datetime1">
              <a:rPr lang="en-US" altLang="zh-TW"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0C5DDFC-A8DF-4A2F-BD65-5509B44128EA}"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58DF41A-A560-42E2-834C-CA2C7A7616FA}" type="datetime1">
              <a:rPr lang="en-US" altLang="zh-TW"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4BA3C145-4A31-4042-BED0-D48870B7CB33}" type="datetime1">
              <a:rPr lang="en-US" altLang="zh-TW" smtClean="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258BD-33D5-4223-B8CA-E414EB23DFF9}" type="datetime1">
              <a:rPr lang="en-US" altLang="zh-TW" smtClean="0"/>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2C0DD37-85D1-460F-AF87-29E316BEBEBF}"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A6906FE-2373-4708-943B-86C5499FECEE}" type="datetime1">
              <a:rPr lang="en-US" altLang="zh-TW"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EE8B7D-B7FB-42C4-9693-E2E48E046A93}" type="datetime1">
              <a:rPr lang="en-US" altLang="zh-TW" smtClean="0"/>
              <a:t>4/27/2022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dirty="0" smtClean="0"/>
              <a:t>內部</a:t>
            </a:r>
            <a:r>
              <a:rPr lang="zh-TW" altLang="en-US" dirty="0"/>
              <a:t>審核法規與實務</a:t>
            </a:r>
            <a:r>
              <a:rPr lang="en-US" altLang="zh-TW" dirty="0"/>
              <a:t>-</a:t>
            </a:r>
            <a:r>
              <a:rPr lang="zh-TW" altLang="en-US" dirty="0"/>
              <a:t>新修正規定與實際案例討論</a:t>
            </a:r>
          </a:p>
        </p:txBody>
      </p:sp>
      <p:sp>
        <p:nvSpPr>
          <p:cNvPr id="3" name="副標題 2"/>
          <p:cNvSpPr>
            <a:spLocks noGrp="1"/>
          </p:cNvSpPr>
          <p:nvPr>
            <p:ph type="subTitle" idx="1"/>
          </p:nvPr>
        </p:nvSpPr>
        <p:spPr/>
        <p:txBody>
          <a:bodyPr>
            <a:normAutofit/>
          </a:bodyPr>
          <a:lstStyle/>
          <a:p>
            <a:r>
              <a:rPr lang="zh-TW" altLang="en-US" dirty="0" smtClean="0"/>
              <a:t>                                                                                          嘉義縣中埔鄉和睦國民小學</a:t>
            </a:r>
            <a:endParaRPr lang="en-US" altLang="zh-TW" dirty="0" smtClean="0"/>
          </a:p>
          <a:p>
            <a:r>
              <a:rPr lang="zh-TW" altLang="en-US" dirty="0" smtClean="0"/>
              <a:t>                                                                                                       會計室主任 林建宏                                                                                 </a:t>
            </a:r>
            <a:endParaRPr lang="zh-TW" altLang="en-US" dirty="0"/>
          </a:p>
        </p:txBody>
      </p:sp>
    </p:spTree>
    <p:extLst>
      <p:ext uri="{BB962C8B-B14F-4D97-AF65-F5344CB8AC3E}">
        <p14:creationId xmlns:p14="http://schemas.microsoft.com/office/powerpoint/2010/main" val="347031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606552" y="494714"/>
            <a:ext cx="8911687" cy="1280890"/>
          </a:xfrm>
        </p:spPr>
        <p:txBody>
          <a:bodyPr>
            <a:normAutofit/>
          </a:bodyPr>
          <a:lstStyle/>
          <a:p>
            <a:r>
              <a:rPr lang="zh-TW" altLang="en-US" sz="4000" dirty="0"/>
              <a:t>個人信用卡支付款項處理</a:t>
            </a:r>
            <a:r>
              <a:rPr lang="zh-TW" altLang="en-US" sz="4000" dirty="0" smtClean="0"/>
              <a:t>原則</a:t>
            </a:r>
            <a:r>
              <a:rPr lang="en-US" altLang="zh-TW" dirty="0"/>
              <a:t/>
            </a:r>
            <a:br>
              <a:rPr lang="en-US" altLang="zh-TW" dirty="0"/>
            </a:br>
            <a:r>
              <a:rPr lang="en-US" altLang="zh-TW" sz="2000" dirty="0"/>
              <a:t>(</a:t>
            </a:r>
            <a:r>
              <a:rPr lang="zh-TW" altLang="en-US" sz="2000" dirty="0"/>
              <a:t>行政院主計總處</a:t>
            </a:r>
            <a:r>
              <a:rPr lang="en-US" altLang="zh-TW" sz="2000" dirty="0"/>
              <a:t>108</a:t>
            </a:r>
            <a:r>
              <a:rPr lang="zh-TW" altLang="en-US" sz="2000" dirty="0"/>
              <a:t>年</a:t>
            </a:r>
            <a:r>
              <a:rPr lang="en-US" altLang="zh-TW" sz="2000" dirty="0"/>
              <a:t>4</a:t>
            </a:r>
            <a:r>
              <a:rPr lang="zh-TW" altLang="en-US" sz="2000" dirty="0"/>
              <a:t>月</a:t>
            </a:r>
            <a:r>
              <a:rPr lang="en-US" altLang="zh-TW" sz="2000" dirty="0"/>
              <a:t>10</a:t>
            </a:r>
            <a:r>
              <a:rPr lang="zh-TW" altLang="en-US" sz="2000" dirty="0"/>
              <a:t>主會財字第</a:t>
            </a:r>
            <a:r>
              <a:rPr lang="en-US" altLang="zh-TW" sz="2000" dirty="0"/>
              <a:t>1081500094B</a:t>
            </a:r>
            <a:r>
              <a:rPr lang="zh-TW" altLang="en-US" sz="2000" dirty="0"/>
              <a:t>號函修正</a:t>
            </a:r>
            <a:r>
              <a:rPr lang="en-US" altLang="zh-TW" sz="2000" dirty="0"/>
              <a:t>)</a:t>
            </a:r>
            <a:endParaRPr lang="zh-TW" altLang="en-US" sz="2000" dirty="0"/>
          </a:p>
        </p:txBody>
      </p:sp>
      <p:sp>
        <p:nvSpPr>
          <p:cNvPr id="3" name="內容版面配置區 2"/>
          <p:cNvSpPr>
            <a:spLocks noGrp="1"/>
          </p:cNvSpPr>
          <p:nvPr>
            <p:ph idx="1"/>
          </p:nvPr>
        </p:nvSpPr>
        <p:spPr>
          <a:xfrm>
            <a:off x="2589212" y="2133600"/>
            <a:ext cx="9034378" cy="3954162"/>
          </a:xfrm>
        </p:spPr>
        <p:txBody>
          <a:bodyPr>
            <a:normAutofit/>
          </a:bodyPr>
          <a:lstStyle/>
          <a:p>
            <a:pPr marL="0" indent="0">
              <a:buNone/>
            </a:pPr>
            <a:endParaRPr lang="en-US" altLang="zh-TW" sz="2000" dirty="0"/>
          </a:p>
          <a:p>
            <a:pPr algn="just"/>
            <a:r>
              <a:rPr lang="zh-TW" altLang="en-US" sz="2200" dirty="0" smtClean="0">
                <a:latin typeface="+mn-ea"/>
              </a:rPr>
              <a:t>一</a:t>
            </a:r>
            <a:r>
              <a:rPr lang="zh-TW" altLang="en-US" sz="2200" dirty="0">
                <a:latin typeface="+mn-ea"/>
              </a:rPr>
              <a:t>、依據</a:t>
            </a:r>
            <a:r>
              <a:rPr lang="en-US" altLang="zh-TW" sz="2200" dirty="0">
                <a:latin typeface="+mn-ea"/>
              </a:rPr>
              <a:t>108</a:t>
            </a:r>
            <a:r>
              <a:rPr lang="zh-TW" altLang="en-US" sz="2200" dirty="0">
                <a:latin typeface="+mn-ea"/>
              </a:rPr>
              <a:t>年</a:t>
            </a:r>
            <a:r>
              <a:rPr lang="en-US" altLang="zh-TW" sz="2200" dirty="0">
                <a:latin typeface="+mn-ea"/>
              </a:rPr>
              <a:t>3</a:t>
            </a:r>
            <a:r>
              <a:rPr lang="zh-TW" altLang="en-US" sz="2200" dirty="0">
                <a:latin typeface="+mn-ea"/>
              </a:rPr>
              <a:t>月</a:t>
            </a:r>
            <a:r>
              <a:rPr lang="en-US" altLang="zh-TW" sz="2200" dirty="0">
                <a:latin typeface="+mn-ea"/>
              </a:rPr>
              <a:t>28</a:t>
            </a:r>
            <a:r>
              <a:rPr lang="zh-TW" altLang="en-US" sz="2200" dirty="0">
                <a:latin typeface="+mn-ea"/>
              </a:rPr>
              <a:t>日會議決議辦理。</a:t>
            </a:r>
            <a:r>
              <a:rPr lang="en-US" altLang="zh-TW" sz="2200" dirty="0">
                <a:latin typeface="+mn-ea"/>
              </a:rPr>
              <a:t>〔</a:t>
            </a:r>
            <a:r>
              <a:rPr lang="zh-TW" altLang="en-US" sz="2200" dirty="0">
                <a:latin typeface="+mn-ea"/>
              </a:rPr>
              <a:t>邀請廉</a:t>
            </a:r>
            <a:r>
              <a:rPr lang="zh-TW" altLang="en-US" sz="2200" dirty="0" smtClean="0">
                <a:latin typeface="+mn-ea"/>
              </a:rPr>
              <a:t>政署、</a:t>
            </a:r>
            <a:r>
              <a:rPr lang="zh-TW" altLang="en-US" sz="2200" dirty="0">
                <a:latin typeface="+mn-ea"/>
              </a:rPr>
              <a:t>審計部等討論</a:t>
            </a:r>
            <a:r>
              <a:rPr lang="en-US" altLang="zh-TW" sz="2200" dirty="0" smtClean="0">
                <a:latin typeface="+mn-ea"/>
              </a:rPr>
              <a:t>〕</a:t>
            </a:r>
          </a:p>
          <a:p>
            <a:pPr algn="just"/>
            <a:endParaRPr lang="en-US" altLang="zh-TW" sz="2000" dirty="0">
              <a:latin typeface="+mn-ea"/>
            </a:endParaRPr>
          </a:p>
          <a:p>
            <a:pPr algn="just"/>
            <a:r>
              <a:rPr lang="zh-TW" altLang="en-US" sz="2200" dirty="0" smtClean="0">
                <a:latin typeface="+mn-ea"/>
              </a:rPr>
              <a:t>二</a:t>
            </a:r>
            <a:r>
              <a:rPr lang="zh-TW" altLang="en-US" sz="2200" dirty="0">
                <a:latin typeface="+mn-ea"/>
              </a:rPr>
              <a:t>、近年推動行動支付、電子發票及電子化報支為行政院重要政策，考量機關同仁使用信用卡刷卡交易有助於上開政策之推動，爰基於以興利取代防弊立場，在不違反法務部廉</a:t>
            </a:r>
            <a:r>
              <a:rPr lang="zh-TW" altLang="en-US" sz="2200" dirty="0" smtClean="0">
                <a:latin typeface="+mn-ea"/>
              </a:rPr>
              <a:t>政署</a:t>
            </a:r>
            <a:r>
              <a:rPr lang="en-US" altLang="zh-TW" sz="2200" dirty="0" smtClean="0">
                <a:latin typeface="+mn-ea"/>
              </a:rPr>
              <a:t>102</a:t>
            </a:r>
            <a:r>
              <a:rPr lang="zh-TW" altLang="en-US" sz="2200" dirty="0">
                <a:latin typeface="+mn-ea"/>
              </a:rPr>
              <a:t>年</a:t>
            </a:r>
            <a:r>
              <a:rPr lang="en-US" altLang="zh-TW" sz="2200" dirty="0">
                <a:latin typeface="+mn-ea"/>
              </a:rPr>
              <a:t>7</a:t>
            </a:r>
            <a:r>
              <a:rPr lang="zh-TW" altLang="en-US" sz="2200" dirty="0">
                <a:latin typeface="+mn-ea"/>
              </a:rPr>
              <a:t>月</a:t>
            </a:r>
            <a:r>
              <a:rPr lang="en-US" altLang="zh-TW" sz="2200" dirty="0">
                <a:latin typeface="+mn-ea"/>
              </a:rPr>
              <a:t>4</a:t>
            </a:r>
            <a:r>
              <a:rPr lang="zh-TW" altLang="en-US" sz="2200" dirty="0">
                <a:latin typeface="+mn-ea"/>
              </a:rPr>
              <a:t>日函前提下，將個人信用卡支付款項處理原則修正如下：</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6992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a:t>個人信用卡支付款項處理原則</a:t>
            </a:r>
            <a:r>
              <a:rPr lang="zh-TW" altLang="en-US" dirty="0"/>
              <a:t/>
            </a:r>
            <a:br>
              <a:rPr lang="zh-TW" altLang="en-US" dirty="0"/>
            </a:br>
            <a:r>
              <a:rPr lang="en-US" altLang="zh-TW" sz="2000" dirty="0"/>
              <a:t>(</a:t>
            </a:r>
            <a:r>
              <a:rPr lang="zh-TW" altLang="en-US" sz="2000" dirty="0"/>
              <a:t>行政院主計總處</a:t>
            </a:r>
            <a:r>
              <a:rPr lang="en-US" altLang="zh-TW" sz="2000" dirty="0"/>
              <a:t>108</a:t>
            </a:r>
            <a:r>
              <a:rPr lang="zh-TW" altLang="en-US" sz="2000" dirty="0"/>
              <a:t>年</a:t>
            </a:r>
            <a:r>
              <a:rPr lang="en-US" altLang="zh-TW" sz="2000" dirty="0"/>
              <a:t>4</a:t>
            </a:r>
            <a:r>
              <a:rPr lang="zh-TW" altLang="en-US" sz="2000" dirty="0"/>
              <a:t>月</a:t>
            </a:r>
            <a:r>
              <a:rPr lang="en-US" altLang="zh-TW" sz="2000" dirty="0"/>
              <a:t>10</a:t>
            </a:r>
            <a:r>
              <a:rPr lang="zh-TW" altLang="en-US" sz="2000" dirty="0"/>
              <a:t>主會財字第</a:t>
            </a:r>
            <a:r>
              <a:rPr lang="en-US" altLang="zh-TW" sz="2000" dirty="0"/>
              <a:t>1081500094B</a:t>
            </a:r>
            <a:r>
              <a:rPr lang="zh-TW" altLang="en-US" sz="2000" dirty="0"/>
              <a:t>號函修正</a:t>
            </a:r>
            <a:r>
              <a:rPr lang="en-US" altLang="zh-TW" sz="2000" dirty="0"/>
              <a:t>)</a:t>
            </a:r>
            <a:endParaRPr lang="zh-TW" altLang="en-US" sz="2000" dirty="0"/>
          </a:p>
        </p:txBody>
      </p:sp>
      <p:sp>
        <p:nvSpPr>
          <p:cNvPr id="3" name="內容版面配置區 2"/>
          <p:cNvSpPr>
            <a:spLocks noGrp="1"/>
          </p:cNvSpPr>
          <p:nvPr>
            <p:ph idx="1"/>
          </p:nvPr>
        </p:nvSpPr>
        <p:spPr>
          <a:xfrm>
            <a:off x="2589212" y="1905000"/>
            <a:ext cx="8915400" cy="4281616"/>
          </a:xfrm>
        </p:spPr>
        <p:txBody>
          <a:bodyPr/>
          <a:lstStyle/>
          <a:p>
            <a:r>
              <a:rPr lang="en-US" altLang="zh-TW" sz="2200" dirty="0">
                <a:latin typeface="+mn-ea"/>
              </a:rPr>
              <a:t>(</a:t>
            </a:r>
            <a:r>
              <a:rPr lang="zh-TW" altLang="en-US" sz="2200" dirty="0">
                <a:latin typeface="+mn-ea"/>
              </a:rPr>
              <a:t>一</a:t>
            </a:r>
            <a:r>
              <a:rPr lang="en-US" altLang="zh-TW" sz="2200" dirty="0">
                <a:latin typeface="+mn-ea"/>
              </a:rPr>
              <a:t>) </a:t>
            </a:r>
            <a:r>
              <a:rPr lang="zh-TW" altLang="en-US" sz="2200" dirty="0">
                <a:latin typeface="+mn-ea"/>
              </a:rPr>
              <a:t>機關經費支出應依公款支付規定及程序辦理，倘因公務需要，得由員工以個人信用卡先行墊付後，再行請款，但下列情形不得以個人信用卡支付：</a:t>
            </a:r>
          </a:p>
          <a:p>
            <a:pPr marL="800100" lvl="1" indent="-342900" algn="just">
              <a:buFont typeface="+mj-lt"/>
              <a:buAutoNum type="arabicPeriod"/>
            </a:pPr>
            <a:r>
              <a:rPr lang="zh-TW" altLang="en-US" sz="2200" dirty="0" smtClean="0">
                <a:latin typeface="+mn-ea"/>
              </a:rPr>
              <a:t>由</a:t>
            </a:r>
            <a:r>
              <a:rPr lang="zh-TW" altLang="en-US" sz="2200" dirty="0">
                <a:latin typeface="+mn-ea"/>
              </a:rPr>
              <a:t>採購單位或專任採購業務人員辦理之採購，應由機關直接支付予廠商或以政府採購卡支付。</a:t>
            </a:r>
          </a:p>
          <a:p>
            <a:pPr marL="800100" lvl="1" indent="-342900" algn="just">
              <a:buFont typeface="+mj-lt"/>
              <a:buAutoNum type="arabicPeriod"/>
            </a:pPr>
            <a:r>
              <a:rPr lang="zh-TW" altLang="en-US" sz="2200" dirty="0" smtClean="0">
                <a:latin typeface="+mn-ea"/>
              </a:rPr>
              <a:t>非</a:t>
            </a:r>
            <a:r>
              <a:rPr lang="zh-TW" altLang="en-US" sz="2200" dirty="0">
                <a:latin typeface="+mn-ea"/>
              </a:rPr>
              <a:t>專任採購業務人員經常辦理採購業務者，其付款方式應依前點規定辦理。</a:t>
            </a:r>
          </a:p>
          <a:p>
            <a:pPr algn="just"/>
            <a:r>
              <a:rPr lang="en-US" altLang="zh-TW" sz="2200" dirty="0">
                <a:latin typeface="+mn-ea"/>
              </a:rPr>
              <a:t>(</a:t>
            </a:r>
            <a:r>
              <a:rPr lang="zh-TW" altLang="en-US" sz="2200" dirty="0">
                <a:latin typeface="+mn-ea"/>
              </a:rPr>
              <a:t>二</a:t>
            </a:r>
            <a:r>
              <a:rPr lang="en-US" altLang="zh-TW" sz="2200" dirty="0">
                <a:latin typeface="+mn-ea"/>
              </a:rPr>
              <a:t>) </a:t>
            </a:r>
            <a:r>
              <a:rPr lang="zh-TW" altLang="en-US" sz="2200" dirty="0">
                <a:latin typeface="+mn-ea"/>
              </a:rPr>
              <a:t>機關於償付員工先行墊付之款項時，按員工所提出之支出憑證所載金額支付，</a:t>
            </a:r>
            <a:r>
              <a:rPr lang="zh-TW" altLang="en-US" sz="2200" dirty="0" smtClean="0">
                <a:latin typeface="+mn-ea"/>
              </a:rPr>
              <a:t>無須核算</a:t>
            </a:r>
            <a:r>
              <a:rPr lang="zh-TW" altLang="en-US" sz="2200" dirty="0">
                <a:latin typeface="+mn-ea"/>
              </a:rPr>
              <a:t>扣減個人信用卡優惠價值。</a:t>
            </a:r>
          </a:p>
          <a:p>
            <a:r>
              <a:rPr lang="en-US" altLang="zh-TW" sz="2200" dirty="0">
                <a:latin typeface="+mn-ea"/>
              </a:rPr>
              <a:t>(</a:t>
            </a:r>
            <a:r>
              <a:rPr lang="zh-TW" altLang="en-US" sz="2200" dirty="0">
                <a:latin typeface="+mn-ea"/>
              </a:rPr>
              <a:t>三</a:t>
            </a:r>
            <a:r>
              <a:rPr lang="en-US" altLang="zh-TW" sz="2200" dirty="0">
                <a:latin typeface="+mn-ea"/>
              </a:rPr>
              <a:t>) </a:t>
            </a:r>
            <a:r>
              <a:rPr lang="zh-TW" altLang="en-US" sz="2200" dirty="0">
                <a:solidFill>
                  <a:srgbClr val="C00000"/>
                </a:solidFill>
                <a:latin typeface="+mn-ea"/>
              </a:rPr>
              <a:t>機關基於管理需要，得另行訂定更嚴謹之作業規範</a:t>
            </a:r>
            <a:r>
              <a:rPr lang="zh-TW" altLang="en-US" sz="2200" dirty="0">
                <a:latin typeface="+mn-ea"/>
              </a:rPr>
              <a:t>。</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67931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solidFill>
                  <a:prstClr val="black">
                    <a:lumMod val="85000"/>
                    <a:lumOff val="15000"/>
                  </a:prstClr>
                </a:solidFill>
              </a:rPr>
              <a:t>個人信用卡支付款項處理原則</a:t>
            </a:r>
            <a:r>
              <a:rPr lang="zh-TW" altLang="en-US" dirty="0">
                <a:solidFill>
                  <a:prstClr val="black">
                    <a:lumMod val="85000"/>
                    <a:lumOff val="15000"/>
                  </a:prstClr>
                </a:solidFill>
              </a:rPr>
              <a:t/>
            </a:r>
            <a:br>
              <a:rPr lang="zh-TW" altLang="en-US" dirty="0">
                <a:solidFill>
                  <a:prstClr val="black">
                    <a:lumMod val="85000"/>
                    <a:lumOff val="15000"/>
                  </a:prstClr>
                </a:solidFill>
              </a:rPr>
            </a:br>
            <a:r>
              <a:rPr lang="en-US" altLang="zh-TW" sz="2000" dirty="0">
                <a:solidFill>
                  <a:prstClr val="black">
                    <a:lumMod val="85000"/>
                    <a:lumOff val="15000"/>
                  </a:prstClr>
                </a:solidFill>
              </a:rPr>
              <a:t>(</a:t>
            </a:r>
            <a:r>
              <a:rPr lang="zh-TW" altLang="en-US" sz="2000" dirty="0">
                <a:solidFill>
                  <a:prstClr val="black">
                    <a:lumMod val="85000"/>
                    <a:lumOff val="15000"/>
                  </a:prstClr>
                </a:solidFill>
              </a:rPr>
              <a:t>行政院主計總處</a:t>
            </a:r>
            <a:r>
              <a:rPr lang="en-US" altLang="zh-TW" sz="2000" dirty="0">
                <a:solidFill>
                  <a:prstClr val="black">
                    <a:lumMod val="85000"/>
                    <a:lumOff val="15000"/>
                  </a:prstClr>
                </a:solidFill>
              </a:rPr>
              <a:t>108</a:t>
            </a:r>
            <a:r>
              <a:rPr lang="zh-TW" altLang="en-US" sz="2000" dirty="0">
                <a:solidFill>
                  <a:prstClr val="black">
                    <a:lumMod val="85000"/>
                    <a:lumOff val="15000"/>
                  </a:prstClr>
                </a:solidFill>
              </a:rPr>
              <a:t>年</a:t>
            </a:r>
            <a:r>
              <a:rPr lang="en-US" altLang="zh-TW" sz="2000" dirty="0">
                <a:solidFill>
                  <a:prstClr val="black">
                    <a:lumMod val="85000"/>
                    <a:lumOff val="15000"/>
                  </a:prstClr>
                </a:solidFill>
              </a:rPr>
              <a:t>4</a:t>
            </a:r>
            <a:r>
              <a:rPr lang="zh-TW" altLang="en-US" sz="2000" dirty="0">
                <a:solidFill>
                  <a:prstClr val="black">
                    <a:lumMod val="85000"/>
                    <a:lumOff val="15000"/>
                  </a:prstClr>
                </a:solidFill>
              </a:rPr>
              <a:t>月</a:t>
            </a:r>
            <a:r>
              <a:rPr lang="en-US" altLang="zh-TW" sz="2000" dirty="0">
                <a:solidFill>
                  <a:prstClr val="black">
                    <a:lumMod val="85000"/>
                    <a:lumOff val="15000"/>
                  </a:prstClr>
                </a:solidFill>
              </a:rPr>
              <a:t>10</a:t>
            </a:r>
            <a:r>
              <a:rPr lang="zh-TW" altLang="en-US" sz="2000" dirty="0">
                <a:solidFill>
                  <a:prstClr val="black">
                    <a:lumMod val="85000"/>
                    <a:lumOff val="15000"/>
                  </a:prstClr>
                </a:solidFill>
              </a:rPr>
              <a:t>主會財字第</a:t>
            </a:r>
            <a:r>
              <a:rPr lang="en-US" altLang="zh-TW" sz="2000" dirty="0">
                <a:solidFill>
                  <a:prstClr val="black">
                    <a:lumMod val="85000"/>
                    <a:lumOff val="15000"/>
                  </a:prstClr>
                </a:solidFill>
              </a:rPr>
              <a:t>1081500094B</a:t>
            </a:r>
            <a:r>
              <a:rPr lang="zh-TW" altLang="en-US" sz="2000" dirty="0">
                <a:solidFill>
                  <a:prstClr val="black">
                    <a:lumMod val="85000"/>
                    <a:lumOff val="15000"/>
                  </a:prstClr>
                </a:solidFill>
              </a:rPr>
              <a:t>號函修正</a:t>
            </a:r>
            <a:r>
              <a:rPr lang="en-US" altLang="zh-TW" sz="2000" dirty="0">
                <a:solidFill>
                  <a:prstClr val="black">
                    <a:lumMod val="85000"/>
                    <a:lumOff val="15000"/>
                  </a:prstClr>
                </a:solidFill>
              </a:rPr>
              <a:t>)</a:t>
            </a:r>
            <a:endParaRPr lang="zh-TW" altLang="en-US" dirty="0"/>
          </a:p>
        </p:txBody>
      </p:sp>
      <p:sp>
        <p:nvSpPr>
          <p:cNvPr id="3" name="內容版面配置區 2"/>
          <p:cNvSpPr>
            <a:spLocks noGrp="1"/>
          </p:cNvSpPr>
          <p:nvPr>
            <p:ph idx="1"/>
          </p:nvPr>
        </p:nvSpPr>
        <p:spPr/>
        <p:txBody>
          <a:bodyPr>
            <a:normAutofit/>
          </a:bodyPr>
          <a:lstStyle/>
          <a:p>
            <a:pPr marL="0" indent="0">
              <a:buNone/>
            </a:pPr>
            <a:endParaRPr lang="en-US" altLang="zh-TW" sz="2400" dirty="0" smtClean="0"/>
          </a:p>
          <a:p>
            <a:r>
              <a:rPr lang="zh-TW" altLang="en-US" sz="2400" dirty="0" smtClean="0"/>
              <a:t>放寬</a:t>
            </a:r>
            <a:r>
              <a:rPr lang="zh-TW" altLang="en-US" sz="2400" dirty="0"/>
              <a:t>非專任採購或非經常辦理採購人員除機關另訂規範外，得使用個人信用卡，</a:t>
            </a:r>
            <a:r>
              <a:rPr lang="zh-TW" altLang="en-US" sz="2400" dirty="0" smtClean="0"/>
              <a:t>無須核算扣減</a:t>
            </a:r>
            <a:r>
              <a:rPr lang="zh-TW" altLang="en-US" sz="2400" dirty="0"/>
              <a:t>個人信用卡優惠價值；至</a:t>
            </a:r>
            <a:r>
              <a:rPr lang="zh-TW" altLang="en-US" sz="2400" dirty="0" smtClean="0"/>
              <a:t>機關</a:t>
            </a:r>
            <a:r>
              <a:rPr lang="zh-TW" altLang="en-US" sz="2400" dirty="0" smtClean="0">
                <a:solidFill>
                  <a:srgbClr val="C00000"/>
                </a:solidFill>
              </a:rPr>
              <a:t>專任採購人員及經常辦理採購業務人員則維持原</a:t>
            </a:r>
            <a:r>
              <a:rPr lang="en-US" altLang="zh-TW" sz="2400" dirty="0" smtClean="0">
                <a:solidFill>
                  <a:srgbClr val="C00000"/>
                </a:solidFill>
              </a:rPr>
              <a:t>104</a:t>
            </a:r>
            <a:r>
              <a:rPr lang="zh-TW" altLang="en-US" sz="2400" dirty="0" smtClean="0">
                <a:solidFill>
                  <a:srgbClr val="C00000"/>
                </a:solidFill>
              </a:rPr>
              <a:t>年規定內容，不得以個人信用卡支付費用</a:t>
            </a:r>
            <a:r>
              <a:rPr lang="zh-TW" altLang="en-US" sz="2400" dirty="0" smtClean="0"/>
              <a:t>，</a:t>
            </a:r>
            <a:r>
              <a:rPr lang="zh-TW" altLang="en-US" sz="2400" dirty="0"/>
              <a:t>並未新增</a:t>
            </a:r>
            <a:r>
              <a:rPr lang="zh-TW" altLang="en-US" sz="2400" dirty="0" smtClean="0"/>
              <a:t>限制。</a:t>
            </a:r>
            <a:endParaRPr lang="en-US" altLang="zh-TW" sz="2400" dirty="0" smtClean="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56285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solidFill>
                  <a:prstClr val="black">
                    <a:lumMod val="85000"/>
                    <a:lumOff val="15000"/>
                  </a:prstClr>
                </a:solidFill>
              </a:rPr>
              <a:t>個人信用卡支付款項處理原則</a:t>
            </a:r>
            <a:r>
              <a:rPr lang="zh-TW" altLang="en-US" dirty="0">
                <a:solidFill>
                  <a:prstClr val="black">
                    <a:lumMod val="85000"/>
                    <a:lumOff val="15000"/>
                  </a:prstClr>
                </a:solidFill>
              </a:rPr>
              <a:t/>
            </a:r>
            <a:br>
              <a:rPr lang="zh-TW" altLang="en-US" dirty="0">
                <a:solidFill>
                  <a:prstClr val="black">
                    <a:lumMod val="85000"/>
                    <a:lumOff val="15000"/>
                  </a:prstClr>
                </a:solidFill>
              </a:rPr>
            </a:br>
            <a:r>
              <a:rPr lang="en-US" altLang="zh-TW" sz="2000" dirty="0">
                <a:solidFill>
                  <a:prstClr val="black">
                    <a:lumMod val="85000"/>
                    <a:lumOff val="15000"/>
                  </a:prstClr>
                </a:solidFill>
              </a:rPr>
              <a:t>(</a:t>
            </a:r>
            <a:r>
              <a:rPr lang="zh-TW" altLang="en-US" sz="2000" dirty="0">
                <a:solidFill>
                  <a:prstClr val="black">
                    <a:lumMod val="85000"/>
                    <a:lumOff val="15000"/>
                  </a:prstClr>
                </a:solidFill>
              </a:rPr>
              <a:t>行政院主計總處</a:t>
            </a:r>
            <a:r>
              <a:rPr lang="en-US" altLang="zh-TW" sz="2000" dirty="0">
                <a:solidFill>
                  <a:prstClr val="black">
                    <a:lumMod val="85000"/>
                    <a:lumOff val="15000"/>
                  </a:prstClr>
                </a:solidFill>
              </a:rPr>
              <a:t>108</a:t>
            </a:r>
            <a:r>
              <a:rPr lang="zh-TW" altLang="en-US" sz="2000" dirty="0">
                <a:solidFill>
                  <a:prstClr val="black">
                    <a:lumMod val="85000"/>
                    <a:lumOff val="15000"/>
                  </a:prstClr>
                </a:solidFill>
              </a:rPr>
              <a:t>年</a:t>
            </a:r>
            <a:r>
              <a:rPr lang="en-US" altLang="zh-TW" sz="2000" dirty="0">
                <a:solidFill>
                  <a:prstClr val="black">
                    <a:lumMod val="85000"/>
                    <a:lumOff val="15000"/>
                  </a:prstClr>
                </a:solidFill>
              </a:rPr>
              <a:t>4</a:t>
            </a:r>
            <a:r>
              <a:rPr lang="zh-TW" altLang="en-US" sz="2000" dirty="0">
                <a:solidFill>
                  <a:prstClr val="black">
                    <a:lumMod val="85000"/>
                    <a:lumOff val="15000"/>
                  </a:prstClr>
                </a:solidFill>
              </a:rPr>
              <a:t>月</a:t>
            </a:r>
            <a:r>
              <a:rPr lang="en-US" altLang="zh-TW" sz="2000" dirty="0">
                <a:solidFill>
                  <a:prstClr val="black">
                    <a:lumMod val="85000"/>
                    <a:lumOff val="15000"/>
                  </a:prstClr>
                </a:solidFill>
              </a:rPr>
              <a:t>10</a:t>
            </a:r>
            <a:r>
              <a:rPr lang="zh-TW" altLang="en-US" sz="2000" dirty="0">
                <a:solidFill>
                  <a:prstClr val="black">
                    <a:lumMod val="85000"/>
                    <a:lumOff val="15000"/>
                  </a:prstClr>
                </a:solidFill>
              </a:rPr>
              <a:t>主會財字第</a:t>
            </a:r>
            <a:r>
              <a:rPr lang="en-US" altLang="zh-TW" sz="2000" dirty="0">
                <a:solidFill>
                  <a:prstClr val="black">
                    <a:lumMod val="85000"/>
                    <a:lumOff val="15000"/>
                  </a:prstClr>
                </a:solidFill>
              </a:rPr>
              <a:t>1081500094B</a:t>
            </a:r>
            <a:r>
              <a:rPr lang="zh-TW" altLang="en-US" sz="2000" dirty="0">
                <a:solidFill>
                  <a:prstClr val="black">
                    <a:lumMod val="85000"/>
                    <a:lumOff val="15000"/>
                  </a:prstClr>
                </a:solidFill>
              </a:rPr>
              <a:t>號函修正</a:t>
            </a:r>
            <a:r>
              <a:rPr lang="en-US" altLang="zh-TW" sz="2000" dirty="0">
                <a:solidFill>
                  <a:prstClr val="black">
                    <a:lumMod val="85000"/>
                    <a:lumOff val="15000"/>
                  </a:prstClr>
                </a:solidFill>
              </a:rPr>
              <a:t>)</a:t>
            </a:r>
            <a:endParaRPr lang="zh-TW" altLang="en-US" dirty="0"/>
          </a:p>
        </p:txBody>
      </p:sp>
      <p:sp>
        <p:nvSpPr>
          <p:cNvPr id="3" name="內容版面配置區 2"/>
          <p:cNvSpPr>
            <a:spLocks noGrp="1"/>
          </p:cNvSpPr>
          <p:nvPr>
            <p:ph idx="1"/>
          </p:nvPr>
        </p:nvSpPr>
        <p:spPr/>
        <p:txBody>
          <a:bodyPr/>
          <a:lstStyle/>
          <a:p>
            <a:r>
              <a:rPr lang="zh-TW" altLang="en-US" sz="2200" dirty="0">
                <a:latin typeface="+mn-ea"/>
              </a:rPr>
              <a:t>關於機關首長特別費等事項以個人信用卡刷卡支付之說明</a:t>
            </a:r>
          </a:p>
          <a:p>
            <a:pPr marL="0" indent="0">
              <a:buNone/>
            </a:pPr>
            <a:r>
              <a:rPr lang="zh-TW" altLang="en-US" sz="2200" dirty="0" smtClean="0">
                <a:latin typeface="+mn-ea"/>
              </a:rPr>
              <a:t>     </a:t>
            </a:r>
            <a:r>
              <a:rPr lang="en-US" altLang="zh-TW" sz="2200" dirty="0" smtClean="0">
                <a:latin typeface="+mn-ea"/>
              </a:rPr>
              <a:t>(</a:t>
            </a:r>
            <a:r>
              <a:rPr lang="zh-TW" altLang="en-US" sz="2200" dirty="0">
                <a:latin typeface="+mn-ea"/>
              </a:rPr>
              <a:t>行政院主計總處</a:t>
            </a:r>
            <a:r>
              <a:rPr lang="en-US" altLang="zh-TW" sz="2200" dirty="0" smtClean="0">
                <a:latin typeface="+mn-ea"/>
              </a:rPr>
              <a:t>109</a:t>
            </a:r>
            <a:r>
              <a:rPr lang="zh-TW" altLang="en-US" sz="2200" dirty="0" smtClean="0">
                <a:latin typeface="+mn-ea"/>
              </a:rPr>
              <a:t>年</a:t>
            </a:r>
            <a:r>
              <a:rPr lang="en-US" altLang="zh-TW" sz="2200" dirty="0" smtClean="0">
                <a:latin typeface="+mn-ea"/>
              </a:rPr>
              <a:t>11</a:t>
            </a:r>
            <a:r>
              <a:rPr lang="zh-TW" altLang="en-US" sz="2200" dirty="0" smtClean="0">
                <a:latin typeface="+mn-ea"/>
              </a:rPr>
              <a:t>月</a:t>
            </a:r>
            <a:r>
              <a:rPr lang="en-US" altLang="zh-TW" sz="2200" dirty="0" smtClean="0">
                <a:latin typeface="+mn-ea"/>
              </a:rPr>
              <a:t>17</a:t>
            </a:r>
            <a:r>
              <a:rPr lang="zh-TW" altLang="en-US" sz="2200" dirty="0" smtClean="0">
                <a:latin typeface="+mn-ea"/>
              </a:rPr>
              <a:t>日新聞稿</a:t>
            </a:r>
            <a:r>
              <a:rPr lang="en-US" altLang="zh-TW" sz="2200" dirty="0" smtClean="0">
                <a:latin typeface="+mn-ea"/>
              </a:rPr>
              <a:t>)</a:t>
            </a:r>
          </a:p>
          <a:p>
            <a:pPr marL="0" indent="0">
              <a:buNone/>
            </a:pPr>
            <a:endParaRPr lang="en-US" altLang="zh-TW" dirty="0">
              <a:latin typeface="+mn-ea"/>
            </a:endParaRPr>
          </a:p>
          <a:p>
            <a:r>
              <a:rPr lang="zh-TW" altLang="en-US" sz="2200" dirty="0" smtClean="0">
                <a:latin typeface="+mn-ea"/>
              </a:rPr>
              <a:t>機關</a:t>
            </a:r>
            <a:r>
              <a:rPr lang="zh-TW" altLang="en-US" sz="2200" dirty="0">
                <a:latin typeface="+mn-ea"/>
              </a:rPr>
              <a:t>首長特別費之支用，係依行政院訂定之各級政府機關特別費支用規定辦理，機關首長因公務需要報支特別費，得以個人信用卡支付，</a:t>
            </a:r>
            <a:r>
              <a:rPr lang="zh-TW" altLang="en-US" sz="2200" dirty="0" smtClean="0">
                <a:latin typeface="+mn-ea"/>
              </a:rPr>
              <a:t>無須核算</a:t>
            </a:r>
            <a:r>
              <a:rPr lang="zh-TW" altLang="en-US" sz="2200" dirty="0">
                <a:latin typeface="+mn-ea"/>
              </a:rPr>
              <a:t>扣減個人信用卡優惠價值。</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26681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spcBef>
                <a:spcPts val="0"/>
              </a:spcBef>
            </a:pPr>
            <a:r>
              <a:rPr lang="zh-TW" altLang="en-US" sz="4400" dirty="0">
                <a:solidFill>
                  <a:srgbClr val="FF32CC"/>
                </a:solidFill>
                <a:latin typeface="+mj-ea"/>
              </a:rPr>
              <a:t>國內出差旅費報支要點           </a:t>
            </a:r>
            <a:r>
              <a:rPr lang="en-US" altLang="zh-TW" sz="4400" dirty="0" smtClean="0">
                <a:solidFill>
                  <a:srgbClr val="FF32CC"/>
                </a:solidFill>
                <a:latin typeface="+mj-ea"/>
              </a:rPr>
              <a:t/>
            </a:r>
            <a:br>
              <a:rPr lang="en-US" altLang="zh-TW" sz="4400" dirty="0" smtClean="0">
                <a:solidFill>
                  <a:srgbClr val="FF32CC"/>
                </a:solidFill>
                <a:latin typeface="+mj-ea"/>
              </a:rPr>
            </a:br>
            <a:r>
              <a:rPr lang="zh-TW" altLang="en-US" sz="1800" dirty="0">
                <a:solidFill>
                  <a:prstClr val="black"/>
                </a:solidFill>
              </a:rPr>
              <a:t/>
            </a:r>
            <a:br>
              <a:rPr lang="zh-TW" altLang="en-US" sz="1800" dirty="0">
                <a:solidFill>
                  <a:prstClr val="black"/>
                </a:solidFill>
              </a:rPr>
            </a:br>
            <a:endParaRPr lang="zh-TW" altLang="en-US" dirty="0"/>
          </a:p>
        </p:txBody>
      </p:sp>
      <p:sp>
        <p:nvSpPr>
          <p:cNvPr id="3" name="內容版面配置區 2"/>
          <p:cNvSpPr>
            <a:spLocks noGrp="1"/>
          </p:cNvSpPr>
          <p:nvPr>
            <p:ph idx="1"/>
          </p:nvPr>
        </p:nvSpPr>
        <p:spPr>
          <a:xfrm>
            <a:off x="2589212" y="1795849"/>
            <a:ext cx="8853145" cy="4115373"/>
          </a:xfrm>
        </p:spPr>
        <p:txBody>
          <a:bodyPr>
            <a:normAutofit fontScale="92500"/>
          </a:bodyPr>
          <a:lstStyle/>
          <a:p>
            <a:pPr marL="0" indent="0">
              <a:buNone/>
            </a:pPr>
            <a:endParaRPr lang="zh-TW" altLang="en-US" dirty="0" smtClean="0"/>
          </a:p>
          <a:p>
            <a:pPr algn="just"/>
            <a:r>
              <a:rPr lang="zh-TW" altLang="en-US" sz="2200" dirty="0">
                <a:latin typeface="+mn-ea"/>
              </a:rPr>
              <a:t>個人受獎或代表單位受獎時，可否列支差旅費問題 </a:t>
            </a:r>
          </a:p>
          <a:p>
            <a:pPr algn="just"/>
            <a:r>
              <a:rPr lang="zh-TW" altLang="en-US" sz="2200" dirty="0">
                <a:latin typeface="+mn-ea"/>
              </a:rPr>
              <a:t>（原行政院主計處</a:t>
            </a:r>
            <a:r>
              <a:rPr lang="en-US" altLang="zh-TW" sz="2200" dirty="0">
                <a:latin typeface="+mn-ea"/>
              </a:rPr>
              <a:t>97.4.10</a:t>
            </a:r>
            <a:r>
              <a:rPr lang="zh-TW" altLang="en-US" sz="2200" dirty="0">
                <a:latin typeface="+mn-ea"/>
              </a:rPr>
              <a:t>處忠七字第</a:t>
            </a:r>
            <a:r>
              <a:rPr lang="en-US" altLang="zh-TW" sz="2200" dirty="0">
                <a:latin typeface="+mn-ea"/>
              </a:rPr>
              <a:t>0970001950</a:t>
            </a:r>
            <a:r>
              <a:rPr lang="zh-TW" altLang="en-US" sz="2200" dirty="0">
                <a:latin typeface="+mn-ea"/>
              </a:rPr>
              <a:t>號「主計長信箱」） </a:t>
            </a:r>
          </a:p>
          <a:p>
            <a:pPr algn="just"/>
            <a:r>
              <a:rPr lang="zh-TW" altLang="en-US" sz="2200" dirty="0">
                <a:latin typeface="+mn-ea"/>
              </a:rPr>
              <a:t>依「國內出差旅費報支要點」第</a:t>
            </a:r>
            <a:r>
              <a:rPr lang="en-US" altLang="zh-TW" sz="2200" dirty="0">
                <a:latin typeface="+mn-ea"/>
              </a:rPr>
              <a:t>1</a:t>
            </a:r>
            <a:r>
              <a:rPr lang="zh-TW" altLang="en-US" sz="2200" dirty="0">
                <a:latin typeface="+mn-ea"/>
              </a:rPr>
              <a:t>點規定，各機關員工，</a:t>
            </a:r>
            <a:r>
              <a:rPr lang="zh-TW" altLang="en-US" sz="2200" dirty="0">
                <a:solidFill>
                  <a:srgbClr val="C00000"/>
                </a:solidFill>
                <a:latin typeface="+mn-ea"/>
              </a:rPr>
              <a:t>因公奉派</a:t>
            </a:r>
            <a:r>
              <a:rPr lang="zh-TW" altLang="en-US" sz="2200" dirty="0">
                <a:latin typeface="+mn-ea"/>
              </a:rPr>
              <a:t>出差報支旅費，依本要點辦理。故奉派代表機關受獎，係屬處理公務，可依規定支領差旅費；至個人受獎時，如係屬因公獲獎，並奉機關核派以出差方式辦理者，亦得依上開報支要點規定報支差旅費。 </a:t>
            </a:r>
          </a:p>
          <a:p>
            <a:pPr algn="just"/>
            <a:r>
              <a:rPr lang="zh-TW" altLang="en-US" sz="2200" dirty="0" smtClean="0">
                <a:latin typeface="+mn-ea"/>
              </a:rPr>
              <a:t>參與</a:t>
            </a:r>
            <a:r>
              <a:rPr lang="zh-TW" altLang="en-US" sz="2200" dirty="0">
                <a:latin typeface="+mn-ea"/>
              </a:rPr>
              <a:t>公務人員協會會議，屬會員對團體間之個人行為，係以公假登記</a:t>
            </a:r>
            <a:r>
              <a:rPr lang="en-US" altLang="zh-TW" sz="2200" dirty="0">
                <a:latin typeface="+mn-ea"/>
              </a:rPr>
              <a:t>(</a:t>
            </a:r>
            <a:r>
              <a:rPr lang="zh-TW" altLang="en-US" sz="2200" dirty="0">
                <a:latin typeface="+mn-ea"/>
              </a:rPr>
              <a:t>銓敘部函示由服務機關衡酌實際需要核給公假</a:t>
            </a:r>
            <a:r>
              <a:rPr lang="en-US" altLang="zh-TW" sz="2200" dirty="0">
                <a:latin typeface="+mn-ea"/>
              </a:rPr>
              <a:t>)</a:t>
            </a:r>
            <a:r>
              <a:rPr lang="zh-TW" altLang="en-US" sz="2200" dirty="0">
                <a:latin typeface="+mn-ea"/>
              </a:rPr>
              <a:t>，非處理機關經常一般公務或特定工作計畫之因公出差，無涉差旅費之報支（原行政院主計處</a:t>
            </a:r>
            <a:r>
              <a:rPr lang="en-US" altLang="zh-TW" sz="2200" dirty="0" smtClean="0">
                <a:latin typeface="+mn-ea"/>
              </a:rPr>
              <a:t>94.12.15</a:t>
            </a:r>
            <a:r>
              <a:rPr lang="zh-TW" altLang="en-US" sz="2200" dirty="0" smtClean="0">
                <a:latin typeface="+mn-ea"/>
              </a:rPr>
              <a:t>處</a:t>
            </a:r>
            <a:r>
              <a:rPr lang="zh-TW" altLang="en-US" sz="2200" dirty="0">
                <a:latin typeface="+mn-ea"/>
              </a:rPr>
              <a:t>忠二字第</a:t>
            </a:r>
            <a:r>
              <a:rPr lang="en-US" altLang="zh-TW" sz="2200" dirty="0" smtClean="0">
                <a:latin typeface="+mn-ea"/>
              </a:rPr>
              <a:t>0940009149</a:t>
            </a:r>
            <a:r>
              <a:rPr lang="zh-TW" altLang="en-US" sz="2200" dirty="0" smtClean="0">
                <a:latin typeface="+mn-ea"/>
              </a:rPr>
              <a:t>號</a:t>
            </a:r>
            <a:r>
              <a:rPr lang="zh-TW" altLang="en-US" sz="2200" dirty="0">
                <a:latin typeface="+mn-ea"/>
              </a:rPr>
              <a:t>函</a:t>
            </a:r>
            <a:r>
              <a:rPr lang="zh-TW" altLang="en-US" sz="2200" dirty="0" smtClean="0">
                <a:latin typeface="+mn-ea"/>
              </a:rPr>
              <a:t>）。</a:t>
            </a:r>
            <a:endParaRPr lang="zh-TW" altLang="en-US" sz="2200" dirty="0">
              <a:latin typeface="+mn-ea"/>
            </a:endParaRPr>
          </a:p>
          <a:p>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35580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spcBef>
                <a:spcPts val="0"/>
              </a:spcBef>
            </a:pPr>
            <a:r>
              <a:rPr lang="zh-TW" altLang="en-US" sz="4400" dirty="0">
                <a:solidFill>
                  <a:srgbClr val="FF32CC"/>
                </a:solidFill>
                <a:latin typeface="微軟正黑體" panose="020B0604030504040204" pitchFamily="34" charset="-120"/>
              </a:rPr>
              <a:t>國內出差旅費報支要點           </a:t>
            </a:r>
            <a:r>
              <a:rPr lang="en-US" altLang="zh-TW" sz="4400" dirty="0">
                <a:solidFill>
                  <a:srgbClr val="FF32CC"/>
                </a:solidFill>
                <a:latin typeface="微軟正黑體" panose="020B0604030504040204" pitchFamily="34" charset="-120"/>
              </a:rPr>
              <a:t/>
            </a:r>
            <a:br>
              <a:rPr lang="en-US" altLang="zh-TW" sz="4400" dirty="0">
                <a:solidFill>
                  <a:srgbClr val="FF32CC"/>
                </a:solidFill>
                <a:latin typeface="微軟正黑體" panose="020B0604030504040204" pitchFamily="34" charset="-120"/>
              </a:rPr>
            </a:br>
            <a:r>
              <a:rPr lang="zh-TW" altLang="en-US" sz="1800" dirty="0">
                <a:solidFill>
                  <a:prstClr val="black"/>
                </a:solidFill>
              </a:rPr>
              <a:t/>
            </a:r>
            <a:br>
              <a:rPr lang="zh-TW" altLang="en-US" sz="1800" dirty="0">
                <a:solidFill>
                  <a:prstClr val="black"/>
                </a:solidFill>
              </a:rPr>
            </a:br>
            <a:endParaRPr lang="zh-TW" altLang="en-US" dirty="0"/>
          </a:p>
        </p:txBody>
      </p:sp>
      <p:sp>
        <p:nvSpPr>
          <p:cNvPr id="3" name="內容版面配置區 2"/>
          <p:cNvSpPr>
            <a:spLocks noGrp="1"/>
          </p:cNvSpPr>
          <p:nvPr>
            <p:ph idx="1"/>
          </p:nvPr>
        </p:nvSpPr>
        <p:spPr>
          <a:xfrm>
            <a:off x="2589212" y="2133599"/>
            <a:ext cx="8606010" cy="4110681"/>
          </a:xfrm>
        </p:spPr>
        <p:txBody>
          <a:bodyPr>
            <a:normAutofit lnSpcReduction="10000"/>
          </a:bodyPr>
          <a:lstStyle/>
          <a:p>
            <a:endParaRPr lang="en-US" altLang="zh-TW" sz="2000" dirty="0" smtClean="0"/>
          </a:p>
          <a:p>
            <a:pPr algn="just"/>
            <a:r>
              <a:rPr lang="zh-TW" altLang="en-US" sz="2200" dirty="0" smtClean="0">
                <a:latin typeface="+mn-ea"/>
              </a:rPr>
              <a:t>機關</a:t>
            </a:r>
            <a:r>
              <a:rPr lang="zh-TW" altLang="en-US" sz="2200" dirty="0">
                <a:latin typeface="+mn-ea"/>
              </a:rPr>
              <a:t>派員</a:t>
            </a:r>
            <a:r>
              <a:rPr lang="zh-TW" altLang="en-US" sz="2200" dirty="0">
                <a:solidFill>
                  <a:srgbClr val="C00000"/>
                </a:solidFill>
                <a:latin typeface="+mn-ea"/>
              </a:rPr>
              <a:t>參加訓練或講習</a:t>
            </a:r>
            <a:r>
              <a:rPr lang="zh-TW" altLang="en-US" sz="2200" dirty="0">
                <a:latin typeface="+mn-ea"/>
              </a:rPr>
              <a:t>與</a:t>
            </a:r>
            <a:r>
              <a:rPr lang="zh-TW" altLang="en-US" sz="2200" dirty="0">
                <a:solidFill>
                  <a:srgbClr val="C00000"/>
                </a:solidFill>
                <a:latin typeface="+mn-ea"/>
              </a:rPr>
              <a:t>奉派出差</a:t>
            </a:r>
            <a:r>
              <a:rPr lang="zh-TW" altLang="en-US" sz="2200" dirty="0">
                <a:latin typeface="+mn-ea"/>
              </a:rPr>
              <a:t>兩者性質及依據均不同</a:t>
            </a:r>
          </a:p>
          <a:p>
            <a:pPr algn="just"/>
            <a:r>
              <a:rPr lang="zh-TW" altLang="en-US" sz="2200" dirty="0">
                <a:latin typeface="+mn-ea"/>
              </a:rPr>
              <a:t>（原行政院主計處</a:t>
            </a:r>
            <a:r>
              <a:rPr lang="en-US" altLang="zh-TW" sz="2200" dirty="0">
                <a:latin typeface="+mn-ea"/>
              </a:rPr>
              <a:t>96.2.2</a:t>
            </a:r>
            <a:r>
              <a:rPr lang="zh-TW" altLang="en-US" sz="2200" dirty="0">
                <a:latin typeface="+mn-ea"/>
              </a:rPr>
              <a:t>處忠七字第</a:t>
            </a:r>
            <a:r>
              <a:rPr lang="en-US" altLang="zh-TW" sz="2200" dirty="0">
                <a:latin typeface="+mn-ea"/>
              </a:rPr>
              <a:t>0960000747</a:t>
            </a:r>
            <a:r>
              <a:rPr lang="zh-TW" altLang="en-US" sz="2200" dirty="0">
                <a:latin typeface="+mn-ea"/>
              </a:rPr>
              <a:t>號「主計長信箱」）</a:t>
            </a:r>
          </a:p>
          <a:p>
            <a:pPr algn="just"/>
            <a:r>
              <a:rPr lang="zh-TW" altLang="en-US" sz="2200" dirty="0">
                <a:latin typeface="+mn-ea"/>
              </a:rPr>
              <a:t>查機關派員參加訓練或講習係依據各機關派員參加國內各項訓練或講習費用補助要點規定，參照「國內出差旅費報支要點」之規定標準，補助其於訓練或講習前後，由服務機關至訓練機構間之起、返程日交通費，及訓練機構確未提供必要之住宿時，依據受訓人員檢附之住宿費憑證，在規定上限數額內，補助其住宿費，至奉派國內出差則依「國內出差旅費報支要點」辦理，兩者性質及依據均不同。</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23414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270468" y="481096"/>
            <a:ext cx="8911687" cy="1280890"/>
          </a:xfrm>
        </p:spPr>
        <p:txBody>
          <a:bodyPr>
            <a:normAutofit/>
          </a:bodyPr>
          <a:lstStyle/>
          <a:p>
            <a:r>
              <a:rPr lang="zh-TW" altLang="en-US" sz="2400" dirty="0">
                <a:solidFill>
                  <a:srgbClr val="000000"/>
                </a:solidFill>
                <a:latin typeface="標楷體" panose="03000509000000000000" pitchFamily="65" charset="-120"/>
                <a:ea typeface="標楷體" panose="03000509000000000000" pitchFamily="65" charset="-120"/>
              </a:rPr>
              <a:t/>
            </a:r>
            <a:br>
              <a:rPr lang="zh-TW" altLang="en-US" sz="2400" dirty="0">
                <a:solidFill>
                  <a:srgbClr val="000000"/>
                </a:solidFill>
                <a:latin typeface="標楷體" panose="03000509000000000000" pitchFamily="65" charset="-120"/>
                <a:ea typeface="標楷體" panose="03000509000000000000" pitchFamily="65" charset="-120"/>
              </a:rPr>
            </a:br>
            <a:endParaRPr lang="zh-TW" altLang="en-US" sz="2000" dirty="0"/>
          </a:p>
        </p:txBody>
      </p:sp>
      <p:sp>
        <p:nvSpPr>
          <p:cNvPr id="3" name="內容版面配置區 2"/>
          <p:cNvSpPr>
            <a:spLocks noGrp="1"/>
          </p:cNvSpPr>
          <p:nvPr>
            <p:ph idx="1"/>
          </p:nvPr>
        </p:nvSpPr>
        <p:spPr>
          <a:xfrm>
            <a:off x="2589212" y="1881106"/>
            <a:ext cx="8915400" cy="4231370"/>
          </a:xfrm>
        </p:spPr>
        <p:txBody>
          <a:bodyPr>
            <a:normAutofit lnSpcReduction="10000"/>
          </a:bodyPr>
          <a:lstStyle/>
          <a:p>
            <a:endParaRPr lang="zh-TW" altLang="en-US" dirty="0"/>
          </a:p>
          <a:p>
            <a:r>
              <a:rPr lang="zh-TW" altLang="en-US" sz="2200" dirty="0">
                <a:latin typeface="+mn-ea"/>
              </a:rPr>
              <a:t>主要修正： </a:t>
            </a:r>
          </a:p>
          <a:p>
            <a:pPr marL="400050" lvl="1" indent="0" algn="just">
              <a:buNone/>
            </a:pPr>
            <a:r>
              <a:rPr lang="zh-TW" altLang="en-US" sz="2200" dirty="0" smtClean="0">
                <a:latin typeface="+mn-ea"/>
              </a:rPr>
              <a:t>第</a:t>
            </a:r>
            <a:r>
              <a:rPr lang="en-US" altLang="zh-TW" sz="2200" dirty="0">
                <a:latin typeface="+mn-ea"/>
              </a:rPr>
              <a:t>5</a:t>
            </a:r>
            <a:r>
              <a:rPr lang="zh-TW" altLang="en-US" sz="2200" dirty="0">
                <a:latin typeface="+mn-ea"/>
              </a:rPr>
              <a:t>點搭乘飛機、高鐵、座</a:t>
            </a:r>
            <a:r>
              <a:rPr lang="en-US" altLang="zh-TW" sz="2200" dirty="0">
                <a:latin typeface="+mn-ea"/>
              </a:rPr>
              <a:t>(</a:t>
            </a:r>
            <a:r>
              <a:rPr lang="zh-TW" altLang="en-US" sz="2200" dirty="0">
                <a:latin typeface="+mn-ea"/>
              </a:rPr>
              <a:t>艙</a:t>
            </a:r>
            <a:r>
              <a:rPr lang="en-US" altLang="zh-TW" sz="2200" dirty="0">
                <a:latin typeface="+mn-ea"/>
              </a:rPr>
              <a:t>)</a:t>
            </a:r>
            <a:r>
              <a:rPr lang="zh-TW" altLang="en-US" sz="2200" dirty="0">
                <a:latin typeface="+mn-ea"/>
              </a:rPr>
              <a:t>位有分等之船舶者，應檢附票根或購票證明文件。增列「但當日往返或使用經費結報系統報支者，</a:t>
            </a:r>
            <a:r>
              <a:rPr lang="zh-TW" altLang="en-US" sz="2200" dirty="0" smtClean="0">
                <a:latin typeface="+mn-ea"/>
              </a:rPr>
              <a:t>無須檢</a:t>
            </a:r>
            <a:r>
              <a:rPr lang="zh-TW" altLang="en-US" sz="2200" dirty="0">
                <a:latin typeface="+mn-ea"/>
              </a:rPr>
              <a:t>附」之但書規定。 </a:t>
            </a:r>
          </a:p>
          <a:p>
            <a:pPr algn="just"/>
            <a:r>
              <a:rPr lang="zh-TW" altLang="en-US" sz="2200" dirty="0">
                <a:latin typeface="+mn-ea"/>
              </a:rPr>
              <a:t>茲為簡化交通費報支作業，經衡酌出差當日往返時間緊迫及宣導縮短行程意旨，放寬當日往返交通費均免檢據。又出差過夜</a:t>
            </a:r>
            <a:r>
              <a:rPr lang="zh-TW" altLang="en-US" sz="2200" dirty="0" smtClean="0">
                <a:latin typeface="+mn-ea"/>
              </a:rPr>
              <a:t>因須檢</a:t>
            </a:r>
            <a:r>
              <a:rPr lang="zh-TW" altLang="en-US" sz="2200" dirty="0">
                <a:latin typeface="+mn-ea"/>
              </a:rPr>
              <a:t>據報支住宿費，且各機關使用經費結報系統，可由大數據資料進行例外管理，爰放寬使用經費結報系統報支者，交通費不限日數均免檢據</a:t>
            </a:r>
            <a:r>
              <a:rPr lang="zh-TW" altLang="en-US" sz="2200" dirty="0" smtClean="0">
                <a:latin typeface="+mn-ea"/>
              </a:rPr>
              <a:t>。「</a:t>
            </a:r>
            <a:r>
              <a:rPr lang="zh-TW" altLang="en-US" sz="2200" dirty="0">
                <a:latin typeface="+mn-ea"/>
              </a:rPr>
              <a:t>當日往返」係指往返為同一日，不包括配合例休假日等提前出發或延後返回情形。例如：奉派</a:t>
            </a:r>
            <a:r>
              <a:rPr lang="en-US" altLang="zh-TW" sz="2200" dirty="0" smtClean="0">
                <a:latin typeface="+mn-ea"/>
              </a:rPr>
              <a:t>111</a:t>
            </a:r>
            <a:r>
              <a:rPr lang="zh-TW" altLang="en-US" sz="2200" dirty="0" smtClean="0">
                <a:latin typeface="+mn-ea"/>
              </a:rPr>
              <a:t>年</a:t>
            </a:r>
            <a:r>
              <a:rPr lang="en-US" altLang="zh-TW" sz="2200" dirty="0">
                <a:latin typeface="+mn-ea"/>
              </a:rPr>
              <a:t>1</a:t>
            </a:r>
            <a:r>
              <a:rPr lang="zh-TW" altLang="en-US" sz="2200" dirty="0">
                <a:latin typeface="+mn-ea"/>
              </a:rPr>
              <a:t>月</a:t>
            </a:r>
            <a:r>
              <a:rPr lang="en-US" altLang="zh-TW" sz="2200" dirty="0">
                <a:latin typeface="+mn-ea"/>
              </a:rPr>
              <a:t>3</a:t>
            </a:r>
            <a:r>
              <a:rPr lang="zh-TW" altLang="en-US" sz="2200" dirty="0">
                <a:latin typeface="+mn-ea"/>
              </a:rPr>
              <a:t>日出差，如</a:t>
            </a:r>
            <a:r>
              <a:rPr lang="en-US" altLang="zh-TW" sz="2200" dirty="0">
                <a:latin typeface="+mn-ea"/>
              </a:rPr>
              <a:t>1</a:t>
            </a:r>
            <a:r>
              <a:rPr lang="zh-TW" altLang="en-US" sz="2200" dirty="0">
                <a:latin typeface="+mn-ea"/>
              </a:rPr>
              <a:t>月</a:t>
            </a:r>
            <a:r>
              <a:rPr lang="en-US" altLang="zh-TW" sz="2200" dirty="0">
                <a:latin typeface="+mn-ea"/>
              </a:rPr>
              <a:t>2</a:t>
            </a:r>
            <a:r>
              <a:rPr lang="zh-TW" altLang="en-US" sz="2200" dirty="0">
                <a:latin typeface="+mn-ea"/>
              </a:rPr>
              <a:t>日搭乘高鐵出發，</a:t>
            </a:r>
            <a:r>
              <a:rPr lang="en-US" altLang="zh-TW" sz="2200" dirty="0">
                <a:latin typeface="+mn-ea"/>
              </a:rPr>
              <a:t>1</a:t>
            </a:r>
            <a:r>
              <a:rPr lang="zh-TW" altLang="en-US" sz="2200" dirty="0">
                <a:latin typeface="+mn-ea"/>
              </a:rPr>
              <a:t>月</a:t>
            </a:r>
            <a:r>
              <a:rPr lang="en-US" altLang="zh-TW" sz="2200" dirty="0">
                <a:latin typeface="+mn-ea"/>
              </a:rPr>
              <a:t>3</a:t>
            </a:r>
            <a:r>
              <a:rPr lang="zh-TW" altLang="en-US" sz="2200" dirty="0">
                <a:latin typeface="+mn-ea"/>
              </a:rPr>
              <a:t>日返回，即非屬當日往返情形，仍應檢據報支</a:t>
            </a:r>
            <a:r>
              <a:rPr lang="zh-TW" altLang="en-US" sz="2200" dirty="0" smtClean="0">
                <a:latin typeface="+mn-ea"/>
              </a:rPr>
              <a:t>。</a:t>
            </a:r>
            <a:endParaRPr lang="zh-TW" altLang="en-US" sz="2200" dirty="0"/>
          </a:p>
        </p:txBody>
      </p:sp>
      <p:sp>
        <p:nvSpPr>
          <p:cNvPr id="4" name="矩形 3"/>
          <p:cNvSpPr/>
          <p:nvPr/>
        </p:nvSpPr>
        <p:spPr>
          <a:xfrm>
            <a:off x="2502803" y="657881"/>
            <a:ext cx="7695640" cy="1015663"/>
          </a:xfrm>
          <a:prstGeom prst="rect">
            <a:avLst/>
          </a:prstGeom>
        </p:spPr>
        <p:txBody>
          <a:bodyPr wrap="square">
            <a:spAutoFit/>
          </a:bodyPr>
          <a:lstStyle/>
          <a:p>
            <a:r>
              <a:rPr lang="zh-TW" altLang="en-US" sz="4000" dirty="0">
                <a:solidFill>
                  <a:srgbClr val="FF32CC"/>
                </a:solidFill>
                <a:latin typeface="+mj-ea"/>
                <a:ea typeface="+mj-ea"/>
              </a:rPr>
              <a:t>國內出差旅費報支要點           </a:t>
            </a:r>
            <a:endParaRPr lang="en-US" altLang="zh-TW" sz="4000" dirty="0" smtClean="0">
              <a:solidFill>
                <a:srgbClr val="FF32CC"/>
              </a:solidFill>
              <a:latin typeface="+mj-ea"/>
              <a:ea typeface="+mj-ea"/>
            </a:endParaRPr>
          </a:p>
          <a:p>
            <a:r>
              <a:rPr lang="en-US" altLang="zh-TW" sz="2000" dirty="0" smtClean="0">
                <a:solidFill>
                  <a:srgbClr val="000000"/>
                </a:solidFill>
                <a:latin typeface="+mj-ea"/>
                <a:ea typeface="+mj-ea"/>
              </a:rPr>
              <a:t>(</a:t>
            </a:r>
            <a:r>
              <a:rPr lang="en-US" altLang="zh-TW" sz="2000" dirty="0">
                <a:solidFill>
                  <a:srgbClr val="000000"/>
                </a:solidFill>
                <a:latin typeface="+mj-ea"/>
                <a:ea typeface="+mj-ea"/>
              </a:rPr>
              <a:t>108</a:t>
            </a:r>
            <a:r>
              <a:rPr lang="zh-TW" altLang="en-US" sz="2000" dirty="0">
                <a:solidFill>
                  <a:srgbClr val="000000"/>
                </a:solidFill>
                <a:latin typeface="+mj-ea"/>
                <a:ea typeface="+mj-ea"/>
              </a:rPr>
              <a:t>年</a:t>
            </a:r>
            <a:r>
              <a:rPr lang="en-US" altLang="zh-TW" sz="2000" dirty="0">
                <a:solidFill>
                  <a:srgbClr val="000000"/>
                </a:solidFill>
                <a:latin typeface="+mj-ea"/>
                <a:ea typeface="+mj-ea"/>
              </a:rPr>
              <a:t>11</a:t>
            </a:r>
            <a:r>
              <a:rPr lang="zh-TW" altLang="en-US" sz="2000" dirty="0">
                <a:solidFill>
                  <a:srgbClr val="000000"/>
                </a:solidFill>
                <a:latin typeface="+mj-ea"/>
                <a:ea typeface="+mj-ea"/>
              </a:rPr>
              <a:t>月</a:t>
            </a:r>
            <a:r>
              <a:rPr lang="en-US" altLang="zh-TW" sz="2000" dirty="0">
                <a:solidFill>
                  <a:srgbClr val="000000"/>
                </a:solidFill>
                <a:latin typeface="+mj-ea"/>
                <a:ea typeface="+mj-ea"/>
              </a:rPr>
              <a:t>26</a:t>
            </a:r>
            <a:r>
              <a:rPr lang="zh-TW" altLang="en-US" sz="2000" dirty="0">
                <a:solidFill>
                  <a:srgbClr val="000000"/>
                </a:solidFill>
                <a:latin typeface="+mj-ea"/>
                <a:ea typeface="+mj-ea"/>
              </a:rPr>
              <a:t>日行政院院授主預字第</a:t>
            </a:r>
            <a:r>
              <a:rPr lang="en-US" altLang="zh-TW" sz="2000" dirty="0">
                <a:solidFill>
                  <a:srgbClr val="000000"/>
                </a:solidFill>
                <a:latin typeface="+mj-ea"/>
                <a:ea typeface="+mj-ea"/>
              </a:rPr>
              <a:t>1080102859</a:t>
            </a:r>
            <a:r>
              <a:rPr lang="zh-TW" altLang="en-US" sz="2000" dirty="0">
                <a:solidFill>
                  <a:srgbClr val="000000"/>
                </a:solidFill>
                <a:latin typeface="+mj-ea"/>
                <a:ea typeface="+mj-ea"/>
              </a:rPr>
              <a:t>號函修正</a:t>
            </a:r>
            <a:r>
              <a:rPr lang="en-US" altLang="zh-TW" sz="2000" dirty="0">
                <a:solidFill>
                  <a:srgbClr val="000000"/>
                </a:solidFill>
                <a:latin typeface="+mj-ea"/>
                <a:ea typeface="+mj-ea"/>
              </a:rPr>
              <a:t>) </a:t>
            </a:r>
            <a:endParaRPr lang="zh-TW" altLang="en-US" sz="2000" dirty="0">
              <a:latin typeface="+mj-ea"/>
              <a:ea typeface="+mj-ea"/>
            </a:endParaRPr>
          </a:p>
        </p:txBody>
      </p:sp>
      <p:sp>
        <p:nvSpPr>
          <p:cNvPr id="5" name="投影片編號版面配置區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1412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solidFill>
                  <a:srgbClr val="FF32CC"/>
                </a:solidFill>
                <a:latin typeface="+mj-ea"/>
              </a:rPr>
              <a:t>國內出差旅費報支要點           </a:t>
            </a:r>
            <a:r>
              <a:rPr lang="en-US" altLang="zh-TW" sz="4000" dirty="0" smtClean="0">
                <a:solidFill>
                  <a:srgbClr val="FF32CC"/>
                </a:solidFill>
                <a:latin typeface="+mj-ea"/>
              </a:rPr>
              <a:t/>
            </a:r>
            <a:br>
              <a:rPr lang="en-US" altLang="zh-TW" sz="4000" dirty="0" smtClean="0">
                <a:solidFill>
                  <a:srgbClr val="FF32CC"/>
                </a:solidFill>
                <a:latin typeface="+mj-ea"/>
              </a:rPr>
            </a:br>
            <a:r>
              <a:rPr lang="en-US" altLang="zh-TW" sz="2000" dirty="0" smtClean="0">
                <a:solidFill>
                  <a:srgbClr val="000000"/>
                </a:solidFill>
                <a:latin typeface="+mj-ea"/>
              </a:rPr>
              <a:t>(</a:t>
            </a:r>
            <a:r>
              <a:rPr lang="en-US" altLang="zh-TW" sz="2000" dirty="0">
                <a:solidFill>
                  <a:srgbClr val="000000"/>
                </a:solidFill>
                <a:latin typeface="+mj-ea"/>
              </a:rPr>
              <a:t>108</a:t>
            </a:r>
            <a:r>
              <a:rPr lang="zh-TW" altLang="en-US" sz="2000" dirty="0">
                <a:solidFill>
                  <a:srgbClr val="000000"/>
                </a:solidFill>
                <a:latin typeface="+mj-ea"/>
              </a:rPr>
              <a:t>年</a:t>
            </a:r>
            <a:r>
              <a:rPr lang="en-US" altLang="zh-TW" sz="2000" dirty="0">
                <a:solidFill>
                  <a:srgbClr val="000000"/>
                </a:solidFill>
                <a:latin typeface="+mj-ea"/>
              </a:rPr>
              <a:t>11</a:t>
            </a:r>
            <a:r>
              <a:rPr lang="zh-TW" altLang="en-US" sz="2000" dirty="0">
                <a:solidFill>
                  <a:srgbClr val="000000"/>
                </a:solidFill>
                <a:latin typeface="+mj-ea"/>
              </a:rPr>
              <a:t>月</a:t>
            </a:r>
            <a:r>
              <a:rPr lang="en-US" altLang="zh-TW" sz="2000" dirty="0">
                <a:solidFill>
                  <a:srgbClr val="000000"/>
                </a:solidFill>
                <a:latin typeface="+mj-ea"/>
              </a:rPr>
              <a:t>26</a:t>
            </a:r>
            <a:r>
              <a:rPr lang="zh-TW" altLang="en-US" sz="2000" dirty="0">
                <a:solidFill>
                  <a:srgbClr val="000000"/>
                </a:solidFill>
                <a:latin typeface="+mj-ea"/>
              </a:rPr>
              <a:t>日行政院院授主預字第</a:t>
            </a:r>
            <a:r>
              <a:rPr lang="en-US" altLang="zh-TW" sz="2000" dirty="0">
                <a:solidFill>
                  <a:srgbClr val="000000"/>
                </a:solidFill>
                <a:latin typeface="+mj-ea"/>
              </a:rPr>
              <a:t>1080102859</a:t>
            </a:r>
            <a:r>
              <a:rPr lang="zh-TW" altLang="en-US" sz="2000" dirty="0">
                <a:solidFill>
                  <a:srgbClr val="000000"/>
                </a:solidFill>
                <a:latin typeface="+mj-ea"/>
              </a:rPr>
              <a:t>號函修正</a:t>
            </a:r>
            <a:r>
              <a:rPr lang="en-US" altLang="zh-TW" sz="2000" dirty="0">
                <a:solidFill>
                  <a:srgbClr val="000000"/>
                </a:solidFill>
                <a:latin typeface="+mj-ea"/>
              </a:rPr>
              <a:t>) </a:t>
            </a:r>
            <a:endParaRPr lang="zh-TW" altLang="en-US" sz="2000" dirty="0">
              <a:latin typeface="+mj-ea"/>
            </a:endParaRPr>
          </a:p>
        </p:txBody>
      </p:sp>
      <p:sp>
        <p:nvSpPr>
          <p:cNvPr id="3" name="內容版面配置區 2"/>
          <p:cNvSpPr>
            <a:spLocks noGrp="1"/>
          </p:cNvSpPr>
          <p:nvPr>
            <p:ph idx="1"/>
          </p:nvPr>
        </p:nvSpPr>
        <p:spPr>
          <a:xfrm>
            <a:off x="2589212" y="2133600"/>
            <a:ext cx="8844907" cy="4077730"/>
          </a:xfrm>
        </p:spPr>
        <p:txBody>
          <a:bodyPr>
            <a:normAutofit/>
          </a:bodyPr>
          <a:lstStyle/>
          <a:p>
            <a:pPr algn="just"/>
            <a:r>
              <a:rPr lang="zh-TW" altLang="en-US" sz="2200" dirty="0" smtClean="0"/>
              <a:t>「</a:t>
            </a:r>
            <a:r>
              <a:rPr lang="zh-TW" altLang="en-US" sz="2200" dirty="0"/>
              <a:t>經費結報系統」係指行政院主計總處或各機關開發，可連結前端差勤管理及後端會計、付款的報支系統</a:t>
            </a:r>
            <a:r>
              <a:rPr lang="zh-TW" altLang="en-US" sz="2200" dirty="0" smtClean="0"/>
              <a:t>，含括</a:t>
            </a:r>
            <a:r>
              <a:rPr lang="zh-TW" altLang="en-US" sz="2200" dirty="0"/>
              <a:t>報支資料登載、線上簽核及電子檔案封存功能，使結報檔案具備簽核順序、不可否認性及完整性，可供後續資料分析及查核使用。如各機關所開發的報支系統不符上述功能，例如：報支系統印出紙本簽核時，可修正報支金額或內容，即非屬使用經費結報系統</a:t>
            </a:r>
            <a:r>
              <a:rPr lang="zh-TW" altLang="en-US" sz="2200" dirty="0" smtClean="0"/>
              <a:t>情形。</a:t>
            </a:r>
            <a:endParaRPr lang="en-US" altLang="zh-TW" sz="2200" dirty="0" smtClean="0"/>
          </a:p>
          <a:p>
            <a:pPr algn="just"/>
            <a:r>
              <a:rPr lang="zh-TW" altLang="en-US" sz="2200" dirty="0" smtClean="0"/>
              <a:t>政府支出會計憑證電子化處理要點第</a:t>
            </a:r>
            <a:r>
              <a:rPr lang="en-US" altLang="zh-TW" sz="2200" dirty="0" smtClean="0"/>
              <a:t>2</a:t>
            </a:r>
            <a:r>
              <a:rPr lang="zh-TW" altLang="en-US" sz="2200" dirty="0" smtClean="0"/>
              <a:t>點，本要點所稱支出會計憑證電子化處理，指各機關為支付款項，於取得原始憑證辦理報支至完成記帳憑證簽核過程之經費結報作業，以電子方式在網路作業環境下傳簽及辦理。</a:t>
            </a: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512244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solidFill>
                  <a:srgbClr val="FF32CC"/>
                </a:solidFill>
                <a:latin typeface="+mj-ea"/>
              </a:rPr>
              <a:t>國內出差旅費報支要點           </a:t>
            </a:r>
            <a:r>
              <a:rPr lang="en-US" altLang="zh-TW" sz="4000" dirty="0" smtClean="0">
                <a:solidFill>
                  <a:srgbClr val="FF32CC"/>
                </a:solidFill>
                <a:latin typeface="+mj-ea"/>
              </a:rPr>
              <a:t/>
            </a:r>
            <a:br>
              <a:rPr lang="en-US" altLang="zh-TW" sz="4000" dirty="0" smtClean="0">
                <a:solidFill>
                  <a:srgbClr val="FF32CC"/>
                </a:solidFill>
                <a:latin typeface="+mj-ea"/>
              </a:rPr>
            </a:br>
            <a:r>
              <a:rPr lang="en-US" altLang="zh-TW" sz="2000" dirty="0" smtClean="0">
                <a:solidFill>
                  <a:srgbClr val="000000"/>
                </a:solidFill>
                <a:latin typeface="+mj-ea"/>
              </a:rPr>
              <a:t>(</a:t>
            </a:r>
            <a:r>
              <a:rPr lang="en-US" altLang="zh-TW" sz="2000" dirty="0">
                <a:solidFill>
                  <a:srgbClr val="000000"/>
                </a:solidFill>
                <a:latin typeface="+mj-ea"/>
              </a:rPr>
              <a:t>108</a:t>
            </a:r>
            <a:r>
              <a:rPr lang="zh-TW" altLang="en-US" sz="2000" dirty="0">
                <a:solidFill>
                  <a:srgbClr val="000000"/>
                </a:solidFill>
                <a:latin typeface="+mj-ea"/>
              </a:rPr>
              <a:t>年</a:t>
            </a:r>
            <a:r>
              <a:rPr lang="en-US" altLang="zh-TW" sz="2000" dirty="0">
                <a:solidFill>
                  <a:srgbClr val="000000"/>
                </a:solidFill>
                <a:latin typeface="+mj-ea"/>
              </a:rPr>
              <a:t>11</a:t>
            </a:r>
            <a:r>
              <a:rPr lang="zh-TW" altLang="en-US" sz="2000" dirty="0">
                <a:solidFill>
                  <a:srgbClr val="000000"/>
                </a:solidFill>
                <a:latin typeface="+mj-ea"/>
              </a:rPr>
              <a:t>月</a:t>
            </a:r>
            <a:r>
              <a:rPr lang="en-US" altLang="zh-TW" sz="2000" dirty="0">
                <a:solidFill>
                  <a:srgbClr val="000000"/>
                </a:solidFill>
                <a:latin typeface="+mj-ea"/>
              </a:rPr>
              <a:t>26</a:t>
            </a:r>
            <a:r>
              <a:rPr lang="zh-TW" altLang="en-US" sz="2000" dirty="0">
                <a:solidFill>
                  <a:srgbClr val="000000"/>
                </a:solidFill>
                <a:latin typeface="+mj-ea"/>
              </a:rPr>
              <a:t>日行政院院授主預字第</a:t>
            </a:r>
            <a:r>
              <a:rPr lang="en-US" altLang="zh-TW" sz="2000" dirty="0">
                <a:solidFill>
                  <a:srgbClr val="000000"/>
                </a:solidFill>
                <a:latin typeface="+mj-ea"/>
              </a:rPr>
              <a:t>1080102859</a:t>
            </a:r>
            <a:r>
              <a:rPr lang="zh-TW" altLang="en-US" sz="2000" dirty="0">
                <a:solidFill>
                  <a:srgbClr val="000000"/>
                </a:solidFill>
                <a:latin typeface="+mj-ea"/>
              </a:rPr>
              <a:t>號函修正</a:t>
            </a:r>
            <a:r>
              <a:rPr lang="en-US" altLang="zh-TW" sz="2000" dirty="0">
                <a:solidFill>
                  <a:srgbClr val="000000"/>
                </a:solidFill>
                <a:latin typeface="+mj-ea"/>
              </a:rPr>
              <a:t>) </a:t>
            </a:r>
            <a:endParaRPr lang="zh-TW" altLang="en-US" sz="2000" dirty="0">
              <a:latin typeface="+mj-ea"/>
            </a:endParaRPr>
          </a:p>
        </p:txBody>
      </p:sp>
      <p:sp>
        <p:nvSpPr>
          <p:cNvPr id="3" name="內容版面配置區 2"/>
          <p:cNvSpPr>
            <a:spLocks noGrp="1"/>
          </p:cNvSpPr>
          <p:nvPr>
            <p:ph idx="1"/>
          </p:nvPr>
        </p:nvSpPr>
        <p:spPr/>
        <p:txBody>
          <a:bodyPr/>
          <a:lstStyle/>
          <a:p>
            <a:pPr marL="0" indent="0" algn="just">
              <a:buNone/>
            </a:pPr>
            <a:endParaRPr lang="en-US" altLang="zh-TW" sz="2200" dirty="0" smtClean="0"/>
          </a:p>
          <a:p>
            <a:pPr algn="just"/>
            <a:r>
              <a:rPr lang="zh-TW" altLang="en-US" sz="2200" dirty="0" smtClean="0"/>
              <a:t>主要</a:t>
            </a:r>
            <a:r>
              <a:rPr lang="zh-TW" altLang="en-US" sz="2200" dirty="0"/>
              <a:t>修正：</a:t>
            </a:r>
          </a:p>
          <a:p>
            <a:pPr algn="just"/>
            <a:r>
              <a:rPr lang="zh-TW" altLang="en-US" sz="2200" dirty="0" smtClean="0"/>
              <a:t>住宿</a:t>
            </a:r>
            <a:r>
              <a:rPr lang="zh-TW" altLang="en-US" sz="2200" dirty="0"/>
              <a:t>費整併簡任級、薦任級以下人員為同一層級，並調高上限為簡任級以下人員</a:t>
            </a:r>
            <a:r>
              <a:rPr lang="en-US" altLang="zh-TW" sz="2200" dirty="0"/>
              <a:t>2,000</a:t>
            </a:r>
            <a:r>
              <a:rPr lang="zh-TW" altLang="en-US" sz="2200" dirty="0"/>
              <a:t>元、特任級人員</a:t>
            </a:r>
            <a:r>
              <a:rPr lang="en-US" altLang="zh-TW" sz="2200" dirty="0"/>
              <a:t>2,400</a:t>
            </a:r>
            <a:r>
              <a:rPr lang="zh-TW" altLang="en-US" sz="2200" dirty="0"/>
              <a:t>元。</a:t>
            </a:r>
          </a:p>
          <a:p>
            <a:pPr algn="just"/>
            <a:r>
              <a:rPr lang="zh-TW" altLang="en-US" sz="2200" dirty="0" smtClean="0"/>
              <a:t>刪除</a:t>
            </a:r>
            <a:r>
              <a:rPr lang="zh-TW" altLang="en-US" sz="2200" dirty="0"/>
              <a:t>原列第</a:t>
            </a:r>
            <a:r>
              <a:rPr lang="en-US" altLang="zh-TW" sz="2200" dirty="0"/>
              <a:t>8</a:t>
            </a:r>
            <a:r>
              <a:rPr lang="zh-TW" altLang="en-US" sz="2200" dirty="0"/>
              <a:t>點補助赴任人員與其配偶及直系親屬隨往任所者交通費之規定。</a:t>
            </a: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221741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solidFill>
                  <a:srgbClr val="FF32CC"/>
                </a:solidFill>
                <a:latin typeface="+mj-ea"/>
              </a:rPr>
              <a:t>國內出差旅費報支要點           </a:t>
            </a:r>
            <a:r>
              <a:rPr lang="en-US" altLang="zh-TW" sz="4000" dirty="0" smtClean="0">
                <a:solidFill>
                  <a:srgbClr val="FF32CC"/>
                </a:solidFill>
                <a:latin typeface="+mj-ea"/>
              </a:rPr>
              <a:t/>
            </a:r>
            <a:br>
              <a:rPr lang="en-US" altLang="zh-TW" sz="4000" dirty="0" smtClean="0">
                <a:solidFill>
                  <a:srgbClr val="FF32CC"/>
                </a:solidFill>
                <a:latin typeface="+mj-ea"/>
              </a:rPr>
            </a:br>
            <a:r>
              <a:rPr lang="en-US" altLang="zh-TW" sz="2000" dirty="0" smtClean="0">
                <a:solidFill>
                  <a:srgbClr val="000000"/>
                </a:solidFill>
                <a:latin typeface="+mj-ea"/>
              </a:rPr>
              <a:t>(</a:t>
            </a:r>
            <a:r>
              <a:rPr lang="zh-TW" altLang="en-US" sz="2000" dirty="0" smtClean="0">
                <a:solidFill>
                  <a:srgbClr val="000000"/>
                </a:solidFill>
                <a:latin typeface="+mj-ea"/>
              </a:rPr>
              <a:t>行政院</a:t>
            </a:r>
            <a:r>
              <a:rPr lang="zh-TW" altLang="en-US" sz="2000" dirty="0">
                <a:solidFill>
                  <a:srgbClr val="000000"/>
                </a:solidFill>
                <a:latin typeface="+mj-ea"/>
              </a:rPr>
              <a:t>主計總處</a:t>
            </a:r>
            <a:r>
              <a:rPr lang="en-US" altLang="zh-TW" sz="2000" dirty="0" smtClean="0">
                <a:solidFill>
                  <a:srgbClr val="000000"/>
                </a:solidFill>
                <a:latin typeface="+mj-ea"/>
              </a:rPr>
              <a:t>109</a:t>
            </a:r>
            <a:r>
              <a:rPr lang="zh-TW" altLang="en-US" sz="2000" dirty="0" smtClean="0">
                <a:solidFill>
                  <a:srgbClr val="000000"/>
                </a:solidFill>
                <a:latin typeface="+mj-ea"/>
              </a:rPr>
              <a:t>年</a:t>
            </a:r>
            <a:r>
              <a:rPr lang="en-US" altLang="zh-TW" sz="2000" dirty="0" smtClean="0">
                <a:solidFill>
                  <a:srgbClr val="000000"/>
                </a:solidFill>
                <a:latin typeface="+mj-ea"/>
              </a:rPr>
              <a:t>1</a:t>
            </a:r>
            <a:r>
              <a:rPr lang="zh-TW" altLang="en-US" sz="2000" dirty="0" smtClean="0">
                <a:solidFill>
                  <a:srgbClr val="000000"/>
                </a:solidFill>
                <a:latin typeface="+mj-ea"/>
              </a:rPr>
              <a:t>月</a:t>
            </a:r>
            <a:r>
              <a:rPr lang="en-US" altLang="zh-TW" sz="2000" dirty="0" smtClean="0">
                <a:solidFill>
                  <a:srgbClr val="000000"/>
                </a:solidFill>
                <a:latin typeface="+mj-ea"/>
              </a:rPr>
              <a:t>9</a:t>
            </a:r>
            <a:r>
              <a:rPr lang="zh-TW" altLang="en-US" sz="2000" dirty="0" smtClean="0">
                <a:solidFill>
                  <a:srgbClr val="000000"/>
                </a:solidFill>
                <a:latin typeface="+mj-ea"/>
              </a:rPr>
              <a:t>日主</a:t>
            </a:r>
            <a:r>
              <a:rPr lang="zh-TW" altLang="en-US" sz="2000" dirty="0">
                <a:solidFill>
                  <a:srgbClr val="000000"/>
                </a:solidFill>
                <a:latin typeface="+mj-ea"/>
              </a:rPr>
              <a:t>預字第</a:t>
            </a:r>
            <a:r>
              <a:rPr lang="en-US" altLang="zh-TW" sz="2000" dirty="0">
                <a:solidFill>
                  <a:srgbClr val="000000"/>
                </a:solidFill>
                <a:latin typeface="+mj-ea"/>
              </a:rPr>
              <a:t>1090100078</a:t>
            </a:r>
            <a:r>
              <a:rPr lang="zh-TW" altLang="en-US" sz="2000" dirty="0">
                <a:solidFill>
                  <a:srgbClr val="000000"/>
                </a:solidFill>
                <a:latin typeface="+mj-ea"/>
              </a:rPr>
              <a:t>號</a:t>
            </a:r>
            <a:r>
              <a:rPr lang="zh-TW" altLang="en-US" sz="2000" dirty="0" smtClean="0">
                <a:solidFill>
                  <a:srgbClr val="000000"/>
                </a:solidFill>
                <a:latin typeface="+mj-ea"/>
              </a:rPr>
              <a:t>函</a:t>
            </a:r>
            <a:r>
              <a:rPr lang="en-US" altLang="zh-TW" sz="2000" dirty="0" smtClean="0">
                <a:solidFill>
                  <a:srgbClr val="000000"/>
                </a:solidFill>
                <a:latin typeface="+mj-ea"/>
              </a:rPr>
              <a:t>)</a:t>
            </a:r>
            <a:endParaRPr lang="en-US" altLang="zh-TW" sz="2000" dirty="0">
              <a:solidFill>
                <a:srgbClr val="000000"/>
              </a:solidFill>
              <a:latin typeface="+mj-ea"/>
            </a:endParaRPr>
          </a:p>
        </p:txBody>
      </p:sp>
      <p:sp>
        <p:nvSpPr>
          <p:cNvPr id="3" name="內容版面配置區 2"/>
          <p:cNvSpPr>
            <a:spLocks noGrp="1"/>
          </p:cNvSpPr>
          <p:nvPr>
            <p:ph idx="1"/>
          </p:nvPr>
        </p:nvSpPr>
        <p:spPr>
          <a:xfrm>
            <a:off x="2589212" y="2133600"/>
            <a:ext cx="8853145" cy="3777622"/>
          </a:xfrm>
        </p:spPr>
        <p:txBody>
          <a:bodyPr>
            <a:normAutofit lnSpcReduction="10000"/>
          </a:bodyPr>
          <a:lstStyle/>
          <a:p>
            <a:pPr algn="just"/>
            <a:r>
              <a:rPr lang="zh-TW" altLang="en-US" sz="2200" dirty="0"/>
              <a:t>國內出差交通費報支相關事項問答集</a:t>
            </a:r>
          </a:p>
          <a:p>
            <a:pPr algn="just"/>
            <a:r>
              <a:rPr lang="zh-TW" altLang="en-US" sz="2200" dirty="0"/>
              <a:t>（行政院主計總處</a:t>
            </a:r>
            <a:r>
              <a:rPr lang="en-US" altLang="zh-TW" sz="2200" dirty="0" smtClean="0"/>
              <a:t>109</a:t>
            </a:r>
            <a:r>
              <a:rPr lang="zh-TW" altLang="en-US" sz="2200" dirty="0" smtClean="0"/>
              <a:t>年</a:t>
            </a:r>
            <a:r>
              <a:rPr lang="en-US" altLang="zh-TW" sz="2200" dirty="0" smtClean="0"/>
              <a:t>1</a:t>
            </a:r>
            <a:r>
              <a:rPr lang="zh-TW" altLang="en-US" sz="2200" dirty="0" smtClean="0"/>
              <a:t>月</a:t>
            </a:r>
            <a:r>
              <a:rPr lang="en-US" altLang="zh-TW" sz="2200" dirty="0" smtClean="0"/>
              <a:t>9</a:t>
            </a:r>
            <a:r>
              <a:rPr lang="zh-TW" altLang="en-US" sz="2200" dirty="0" smtClean="0"/>
              <a:t>日主</a:t>
            </a:r>
            <a:r>
              <a:rPr lang="zh-TW" altLang="en-US" sz="2200" dirty="0"/>
              <a:t>預字第</a:t>
            </a:r>
            <a:r>
              <a:rPr lang="en-US" altLang="zh-TW" sz="2200" dirty="0"/>
              <a:t>1090100078</a:t>
            </a:r>
            <a:r>
              <a:rPr lang="zh-TW" altLang="en-US" sz="2200" dirty="0"/>
              <a:t>號函</a:t>
            </a:r>
            <a:r>
              <a:rPr lang="en-US" altLang="zh-TW" sz="2200" dirty="0"/>
              <a:t>)</a:t>
            </a:r>
          </a:p>
          <a:p>
            <a:pPr algn="just"/>
            <a:r>
              <a:rPr lang="en-US" altLang="zh-TW" sz="2200" dirty="0"/>
              <a:t>Q4</a:t>
            </a:r>
            <a:r>
              <a:rPr lang="zh-TW" altLang="en-US" sz="2200" dirty="0"/>
              <a:t>：</a:t>
            </a:r>
            <a:r>
              <a:rPr lang="zh-TW" altLang="en-US" sz="2200" dirty="0" smtClean="0"/>
              <a:t>無須檢</a:t>
            </a:r>
            <a:r>
              <a:rPr lang="zh-TW" altLang="en-US" sz="2200" dirty="0"/>
              <a:t>附交通費單據，是否不管搭乘何種交通工具，均可以高鐵全票票價報支交通費？</a:t>
            </a:r>
          </a:p>
          <a:p>
            <a:pPr algn="just"/>
            <a:r>
              <a:rPr lang="en-US" altLang="zh-TW" sz="2200" dirty="0"/>
              <a:t>A4</a:t>
            </a:r>
            <a:r>
              <a:rPr lang="zh-TW" altLang="en-US" sz="2200" dirty="0"/>
              <a:t>：依「國內出差旅費報支要點」第</a:t>
            </a:r>
            <a:r>
              <a:rPr lang="en-US" altLang="zh-TW" sz="2200" dirty="0"/>
              <a:t>5</a:t>
            </a:r>
            <a:r>
              <a:rPr lang="zh-TW" altLang="en-US" sz="2200" dirty="0"/>
              <a:t>點規定，交通費包括出差行程中</a:t>
            </a:r>
            <a:r>
              <a:rPr lang="zh-TW" altLang="en-US" sz="2200" dirty="0" smtClean="0"/>
              <a:t>必須搭乘</a:t>
            </a:r>
            <a:r>
              <a:rPr lang="zh-TW" altLang="en-US" sz="2200" dirty="0"/>
              <a:t>之飛機、高鐵、船舶、汽車、火車、捷運等費用，均覈實報支。即交通費報支均應以實際搭乘的交通工具和實際支付的金額來報支。例如：搭乘臺鐵莒光號，應以實際支付的莒光號列車票價報支；搭乘高鐵自由座，應以實際支付的高鐵自由座優惠票價報支；購買高鐵早鳥票，應以實際支付的高鐵早鳥優惠票價報支。</a:t>
            </a:r>
          </a:p>
          <a:p>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78498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508958"/>
            <a:ext cx="9054711" cy="1439174"/>
          </a:xfrm>
        </p:spPr>
        <p:txBody>
          <a:bodyPr>
            <a:normAutofit/>
          </a:bodyPr>
          <a:lstStyle/>
          <a:p>
            <a:r>
              <a:rPr lang="zh-TW" altLang="en-US" sz="4000" dirty="0"/>
              <a:t>機關以普通收據辦理小額採購案件核銷時審核作業</a:t>
            </a:r>
          </a:p>
        </p:txBody>
      </p:sp>
      <p:sp>
        <p:nvSpPr>
          <p:cNvPr id="3" name="內容版面配置區 2"/>
          <p:cNvSpPr>
            <a:spLocks noGrp="1"/>
          </p:cNvSpPr>
          <p:nvPr>
            <p:ph idx="1"/>
          </p:nvPr>
        </p:nvSpPr>
        <p:spPr>
          <a:xfrm>
            <a:off x="2592925" y="2124973"/>
            <a:ext cx="8915400" cy="4317016"/>
          </a:xfrm>
        </p:spPr>
        <p:txBody>
          <a:bodyPr>
            <a:normAutofit lnSpcReduction="10000"/>
          </a:bodyPr>
          <a:lstStyle/>
          <a:p>
            <a:r>
              <a:rPr lang="zh-TW" altLang="en-US" sz="2200" dirty="0" smtClean="0">
                <a:latin typeface="+mn-ea"/>
              </a:rPr>
              <a:t>請問貴校是否有在查詢廠商營業登記的狀況？</a:t>
            </a:r>
            <a:endParaRPr lang="en-US" altLang="zh-TW" sz="2200" dirty="0" smtClean="0">
              <a:latin typeface="+mn-ea"/>
            </a:endParaRPr>
          </a:p>
          <a:p>
            <a:pPr lvl="1">
              <a:buFont typeface="Wingdings" panose="05000000000000000000" pitchFamily="2" charset="2"/>
              <a:buChar char="p"/>
            </a:pPr>
            <a:r>
              <a:rPr lang="zh-TW" altLang="en-US" sz="2200" dirty="0" smtClean="0">
                <a:latin typeface="+mn-ea"/>
              </a:rPr>
              <a:t>相信業務單位</a:t>
            </a:r>
            <a:endParaRPr lang="en-US" altLang="zh-TW" sz="2200" dirty="0" smtClean="0">
              <a:latin typeface="+mn-ea"/>
            </a:endParaRPr>
          </a:p>
          <a:p>
            <a:pPr lvl="1">
              <a:buFont typeface="Wingdings" panose="05000000000000000000" pitchFamily="2" charset="2"/>
              <a:buChar char="p"/>
            </a:pPr>
            <a:r>
              <a:rPr lang="zh-TW" altLang="en-US" sz="2200" dirty="0" smtClean="0">
                <a:latin typeface="+mn-ea"/>
              </a:rPr>
              <a:t>無暇查證</a:t>
            </a:r>
            <a:endParaRPr lang="en-US" altLang="zh-TW" sz="2200" dirty="0" smtClean="0">
              <a:latin typeface="+mn-ea"/>
            </a:endParaRPr>
          </a:p>
          <a:p>
            <a:pPr lvl="1">
              <a:buFont typeface="Wingdings" panose="05000000000000000000" pitchFamily="2" charset="2"/>
              <a:buChar char="p"/>
            </a:pPr>
            <a:r>
              <a:rPr lang="zh-TW" altLang="en-US" sz="2200" dirty="0">
                <a:latin typeface="+mn-ea"/>
              </a:rPr>
              <a:t>查證屬實通知退</a:t>
            </a:r>
            <a:r>
              <a:rPr lang="zh-TW" altLang="en-US" sz="2200" dirty="0" smtClean="0">
                <a:latin typeface="+mn-ea"/>
              </a:rPr>
              <a:t>件</a:t>
            </a:r>
            <a:endParaRPr lang="en-US" altLang="zh-TW" sz="2200" dirty="0" smtClean="0">
              <a:latin typeface="+mn-ea"/>
            </a:endParaRPr>
          </a:p>
          <a:p>
            <a:pPr marL="0" indent="0">
              <a:buNone/>
            </a:pPr>
            <a:endParaRPr lang="en-US" altLang="zh-TW" sz="2000" dirty="0">
              <a:latin typeface="+mn-ea"/>
            </a:endParaRPr>
          </a:p>
          <a:p>
            <a:pPr algn="just"/>
            <a:r>
              <a:rPr lang="zh-TW" altLang="en-US" sz="2200" dirty="0" smtClean="0">
                <a:latin typeface="+mn-ea"/>
              </a:rPr>
              <a:t>財政部</a:t>
            </a:r>
            <a:r>
              <a:rPr lang="en-US" altLang="zh-TW" sz="2200" dirty="0">
                <a:latin typeface="+mn-ea"/>
              </a:rPr>
              <a:t>100</a:t>
            </a:r>
            <a:r>
              <a:rPr lang="zh-TW" altLang="en-US" sz="2200" dirty="0">
                <a:latin typeface="+mn-ea"/>
              </a:rPr>
              <a:t>年</a:t>
            </a:r>
            <a:r>
              <a:rPr lang="en-US" altLang="zh-TW" sz="2200" dirty="0">
                <a:latin typeface="+mn-ea"/>
              </a:rPr>
              <a:t>8</a:t>
            </a:r>
            <a:r>
              <a:rPr lang="zh-TW" altLang="en-US" sz="2200" dirty="0">
                <a:latin typeface="+mn-ea"/>
              </a:rPr>
              <a:t>月</a:t>
            </a:r>
            <a:r>
              <a:rPr lang="en-US" altLang="zh-TW" sz="2200" dirty="0">
                <a:latin typeface="+mn-ea"/>
              </a:rPr>
              <a:t>24</a:t>
            </a:r>
            <a:r>
              <a:rPr lang="zh-TW" altLang="en-US" sz="2200" dirty="0">
                <a:latin typeface="+mn-ea"/>
              </a:rPr>
              <a:t>日台財稅字第</a:t>
            </a:r>
            <a:r>
              <a:rPr lang="en-US" altLang="zh-TW" sz="2200" dirty="0">
                <a:latin typeface="+mn-ea"/>
              </a:rPr>
              <a:t>10000339490</a:t>
            </a:r>
            <a:r>
              <a:rPr lang="zh-TW" altLang="en-US" sz="2200" dirty="0">
                <a:latin typeface="+mn-ea"/>
              </a:rPr>
              <a:t>號函，函請各機關應依審計部意見配合辦理在案</a:t>
            </a:r>
            <a:r>
              <a:rPr lang="zh-TW" altLang="en-US" sz="2200" dirty="0" smtClean="0">
                <a:latin typeface="+mn-ea"/>
              </a:rPr>
              <a:t>。</a:t>
            </a:r>
            <a:r>
              <a:rPr lang="en-US" altLang="zh-TW" sz="2200" dirty="0" smtClean="0">
                <a:latin typeface="+mn-ea"/>
              </a:rPr>
              <a:t>(</a:t>
            </a:r>
            <a:r>
              <a:rPr lang="zh-TW" altLang="en-US" sz="2200" dirty="0" smtClean="0">
                <a:latin typeface="+mn-ea"/>
              </a:rPr>
              <a:t>審計部於</a:t>
            </a:r>
            <a:r>
              <a:rPr lang="en-US" altLang="zh-TW" sz="2200" dirty="0">
                <a:latin typeface="+mn-ea"/>
              </a:rPr>
              <a:t>100</a:t>
            </a:r>
            <a:r>
              <a:rPr lang="zh-TW" altLang="en-US" sz="2200" dirty="0">
                <a:latin typeface="+mn-ea"/>
              </a:rPr>
              <a:t>年</a:t>
            </a:r>
            <a:r>
              <a:rPr lang="en-US" altLang="zh-TW" sz="2200" dirty="0">
                <a:latin typeface="+mn-ea"/>
              </a:rPr>
              <a:t>7</a:t>
            </a:r>
            <a:r>
              <a:rPr lang="zh-TW" altLang="en-US" sz="2200" dirty="0">
                <a:latin typeface="+mn-ea"/>
              </a:rPr>
              <a:t>月</a:t>
            </a:r>
            <a:r>
              <a:rPr lang="en-US" altLang="zh-TW" sz="2200" dirty="0">
                <a:latin typeface="+mn-ea"/>
              </a:rPr>
              <a:t>19</a:t>
            </a:r>
            <a:r>
              <a:rPr lang="zh-TW" altLang="en-US" sz="2200" dirty="0">
                <a:latin typeface="+mn-ea"/>
              </a:rPr>
              <a:t>日函請財政部輔導各級政府機關於取具普通收據時，應注意運用稅務入口網資訊，了解各營業人營業現況，並加強相關審核機制。</a:t>
            </a:r>
            <a:r>
              <a:rPr lang="en-US" altLang="zh-TW" sz="2200" dirty="0" smtClean="0">
                <a:latin typeface="+mn-ea"/>
              </a:rPr>
              <a:t>)</a:t>
            </a:r>
            <a:r>
              <a:rPr lang="zh-TW" altLang="en-US" sz="2200" dirty="0" smtClean="0">
                <a:latin typeface="+mn-ea"/>
              </a:rPr>
              <a:t>爰</a:t>
            </a:r>
            <a:r>
              <a:rPr lang="zh-TW" altLang="en-US" sz="2200" dirty="0">
                <a:latin typeface="+mn-ea"/>
              </a:rPr>
              <a:t>以往各機關如以普通收據辦理採購案件經費核銷，依上開財政部函示</a:t>
            </a:r>
            <a:r>
              <a:rPr lang="zh-TW" altLang="en-US" sz="2200" dirty="0" smtClean="0">
                <a:latin typeface="+mn-ea"/>
              </a:rPr>
              <a:t>，</a:t>
            </a:r>
            <a:r>
              <a:rPr lang="zh-TW" altLang="en-US" sz="2200" dirty="0">
                <a:latin typeface="+mn-ea"/>
              </a:rPr>
              <a:t>須</a:t>
            </a:r>
            <a:r>
              <a:rPr lang="zh-TW" altLang="en-US" sz="2200" dirty="0" smtClean="0">
                <a:latin typeface="+mn-ea"/>
              </a:rPr>
              <a:t>逐</a:t>
            </a:r>
            <a:r>
              <a:rPr lang="zh-TW" altLang="en-US" sz="2200" dirty="0">
                <a:latin typeface="+mn-ea"/>
              </a:rPr>
              <a:t>案至財政部稅務入口網查詢核對廠商營業相關資訊</a:t>
            </a:r>
            <a:r>
              <a:rPr lang="zh-TW" altLang="en-US" sz="2200" dirty="0" smtClean="0">
                <a:latin typeface="+mn-ea"/>
              </a:rPr>
              <a:t>。</a:t>
            </a:r>
            <a:endParaRPr lang="en-US" altLang="zh-TW" sz="2200" dirty="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8642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a:solidFill>
                  <a:srgbClr val="FF32CC"/>
                </a:solidFill>
                <a:latin typeface="+mj-ea"/>
              </a:rPr>
              <a:t>國內出差旅費報支要點           </a:t>
            </a:r>
            <a:r>
              <a:rPr lang="en-US" altLang="zh-TW" sz="4000" dirty="0" smtClean="0">
                <a:solidFill>
                  <a:srgbClr val="FF32CC"/>
                </a:solidFill>
                <a:latin typeface="+mj-ea"/>
              </a:rPr>
              <a:t/>
            </a:r>
            <a:br>
              <a:rPr lang="en-US" altLang="zh-TW" sz="4000" dirty="0" smtClean="0">
                <a:solidFill>
                  <a:srgbClr val="FF32CC"/>
                </a:solidFill>
                <a:latin typeface="+mj-ea"/>
              </a:rPr>
            </a:br>
            <a:r>
              <a:rPr lang="en-US" altLang="zh-TW" sz="2000" dirty="0" smtClean="0">
                <a:solidFill>
                  <a:srgbClr val="000000"/>
                </a:solidFill>
                <a:latin typeface="+mj-ea"/>
              </a:rPr>
              <a:t>(</a:t>
            </a:r>
            <a:r>
              <a:rPr lang="zh-TW" altLang="en-US" sz="2000" dirty="0" smtClean="0">
                <a:solidFill>
                  <a:srgbClr val="000000"/>
                </a:solidFill>
                <a:latin typeface="+mj-ea"/>
              </a:rPr>
              <a:t>行政院</a:t>
            </a:r>
            <a:r>
              <a:rPr lang="zh-TW" altLang="en-US" sz="2000" dirty="0">
                <a:solidFill>
                  <a:srgbClr val="000000"/>
                </a:solidFill>
                <a:latin typeface="+mj-ea"/>
              </a:rPr>
              <a:t>主計總處</a:t>
            </a:r>
            <a:r>
              <a:rPr lang="en-US" altLang="zh-TW" sz="2000" dirty="0" smtClean="0">
                <a:solidFill>
                  <a:srgbClr val="000000"/>
                </a:solidFill>
                <a:latin typeface="+mj-ea"/>
              </a:rPr>
              <a:t>109</a:t>
            </a:r>
            <a:r>
              <a:rPr lang="zh-TW" altLang="en-US" sz="2000" dirty="0" smtClean="0">
                <a:solidFill>
                  <a:srgbClr val="000000"/>
                </a:solidFill>
                <a:latin typeface="+mj-ea"/>
              </a:rPr>
              <a:t>年</a:t>
            </a:r>
            <a:r>
              <a:rPr lang="en-US" altLang="zh-TW" sz="2000" dirty="0" smtClean="0">
                <a:solidFill>
                  <a:srgbClr val="000000"/>
                </a:solidFill>
                <a:latin typeface="+mj-ea"/>
              </a:rPr>
              <a:t>1</a:t>
            </a:r>
            <a:r>
              <a:rPr lang="zh-TW" altLang="en-US" sz="2000" dirty="0" smtClean="0">
                <a:solidFill>
                  <a:srgbClr val="000000"/>
                </a:solidFill>
                <a:latin typeface="+mj-ea"/>
              </a:rPr>
              <a:t>月</a:t>
            </a:r>
            <a:r>
              <a:rPr lang="en-US" altLang="zh-TW" sz="2000" dirty="0" smtClean="0">
                <a:solidFill>
                  <a:srgbClr val="000000"/>
                </a:solidFill>
                <a:latin typeface="+mj-ea"/>
              </a:rPr>
              <a:t>9</a:t>
            </a:r>
            <a:r>
              <a:rPr lang="zh-TW" altLang="en-US" sz="2000" dirty="0">
                <a:solidFill>
                  <a:srgbClr val="000000"/>
                </a:solidFill>
                <a:latin typeface="+mj-ea"/>
              </a:rPr>
              <a:t>日</a:t>
            </a:r>
            <a:r>
              <a:rPr lang="zh-TW" altLang="en-US" sz="2000" dirty="0" smtClean="0">
                <a:solidFill>
                  <a:srgbClr val="000000"/>
                </a:solidFill>
                <a:latin typeface="+mj-ea"/>
              </a:rPr>
              <a:t>主</a:t>
            </a:r>
            <a:r>
              <a:rPr lang="zh-TW" altLang="en-US" sz="2000" dirty="0">
                <a:solidFill>
                  <a:srgbClr val="000000"/>
                </a:solidFill>
                <a:latin typeface="+mj-ea"/>
              </a:rPr>
              <a:t>預字第</a:t>
            </a:r>
            <a:r>
              <a:rPr lang="en-US" altLang="zh-TW" sz="2000" dirty="0">
                <a:solidFill>
                  <a:srgbClr val="000000"/>
                </a:solidFill>
                <a:latin typeface="+mj-ea"/>
              </a:rPr>
              <a:t>1090100078</a:t>
            </a:r>
            <a:r>
              <a:rPr lang="zh-TW" altLang="en-US" sz="2000" dirty="0">
                <a:solidFill>
                  <a:srgbClr val="000000"/>
                </a:solidFill>
                <a:latin typeface="+mj-ea"/>
              </a:rPr>
              <a:t>號</a:t>
            </a:r>
            <a:r>
              <a:rPr lang="zh-TW" altLang="en-US" sz="2000" dirty="0" smtClean="0">
                <a:solidFill>
                  <a:srgbClr val="000000"/>
                </a:solidFill>
                <a:latin typeface="+mj-ea"/>
              </a:rPr>
              <a:t>函</a:t>
            </a:r>
            <a:r>
              <a:rPr lang="en-US" altLang="zh-TW" sz="2000" dirty="0" smtClean="0">
                <a:solidFill>
                  <a:srgbClr val="000000"/>
                </a:solidFill>
                <a:latin typeface="+mj-ea"/>
              </a:rPr>
              <a:t>)</a:t>
            </a:r>
            <a:endParaRPr lang="zh-TW" altLang="en-US" sz="2000" dirty="0">
              <a:latin typeface="+mj-ea"/>
            </a:endParaRPr>
          </a:p>
        </p:txBody>
      </p:sp>
      <p:sp>
        <p:nvSpPr>
          <p:cNvPr id="3" name="內容版面配置區 2"/>
          <p:cNvSpPr>
            <a:spLocks noGrp="1"/>
          </p:cNvSpPr>
          <p:nvPr>
            <p:ph idx="1"/>
          </p:nvPr>
        </p:nvSpPr>
        <p:spPr>
          <a:xfrm>
            <a:off x="2589212" y="1713470"/>
            <a:ext cx="8358874" cy="4197752"/>
          </a:xfrm>
        </p:spPr>
        <p:txBody>
          <a:bodyPr>
            <a:normAutofit/>
          </a:bodyPr>
          <a:lstStyle/>
          <a:p>
            <a:endParaRPr lang="en-US" altLang="zh-TW" sz="2000" kern="100" dirty="0" smtClean="0">
              <a:latin typeface="Calibri" panose="020F0502020204030204" pitchFamily="34" charset="0"/>
              <a:ea typeface="新細明體" panose="02020500000000000000" pitchFamily="18" charset="-120"/>
              <a:cs typeface="Times New Roman" panose="02020603050405020304" pitchFamily="18" charset="0"/>
            </a:endParaRPr>
          </a:p>
          <a:p>
            <a:endParaRPr lang="en-US" altLang="zh-TW" sz="2000" kern="100" dirty="0">
              <a:latin typeface="Calibri" panose="020F0502020204030204" pitchFamily="34" charset="0"/>
              <a:ea typeface="新細明體" panose="02020500000000000000" pitchFamily="18" charset="-120"/>
              <a:cs typeface="Times New Roman" panose="02020603050405020304" pitchFamily="18" charset="0"/>
            </a:endParaRPr>
          </a:p>
          <a:p>
            <a:pPr algn="just"/>
            <a:r>
              <a:rPr lang="en-US" altLang="zh-TW" sz="2200" kern="100" dirty="0" smtClean="0">
                <a:latin typeface="+mn-ea"/>
                <a:cs typeface="Times New Roman" panose="02020603050405020304" pitchFamily="18" charset="0"/>
              </a:rPr>
              <a:t>Q7:</a:t>
            </a:r>
            <a:r>
              <a:rPr lang="zh-TW" altLang="en-US" sz="2200" kern="100" dirty="0" smtClean="0">
                <a:latin typeface="+mn-ea"/>
                <a:cs typeface="Times New Roman" panose="02020603050405020304" pitchFamily="18" charset="0"/>
              </a:rPr>
              <a:t> </a:t>
            </a:r>
            <a:r>
              <a:rPr lang="zh-TW" altLang="zh-TW" sz="2200" kern="100" dirty="0" smtClean="0">
                <a:latin typeface="+mn-ea"/>
                <a:cs typeface="Times New Roman" panose="02020603050405020304" pitchFamily="18" charset="0"/>
              </a:rPr>
              <a:t>由</a:t>
            </a:r>
            <a:r>
              <a:rPr lang="zh-TW" altLang="zh-TW" sz="2200" kern="100" dirty="0">
                <a:latin typeface="+mn-ea"/>
                <a:cs typeface="Times New Roman" panose="02020603050405020304" pitchFamily="18" charset="0"/>
              </a:rPr>
              <a:t>住所前往出差地，是否依實際起迄地點覈實報支交通費？</a:t>
            </a:r>
          </a:p>
          <a:p>
            <a:pPr algn="just"/>
            <a:r>
              <a:rPr lang="en-US" altLang="zh-TW" sz="2200" dirty="0" smtClean="0">
                <a:latin typeface="+mn-ea"/>
                <a:cs typeface="Times New Roman" panose="02020603050405020304" pitchFamily="18" charset="0"/>
              </a:rPr>
              <a:t>A7</a:t>
            </a:r>
            <a:r>
              <a:rPr lang="zh-TW" altLang="en-US" sz="2200" dirty="0">
                <a:latin typeface="+mn-ea"/>
                <a:cs typeface="Times New Roman" panose="02020603050405020304" pitchFamily="18" charset="0"/>
              </a:rPr>
              <a:t> </a:t>
            </a:r>
            <a:r>
              <a:rPr lang="en-US" altLang="zh-TW" sz="2200" dirty="0" smtClean="0">
                <a:latin typeface="+mn-ea"/>
                <a:cs typeface="Times New Roman" panose="02020603050405020304" pitchFamily="18" charset="0"/>
              </a:rPr>
              <a:t>:</a:t>
            </a:r>
            <a:r>
              <a:rPr lang="zh-TW" altLang="en-US" sz="2200" dirty="0" smtClean="0">
                <a:latin typeface="+mn-ea"/>
                <a:cs typeface="Times New Roman" panose="02020603050405020304" pitchFamily="18" charset="0"/>
              </a:rPr>
              <a:t> </a:t>
            </a:r>
            <a:r>
              <a:rPr lang="zh-TW" altLang="zh-TW" sz="2200" dirty="0" smtClean="0">
                <a:latin typeface="+mn-ea"/>
                <a:cs typeface="Times New Roman" panose="02020603050405020304" pitchFamily="18" charset="0"/>
              </a:rPr>
              <a:t>依</a:t>
            </a:r>
            <a:r>
              <a:rPr lang="zh-TW" altLang="zh-TW" sz="2200" dirty="0">
                <a:latin typeface="+mn-ea"/>
                <a:cs typeface="Times New Roman" panose="02020603050405020304" pitchFamily="18" charset="0"/>
              </a:rPr>
              <a:t>國內出差旅費報支要點規定，交通費均覈實報支，且旅費應按出差必經之順路計算之。考量員工出差係由機關派遣，爰交通費的報支自應以機關所在地作為報支起訖點，並以必經的順路計算。例如：奉派由機關（所在地臺北）至新竹出差，如由住所基隆出發，僅能報支臺北至新竹間的交通費；如由住所桃園出發，則交通費依實際發生的桃園至新竹間交通費報支。</a:t>
            </a:r>
            <a:endParaRPr lang="zh-TW" altLang="en-US" sz="2200" dirty="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92135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spcAft>
                <a:spcPts val="0"/>
              </a:spcAft>
            </a:pPr>
            <a:r>
              <a:rPr lang="zh-TW" altLang="zh-TW" sz="4000" dirty="0">
                <a:solidFill>
                  <a:srgbClr val="C00000"/>
                </a:solidFill>
                <a:latin typeface="+mj-ea"/>
                <a:cs typeface="Times New Roman" panose="02020603050405020304" pitchFamily="18" charset="0"/>
              </a:rPr>
              <a:t>國內出差旅費 </a:t>
            </a:r>
            <a:r>
              <a:rPr lang="zh-TW" altLang="zh-TW" dirty="0">
                <a:solidFill>
                  <a:srgbClr val="000000"/>
                </a:solidFill>
                <a:latin typeface="標楷體" panose="03000509000000000000" pitchFamily="65" charset="-120"/>
                <a:ea typeface="標楷體" panose="03000509000000000000" pitchFamily="65" charset="-120"/>
                <a:cs typeface="標楷體" panose="03000509000000000000" pitchFamily="65" charset="-120"/>
              </a:rPr>
              <a:t/>
            </a:r>
            <a:br>
              <a:rPr lang="zh-TW" altLang="zh-TW" dirty="0">
                <a:solidFill>
                  <a:srgbClr val="000000"/>
                </a:solidFill>
                <a:latin typeface="標楷體" panose="03000509000000000000" pitchFamily="65" charset="-120"/>
                <a:ea typeface="標楷體" panose="03000509000000000000" pitchFamily="65" charset="-120"/>
                <a:cs typeface="標楷體" panose="03000509000000000000" pitchFamily="65" charset="-120"/>
              </a:rPr>
            </a:br>
            <a:r>
              <a:rPr lang="en-US" altLang="zh-TW" sz="2000" dirty="0">
                <a:solidFill>
                  <a:schemeClr val="tx1"/>
                </a:solidFill>
                <a:latin typeface="Wingdings" panose="05000000000000000000" pitchFamily="2" charset="2"/>
                <a:ea typeface="新細明體" panose="02020500000000000000" pitchFamily="18" charset="-120"/>
                <a:cs typeface="Wingdings" panose="05000000000000000000" pitchFamily="2" charset="2"/>
              </a:rPr>
              <a:t>n</a:t>
            </a:r>
            <a:r>
              <a:rPr lang="zh-TW" altLang="zh-TW" sz="2000" dirty="0">
                <a:solidFill>
                  <a:srgbClr val="C00000"/>
                </a:solidFill>
                <a:latin typeface="+mn-ea"/>
                <a:ea typeface="+mn-ea"/>
                <a:cs typeface="Wingdings" panose="05000000000000000000" pitchFamily="2" charset="2"/>
              </a:rPr>
              <a:t>臨時人員</a:t>
            </a:r>
            <a:r>
              <a:rPr lang="zh-TW" altLang="zh-TW" sz="2000" dirty="0">
                <a:solidFill>
                  <a:schemeClr val="tx1"/>
                </a:solidFill>
                <a:latin typeface="+mn-ea"/>
                <a:ea typeface="+mn-ea"/>
                <a:cs typeface="Wingdings" panose="05000000000000000000" pitchFamily="2" charset="2"/>
              </a:rPr>
              <a:t>可否派遣出差</a:t>
            </a:r>
            <a:endParaRPr lang="zh-TW" altLang="en-US" sz="2000" dirty="0">
              <a:solidFill>
                <a:schemeClr val="tx1"/>
              </a:solidFill>
              <a:latin typeface="+mn-ea"/>
              <a:ea typeface="+mn-ea"/>
            </a:endParaRPr>
          </a:p>
        </p:txBody>
      </p:sp>
      <p:sp>
        <p:nvSpPr>
          <p:cNvPr id="3" name="內容版面配置區 2"/>
          <p:cNvSpPr>
            <a:spLocks noGrp="1"/>
          </p:cNvSpPr>
          <p:nvPr>
            <p:ph idx="1"/>
          </p:nvPr>
        </p:nvSpPr>
        <p:spPr>
          <a:xfrm>
            <a:off x="2589212" y="1655805"/>
            <a:ext cx="8820193" cy="4366054"/>
          </a:xfrm>
        </p:spPr>
        <p:txBody>
          <a:bodyPr/>
          <a:lstStyle/>
          <a:p>
            <a:pPr algn="just"/>
            <a:endParaRPr lang="en-US" altLang="zh-TW" sz="2200" dirty="0" smtClean="0">
              <a:latin typeface="+mn-ea"/>
            </a:endParaRPr>
          </a:p>
          <a:p>
            <a:pPr algn="just"/>
            <a:endParaRPr lang="en-US" altLang="zh-TW" sz="2200" dirty="0">
              <a:latin typeface="+mn-ea"/>
            </a:endParaRPr>
          </a:p>
          <a:p>
            <a:pPr algn="just"/>
            <a:r>
              <a:rPr lang="zh-TW" altLang="en-US" sz="2200" dirty="0" smtClean="0">
                <a:latin typeface="+mn-ea"/>
              </a:rPr>
              <a:t>（</a:t>
            </a:r>
            <a:r>
              <a:rPr lang="zh-TW" altLang="en-US" sz="2200" dirty="0">
                <a:latin typeface="+mn-ea"/>
              </a:rPr>
              <a:t>原行政院主計處</a:t>
            </a:r>
            <a:r>
              <a:rPr lang="en-US" altLang="zh-TW" sz="2200" dirty="0">
                <a:latin typeface="+mn-ea"/>
              </a:rPr>
              <a:t>99.12.21</a:t>
            </a:r>
            <a:r>
              <a:rPr lang="zh-TW" altLang="en-US" sz="2200" dirty="0">
                <a:latin typeface="+mn-ea"/>
              </a:rPr>
              <a:t>處忠字第</a:t>
            </a:r>
            <a:r>
              <a:rPr lang="en-US" altLang="zh-TW" sz="2200" dirty="0">
                <a:latin typeface="+mn-ea"/>
              </a:rPr>
              <a:t>0990007667</a:t>
            </a:r>
            <a:r>
              <a:rPr lang="zh-TW" altLang="en-US" sz="2200" dirty="0">
                <a:latin typeface="+mn-ea"/>
              </a:rPr>
              <a:t>號函</a:t>
            </a:r>
            <a:r>
              <a:rPr lang="en-US" altLang="zh-TW" sz="2200" dirty="0">
                <a:latin typeface="+mn-ea"/>
              </a:rPr>
              <a:t>-</a:t>
            </a:r>
            <a:r>
              <a:rPr lang="zh-TW" altLang="en-US" sz="2200" dirty="0">
                <a:latin typeface="+mn-ea"/>
              </a:rPr>
              <a:t>研商「各機關僱用按日計酬之臨時人員出差或參加訓練講習相關事宜」會議紀錄） </a:t>
            </a:r>
          </a:p>
          <a:p>
            <a:pPr algn="just"/>
            <a:r>
              <a:rPr lang="zh-TW" altLang="en-US" sz="2200" dirty="0" smtClean="0">
                <a:latin typeface="+mn-ea"/>
              </a:rPr>
              <a:t>各</a:t>
            </a:r>
            <a:r>
              <a:rPr lang="zh-TW" altLang="en-US" sz="2200" dirty="0">
                <a:latin typeface="+mn-ea"/>
              </a:rPr>
              <a:t>機關僱用按日計酬之臨時人員得否派遣出差或參加訓練講習，宜回歸「行政院及所屬各機關學校臨時人員進用及運用要點」要點訂定精神，由各機關依該要點規定檢視其運用之</a:t>
            </a:r>
            <a:r>
              <a:rPr lang="zh-TW" altLang="en-US" sz="2200" dirty="0">
                <a:solidFill>
                  <a:srgbClr val="FF0000"/>
                </a:solidFill>
                <a:latin typeface="+mn-ea"/>
              </a:rPr>
              <a:t>妥適性</a:t>
            </a:r>
            <a:r>
              <a:rPr lang="zh-TW" altLang="en-US" sz="2200" dirty="0">
                <a:latin typeface="+mn-ea"/>
              </a:rPr>
              <a:t>，</a:t>
            </a:r>
            <a:r>
              <a:rPr lang="zh-TW" altLang="en-US" sz="2200" dirty="0">
                <a:solidFill>
                  <a:srgbClr val="FF0000"/>
                </a:solidFill>
                <a:latin typeface="+mn-ea"/>
              </a:rPr>
              <a:t>本權責自行核處</a:t>
            </a:r>
            <a:r>
              <a:rPr lang="zh-TW" altLang="en-US" sz="2200" dirty="0">
                <a:latin typeface="+mn-ea"/>
              </a:rPr>
              <a:t>。</a:t>
            </a:r>
          </a:p>
          <a:p>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79937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dirty="0">
                <a:solidFill>
                  <a:srgbClr val="C00000"/>
                </a:solidFill>
                <a:latin typeface="+mn-ea"/>
                <a:ea typeface="+mn-ea"/>
                <a:cs typeface="Times New Roman" panose="02020603050405020304" pitchFamily="18" charset="0"/>
              </a:rPr>
              <a:t>國內出差旅費 </a:t>
            </a:r>
            <a:r>
              <a:rPr lang="zh-TW" altLang="zh-TW" dirty="0">
                <a:solidFill>
                  <a:srgbClr val="000000"/>
                </a:solidFill>
                <a:latin typeface="標楷體" panose="03000509000000000000" pitchFamily="65" charset="-120"/>
                <a:ea typeface="標楷體" panose="03000509000000000000" pitchFamily="65" charset="-120"/>
                <a:cs typeface="標楷體" panose="03000509000000000000" pitchFamily="65" charset="-120"/>
              </a:rPr>
              <a:t/>
            </a:r>
            <a:br>
              <a:rPr lang="zh-TW" altLang="zh-TW" dirty="0">
                <a:solidFill>
                  <a:srgbClr val="000000"/>
                </a:solidFill>
                <a:latin typeface="標楷體" panose="03000509000000000000" pitchFamily="65" charset="-120"/>
                <a:ea typeface="標楷體" panose="03000509000000000000" pitchFamily="65" charset="-120"/>
                <a:cs typeface="標楷體" panose="03000509000000000000" pitchFamily="65" charset="-120"/>
              </a:rPr>
            </a:br>
            <a:r>
              <a:rPr lang="en-US" altLang="zh-TW" sz="2000" dirty="0">
                <a:solidFill>
                  <a:prstClr val="black"/>
                </a:solidFill>
                <a:latin typeface="Wingdings" panose="05000000000000000000" pitchFamily="2" charset="2"/>
                <a:ea typeface="新細明體" panose="02020500000000000000" pitchFamily="18" charset="-120"/>
                <a:cs typeface="Wingdings" panose="05000000000000000000" pitchFamily="2" charset="2"/>
              </a:rPr>
              <a:t>n</a:t>
            </a:r>
            <a:r>
              <a:rPr lang="zh-TW" altLang="zh-TW" sz="2000" dirty="0">
                <a:solidFill>
                  <a:prstClr val="black"/>
                </a:solidFill>
                <a:latin typeface="+mn-ea"/>
                <a:ea typeface="+mn-ea"/>
                <a:cs typeface="Wingdings" panose="05000000000000000000" pitchFamily="2" charset="2"/>
              </a:rPr>
              <a:t>臨時人員可否派遣出差</a:t>
            </a:r>
            <a:endParaRPr lang="zh-TW" altLang="en-US" dirty="0">
              <a:latin typeface="+mn-ea"/>
              <a:ea typeface="+mn-ea"/>
            </a:endParaRPr>
          </a:p>
        </p:txBody>
      </p:sp>
      <p:sp>
        <p:nvSpPr>
          <p:cNvPr id="3" name="內容版面配置區 2"/>
          <p:cNvSpPr>
            <a:spLocks noGrp="1"/>
          </p:cNvSpPr>
          <p:nvPr>
            <p:ph idx="1"/>
          </p:nvPr>
        </p:nvSpPr>
        <p:spPr>
          <a:xfrm>
            <a:off x="2589212" y="1905000"/>
            <a:ext cx="8915400" cy="4006222"/>
          </a:xfrm>
        </p:spPr>
        <p:txBody>
          <a:bodyPr>
            <a:normAutofit/>
          </a:bodyPr>
          <a:lstStyle/>
          <a:p>
            <a:endParaRPr lang="en-US" altLang="zh-TW" sz="2000" dirty="0" smtClean="0">
              <a:solidFill>
                <a:srgbClr val="000000"/>
              </a:solidFill>
              <a:latin typeface="標楷體" panose="03000509000000000000" pitchFamily="65" charset="-120"/>
              <a:ea typeface="標楷體" panose="03000509000000000000" pitchFamily="65" charset="-120"/>
              <a:cs typeface="標楷體" panose="03000509000000000000" pitchFamily="65" charset="-120"/>
            </a:endParaRPr>
          </a:p>
          <a:p>
            <a:pPr algn="just"/>
            <a:r>
              <a:rPr lang="zh-TW" altLang="zh-TW" sz="2200" dirty="0" smtClean="0">
                <a:solidFill>
                  <a:srgbClr val="000000"/>
                </a:solidFill>
                <a:latin typeface="+mn-ea"/>
                <a:cs typeface="標楷體" panose="03000509000000000000" pitchFamily="65" charset="-120"/>
              </a:rPr>
              <a:t>上述</a:t>
            </a:r>
            <a:r>
              <a:rPr lang="zh-TW" altLang="zh-TW" sz="2200" dirty="0">
                <a:solidFill>
                  <a:srgbClr val="000000"/>
                </a:solidFill>
                <a:latin typeface="+mn-ea"/>
                <a:cs typeface="標楷體" panose="03000509000000000000" pitchFamily="65" charset="-120"/>
              </a:rPr>
              <a:t>人員如確有派遣出差或參加訓練講習之必要，其相關費用之報支規定如下： </a:t>
            </a:r>
          </a:p>
          <a:p>
            <a:pPr algn="just"/>
            <a:r>
              <a:rPr lang="en-US" altLang="zh-TW" sz="2200" dirty="0">
                <a:solidFill>
                  <a:srgbClr val="000000"/>
                </a:solidFill>
                <a:latin typeface="+mn-ea"/>
                <a:cs typeface="標楷體" panose="03000509000000000000" pitchFamily="65" charset="-120"/>
              </a:rPr>
              <a:t>(1)</a:t>
            </a:r>
            <a:r>
              <a:rPr lang="zh-TW" altLang="zh-TW" sz="2200" dirty="0">
                <a:solidFill>
                  <a:srgbClr val="000000"/>
                </a:solidFill>
                <a:latin typeface="+mn-ea"/>
                <a:cs typeface="標楷體" panose="03000509000000000000" pitchFamily="65" charset="-120"/>
              </a:rPr>
              <a:t>派遣出差：得參照「中央機關公務員工國內出差旅費報支數額表」</a:t>
            </a:r>
            <a:r>
              <a:rPr lang="en-US" altLang="zh-TW" sz="2200" dirty="0">
                <a:solidFill>
                  <a:srgbClr val="000000"/>
                </a:solidFill>
                <a:latin typeface="+mn-ea"/>
                <a:cs typeface="標楷體" panose="03000509000000000000" pitchFamily="65" charset="-120"/>
              </a:rPr>
              <a:t>..</a:t>
            </a:r>
            <a:r>
              <a:rPr lang="zh-TW" altLang="zh-TW" sz="2200" dirty="0">
                <a:solidFill>
                  <a:srgbClr val="000000"/>
                </a:solidFill>
                <a:latin typeface="+mn-ea"/>
                <a:cs typeface="標楷體" panose="03000509000000000000" pitchFamily="65" charset="-120"/>
              </a:rPr>
              <a:t>。 </a:t>
            </a:r>
          </a:p>
          <a:p>
            <a:pPr algn="just"/>
            <a:r>
              <a:rPr lang="en-US" altLang="zh-TW" sz="2200" dirty="0">
                <a:solidFill>
                  <a:srgbClr val="000000"/>
                </a:solidFill>
                <a:latin typeface="+mn-ea"/>
                <a:cs typeface="標楷體" panose="03000509000000000000" pitchFamily="65" charset="-120"/>
              </a:rPr>
              <a:t>(2)</a:t>
            </a:r>
            <a:r>
              <a:rPr lang="zh-TW" altLang="zh-TW" sz="2200" dirty="0">
                <a:solidFill>
                  <a:srgbClr val="000000"/>
                </a:solidFill>
                <a:latin typeface="+mn-ea"/>
                <a:cs typeface="標楷體" panose="03000509000000000000" pitchFamily="65" charset="-120"/>
              </a:rPr>
              <a:t>參加訓練講習：得參照「各機關派員參加國內各項訓練或講習費用補助要點」…。 </a:t>
            </a:r>
          </a:p>
          <a:p>
            <a:pPr algn="just"/>
            <a:r>
              <a:rPr lang="en-US" altLang="zh-TW" sz="2200" dirty="0">
                <a:latin typeface="+mn-ea"/>
                <a:cs typeface="Times New Roman" panose="02020603050405020304" pitchFamily="18" charset="0"/>
              </a:rPr>
              <a:t>(3)</a:t>
            </a:r>
            <a:r>
              <a:rPr lang="zh-TW" altLang="zh-TW" sz="2200" dirty="0">
                <a:solidFill>
                  <a:srgbClr val="FF0000"/>
                </a:solidFill>
                <a:latin typeface="+mn-ea"/>
                <a:cs typeface="Times New Roman" panose="02020603050405020304" pitchFamily="18" charset="0"/>
              </a:rPr>
              <a:t>上開差旅費或訓練講習費用報支事宜，各機關及地方政府得視實際需要、預算額度及財政狀況，從嚴訂定相關規範辦理，</a:t>
            </a:r>
            <a:r>
              <a:rPr lang="zh-TW" altLang="zh-TW" sz="2200" dirty="0">
                <a:latin typeface="+mn-ea"/>
                <a:cs typeface="Times New Roman" panose="02020603050405020304" pitchFamily="18" charset="0"/>
              </a:rPr>
              <a:t>…。</a:t>
            </a:r>
            <a:endParaRPr lang="zh-TW" altLang="en-US" sz="2200" dirty="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60757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lvl="0" indent="-342900">
              <a:spcBef>
                <a:spcPts val="1000"/>
              </a:spcBef>
            </a:pPr>
            <a:r>
              <a:rPr lang="zh-TW" altLang="en-US" sz="2800" dirty="0" smtClean="0">
                <a:solidFill>
                  <a:srgbClr val="C00000"/>
                </a:solidFill>
                <a:latin typeface="+mj-ea"/>
              </a:rPr>
              <a:t>可否</a:t>
            </a:r>
            <a:r>
              <a:rPr lang="zh-TW" altLang="en-US" sz="2800" dirty="0">
                <a:solidFill>
                  <a:srgbClr val="C00000"/>
                </a:solidFill>
                <a:latin typeface="+mj-ea"/>
              </a:rPr>
              <a:t>增列出差人員自行駕車得採行車路程計算報支</a:t>
            </a:r>
            <a:r>
              <a:rPr lang="zh-TW" altLang="en-US" sz="2800" dirty="0" smtClean="0">
                <a:solidFill>
                  <a:srgbClr val="C00000"/>
                </a:solidFill>
                <a:latin typeface="+mj-ea"/>
              </a:rPr>
              <a:t>交通費</a:t>
            </a:r>
            <a:r>
              <a:rPr lang="zh-TW" altLang="en-US" sz="2800" dirty="0">
                <a:solidFill>
                  <a:srgbClr val="C00000"/>
                </a:solidFill>
                <a:latin typeface="+mj-ea"/>
              </a:rPr>
              <a:t>，以供同仁本誠信原則</a:t>
            </a:r>
            <a:r>
              <a:rPr lang="zh-TW" altLang="en-US" sz="2800" dirty="0" smtClean="0">
                <a:solidFill>
                  <a:srgbClr val="C00000"/>
                </a:solidFill>
                <a:latin typeface="+mj-ea"/>
              </a:rPr>
              <a:t>選擇</a:t>
            </a:r>
            <a:r>
              <a:rPr lang="en-US" altLang="zh-TW" sz="2800" dirty="0">
                <a:solidFill>
                  <a:srgbClr val="C00000"/>
                </a:solidFill>
              </a:rPr>
              <a:t/>
            </a:r>
            <a:br>
              <a:rPr lang="en-US" altLang="zh-TW" sz="2800" dirty="0">
                <a:solidFill>
                  <a:srgbClr val="C00000"/>
                </a:solidFill>
              </a:rPr>
            </a:br>
            <a:r>
              <a:rPr lang="zh-TW" altLang="en-US" sz="2000" dirty="0" smtClean="0">
                <a:solidFill>
                  <a:prstClr val="black">
                    <a:lumMod val="75000"/>
                    <a:lumOff val="25000"/>
                  </a:prstClr>
                </a:solidFill>
              </a:rPr>
              <a:t>（</a:t>
            </a:r>
            <a:r>
              <a:rPr lang="zh-TW" altLang="en-US" sz="2000" dirty="0">
                <a:solidFill>
                  <a:prstClr val="black">
                    <a:lumMod val="75000"/>
                    <a:lumOff val="25000"/>
                  </a:prstClr>
                </a:solidFill>
              </a:rPr>
              <a:t>行政院主計總處</a:t>
            </a:r>
            <a:r>
              <a:rPr lang="en-US" altLang="zh-TW" sz="2000" dirty="0">
                <a:solidFill>
                  <a:prstClr val="black">
                    <a:lumMod val="75000"/>
                    <a:lumOff val="25000"/>
                  </a:prstClr>
                </a:solidFill>
              </a:rPr>
              <a:t>108.7.2</a:t>
            </a:r>
            <a:r>
              <a:rPr lang="zh-TW" altLang="en-US" sz="2000" dirty="0">
                <a:solidFill>
                  <a:prstClr val="black">
                    <a:lumMod val="75000"/>
                    <a:lumOff val="25000"/>
                  </a:prstClr>
                </a:solidFill>
              </a:rPr>
              <a:t>主預字第</a:t>
            </a:r>
            <a:r>
              <a:rPr lang="en-US" altLang="zh-TW" sz="2000" dirty="0">
                <a:solidFill>
                  <a:prstClr val="black">
                    <a:lumMod val="75000"/>
                    <a:lumOff val="25000"/>
                  </a:prstClr>
                </a:solidFill>
              </a:rPr>
              <a:t>1080101598</a:t>
            </a:r>
            <a:r>
              <a:rPr lang="zh-TW" altLang="en-US" sz="2000" dirty="0">
                <a:solidFill>
                  <a:prstClr val="black">
                    <a:lumMod val="75000"/>
                    <a:lumOff val="25000"/>
                  </a:prstClr>
                </a:solidFill>
              </a:rPr>
              <a:t>號書函</a:t>
            </a:r>
            <a:r>
              <a:rPr lang="en-US" altLang="zh-TW" sz="2000" dirty="0">
                <a:solidFill>
                  <a:prstClr val="black">
                    <a:lumMod val="75000"/>
                    <a:lumOff val="25000"/>
                  </a:prstClr>
                </a:solidFill>
              </a:rPr>
              <a:t>)</a:t>
            </a:r>
            <a:r>
              <a:rPr lang="en-US" altLang="zh-TW" sz="1800" dirty="0">
                <a:solidFill>
                  <a:prstClr val="black">
                    <a:lumMod val="75000"/>
                    <a:lumOff val="25000"/>
                  </a:prstClr>
                </a:solidFill>
              </a:rPr>
              <a:t/>
            </a:r>
            <a:br>
              <a:rPr lang="en-US" altLang="zh-TW" sz="1800" dirty="0">
                <a:solidFill>
                  <a:prstClr val="black">
                    <a:lumMod val="75000"/>
                    <a:lumOff val="25000"/>
                  </a:prstClr>
                </a:solidFill>
              </a:rPr>
            </a:br>
            <a:endParaRPr lang="zh-TW" altLang="en-US" sz="1800" dirty="0"/>
          </a:p>
        </p:txBody>
      </p:sp>
      <p:sp>
        <p:nvSpPr>
          <p:cNvPr id="3" name="內容版面配置區 2"/>
          <p:cNvSpPr>
            <a:spLocks noGrp="1"/>
          </p:cNvSpPr>
          <p:nvPr>
            <p:ph idx="1"/>
          </p:nvPr>
        </p:nvSpPr>
        <p:spPr>
          <a:xfrm>
            <a:off x="2589212" y="2133600"/>
            <a:ext cx="8915400" cy="4184822"/>
          </a:xfrm>
        </p:spPr>
        <p:txBody>
          <a:bodyPr>
            <a:noAutofit/>
          </a:bodyPr>
          <a:lstStyle/>
          <a:p>
            <a:pPr algn="just"/>
            <a:r>
              <a:rPr lang="zh-TW" altLang="en-US" sz="2200" dirty="0" smtClean="0">
                <a:latin typeface="+mn-ea"/>
              </a:rPr>
              <a:t>國內</a:t>
            </a:r>
            <a:r>
              <a:rPr lang="zh-TW" altLang="en-US" sz="2200" dirty="0">
                <a:latin typeface="+mn-ea"/>
              </a:rPr>
              <a:t>出差旅費報支要點第</a:t>
            </a:r>
            <a:r>
              <a:rPr lang="en-US" altLang="zh-TW" sz="2200" dirty="0">
                <a:latin typeface="+mn-ea"/>
              </a:rPr>
              <a:t>5</a:t>
            </a:r>
            <a:r>
              <a:rPr lang="zh-TW" altLang="en-US" sz="2200" dirty="0">
                <a:latin typeface="+mn-ea"/>
              </a:rPr>
              <a:t>點第</a:t>
            </a:r>
            <a:r>
              <a:rPr lang="en-US" altLang="zh-TW" sz="2200" dirty="0">
                <a:latin typeface="+mn-ea"/>
              </a:rPr>
              <a:t>3</a:t>
            </a:r>
            <a:r>
              <a:rPr lang="zh-TW" altLang="en-US" sz="2200" dirty="0">
                <a:latin typeface="+mn-ea"/>
              </a:rPr>
              <a:t>項規定，駕駛自用汽（機）車出差者，交通費得按同路段公民營客運最高等級之票價報支。本總處</a:t>
            </a:r>
            <a:r>
              <a:rPr lang="en-US" altLang="zh-TW" sz="2200" dirty="0">
                <a:latin typeface="+mn-ea"/>
              </a:rPr>
              <a:t>90</a:t>
            </a:r>
            <a:r>
              <a:rPr lang="zh-TW" altLang="en-US" sz="2200" dirty="0">
                <a:latin typeface="+mn-ea"/>
              </a:rPr>
              <a:t>年</a:t>
            </a:r>
            <a:r>
              <a:rPr lang="en-US" altLang="zh-TW" sz="2200" dirty="0">
                <a:latin typeface="+mn-ea"/>
              </a:rPr>
              <a:t>9</a:t>
            </a:r>
            <a:r>
              <a:rPr lang="zh-TW" altLang="en-US" sz="2200" dirty="0">
                <a:latin typeface="+mn-ea"/>
              </a:rPr>
              <a:t>月</a:t>
            </a:r>
            <a:r>
              <a:rPr lang="en-US" altLang="zh-TW" sz="2200" dirty="0">
                <a:latin typeface="+mn-ea"/>
              </a:rPr>
              <a:t>7</a:t>
            </a:r>
            <a:r>
              <a:rPr lang="zh-TW" altLang="en-US" sz="2200" dirty="0">
                <a:latin typeface="+mn-ea"/>
              </a:rPr>
              <a:t>日處忠字第</a:t>
            </a:r>
            <a:r>
              <a:rPr lang="en-US" altLang="zh-TW" sz="2200" dirty="0">
                <a:latin typeface="+mn-ea"/>
              </a:rPr>
              <a:t>07532</a:t>
            </a:r>
            <a:r>
              <a:rPr lang="zh-TW" altLang="en-US" sz="2200" dirty="0">
                <a:latin typeface="+mn-ea"/>
              </a:rPr>
              <a:t>號函略以，無大眾交通工具可到達，亦無相同路段公民營客運汽車票價可資比照者，可參照鄰近地區公民營客運之票價及里程，擬訂各路段報支交通費之數額或每單位里程報支交通費數額，作為報支交通費之依據。又報支要點第</a:t>
            </a:r>
            <a:r>
              <a:rPr lang="en-US" altLang="zh-TW" sz="2200" dirty="0">
                <a:latin typeface="+mn-ea"/>
              </a:rPr>
              <a:t>15</a:t>
            </a:r>
            <a:r>
              <a:rPr lang="zh-TW" altLang="en-US" sz="2200" dirty="0">
                <a:latin typeface="+mn-ea"/>
              </a:rPr>
              <a:t>點第</a:t>
            </a:r>
            <a:r>
              <a:rPr lang="en-US" altLang="zh-TW" sz="2200" dirty="0">
                <a:latin typeface="+mn-ea"/>
              </a:rPr>
              <a:t>2</a:t>
            </a:r>
            <a:r>
              <a:rPr lang="zh-TW" altLang="en-US" sz="2200" dirty="0">
                <a:latin typeface="+mn-ea"/>
              </a:rPr>
              <a:t>項規定，各機關基於業務特性或其他因素，得於本要點所定範圍內，另定報支規定。</a:t>
            </a:r>
          </a:p>
          <a:p>
            <a:pPr algn="just"/>
            <a:r>
              <a:rPr lang="zh-TW" altLang="en-US" sz="2200" dirty="0" smtClean="0">
                <a:latin typeface="+mn-ea"/>
              </a:rPr>
              <a:t>考量</a:t>
            </a:r>
            <a:r>
              <a:rPr lang="zh-TW" altLang="en-US" sz="2200" dirty="0">
                <a:latin typeface="+mn-ea"/>
              </a:rPr>
              <a:t>上開規定對於自行駕車交通費之報支已訂有規範，爰貴部基於業務需要所訂採行車路程計算報支交通費方式，原則應受同路段公民營客運最高等級票價之拘束，並請本權責卓處。</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826171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嘉義縣的相對位置</a:t>
            </a:r>
            <a:r>
              <a:rPr lang="en-US" altLang="zh-TW" dirty="0" smtClean="0"/>
              <a:t>(</a:t>
            </a:r>
            <a:r>
              <a:rPr lang="zh-TW" altLang="en-US" dirty="0" smtClean="0"/>
              <a:t>以嘉義市為中心的放射式公車網路</a:t>
            </a:r>
            <a:r>
              <a:rPr lang="en-US" altLang="zh-TW" dirty="0" smtClean="0"/>
              <a:t>)</a:t>
            </a:r>
            <a:endParaRPr lang="zh-TW" altLang="en-US" dirty="0"/>
          </a:p>
        </p:txBody>
      </p:sp>
      <p:pic>
        <p:nvPicPr>
          <p:cNvPr id="1026" name="Picture 2" descr="https://den.ncdr.nat.gov.tw/media/15236/%E5%9C%961-%E5%98%89%E7%BE%A9%E7%B8%A3%E8%A1%8C%E6%94%BF%E5%8D%80%E5%9F%9F%E5%88%86%E5%B8%83%E5%9C%96.jpg?width=500&amp;height=348.561759729272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8486" y="1905001"/>
            <a:ext cx="8386119" cy="4660556"/>
          </a:xfrm>
          <a:prstGeom prst="rect">
            <a:avLst/>
          </a:prstGeom>
          <a:noFill/>
          <a:extLst>
            <a:ext uri="{909E8E84-426E-40DD-AFC4-6F175D3DCCD1}">
              <a14:hiddenFill xmlns:a14="http://schemas.microsoft.com/office/drawing/2010/main">
                <a:solidFill>
                  <a:srgbClr val="FFFFFF"/>
                </a:solidFill>
              </a14:hiddenFill>
            </a:ext>
          </a:extLst>
        </p:spPr>
      </p:pic>
      <p:sp>
        <p:nvSpPr>
          <p:cNvPr id="3" name="投影片編號版面配置區 2"/>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518130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GOOGLE</a:t>
            </a:r>
            <a:r>
              <a:rPr lang="zh-TW" altLang="en-US" dirty="0" smtClean="0"/>
              <a:t> </a:t>
            </a:r>
            <a:r>
              <a:rPr lang="en-US" altLang="zh-TW" dirty="0" smtClean="0"/>
              <a:t>MAP</a:t>
            </a:r>
            <a:r>
              <a:rPr lang="zh-TW" altLang="en-US" dirty="0" smtClean="0"/>
              <a:t> </a:t>
            </a:r>
            <a:r>
              <a:rPr lang="zh-TW" altLang="en-US" dirty="0"/>
              <a:t>示範</a:t>
            </a:r>
          </a:p>
        </p:txBody>
      </p:sp>
      <p:pic>
        <p:nvPicPr>
          <p:cNvPr id="4" name="內容版面配置區 3"/>
          <p:cNvPicPr>
            <a:picLocks noGrp="1" noChangeAspect="1"/>
          </p:cNvPicPr>
          <p:nvPr>
            <p:ph idx="1"/>
          </p:nvPr>
        </p:nvPicPr>
        <p:blipFill>
          <a:blip r:embed="rId2"/>
          <a:stretch>
            <a:fillRect/>
          </a:stretch>
        </p:blipFill>
        <p:spPr>
          <a:xfrm>
            <a:off x="2592925" y="1416907"/>
            <a:ext cx="8619499" cy="5058033"/>
          </a:xfrm>
          <a:prstGeom prst="rect">
            <a:avLst/>
          </a:prstGeom>
        </p:spPr>
      </p:pic>
      <p:sp>
        <p:nvSpPr>
          <p:cNvPr id="3" name="橢圓 2"/>
          <p:cNvSpPr/>
          <p:nvPr/>
        </p:nvSpPr>
        <p:spPr>
          <a:xfrm>
            <a:off x="4390768" y="4216789"/>
            <a:ext cx="428368" cy="2718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橢圓 4"/>
          <p:cNvSpPr/>
          <p:nvPr/>
        </p:nvSpPr>
        <p:spPr>
          <a:xfrm>
            <a:off x="4349579" y="5201701"/>
            <a:ext cx="510746" cy="280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投影片編號版面配置區 5"/>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975191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比較需支出的交通費</a:t>
            </a:r>
            <a:endParaRPr lang="zh-TW" altLang="en-US" dirty="0"/>
          </a:p>
        </p:txBody>
      </p:sp>
      <p:sp>
        <p:nvSpPr>
          <p:cNvPr id="3" name="內容版面配置區 2"/>
          <p:cNvSpPr>
            <a:spLocks noGrp="1"/>
          </p:cNvSpPr>
          <p:nvPr>
            <p:ph idx="1"/>
          </p:nvPr>
        </p:nvSpPr>
        <p:spPr/>
        <p:txBody>
          <a:bodyPr/>
          <a:lstStyle/>
          <a:p>
            <a:pPr marL="0" indent="0">
              <a:buNone/>
            </a:pPr>
            <a:r>
              <a:rPr lang="zh-TW" altLang="en-US" sz="2200" dirty="0"/>
              <a:t>和睦</a:t>
            </a:r>
            <a:r>
              <a:rPr lang="zh-TW" altLang="en-US" sz="2200" dirty="0" smtClean="0"/>
              <a:t>國小 至 內</a:t>
            </a:r>
            <a:r>
              <a:rPr lang="zh-TW" altLang="en-US" sz="2200" dirty="0"/>
              <a:t>甕國小</a:t>
            </a:r>
            <a:endParaRPr lang="en-US" altLang="zh-TW" sz="2200" dirty="0"/>
          </a:p>
          <a:p>
            <a:endParaRPr lang="en-US" altLang="zh-TW" sz="2200" dirty="0" smtClean="0"/>
          </a:p>
          <a:p>
            <a:r>
              <a:rPr lang="zh-TW" altLang="en-US" sz="2200" dirty="0" smtClean="0"/>
              <a:t>以公里數計算金額</a:t>
            </a:r>
            <a:r>
              <a:rPr lang="en-US" altLang="zh-TW" sz="2200" dirty="0" smtClean="0"/>
              <a:t>(</a:t>
            </a:r>
            <a:r>
              <a:rPr lang="zh-TW" altLang="en-US" sz="2200" dirty="0" smtClean="0"/>
              <a:t>實際開車</a:t>
            </a:r>
            <a:r>
              <a:rPr lang="en-US" altLang="zh-TW" sz="2200" dirty="0" smtClean="0"/>
              <a:t>):</a:t>
            </a:r>
            <a:r>
              <a:rPr lang="zh-TW" altLang="en-US" sz="2200" dirty="0" smtClean="0"/>
              <a:t> </a:t>
            </a:r>
            <a:r>
              <a:rPr lang="en-US" altLang="zh-TW" sz="2200" dirty="0" smtClean="0"/>
              <a:t>3.14</a:t>
            </a:r>
            <a:r>
              <a:rPr lang="zh-TW" altLang="en-US" sz="2200" dirty="0" smtClean="0"/>
              <a:t> </a:t>
            </a:r>
            <a:r>
              <a:rPr lang="en-US" altLang="zh-TW" sz="2200" dirty="0" smtClean="0"/>
              <a:t>X</a:t>
            </a:r>
            <a:r>
              <a:rPr lang="zh-TW" altLang="en-US" sz="2200" dirty="0" smtClean="0"/>
              <a:t> </a:t>
            </a:r>
            <a:r>
              <a:rPr lang="en-US" altLang="zh-TW" sz="2200" dirty="0" smtClean="0"/>
              <a:t>9.0</a:t>
            </a:r>
            <a:r>
              <a:rPr lang="zh-TW" altLang="en-US" sz="2200" dirty="0" smtClean="0"/>
              <a:t> </a:t>
            </a:r>
            <a:r>
              <a:rPr lang="en-US" altLang="zh-TW" sz="2200" dirty="0" smtClean="0"/>
              <a:t>X</a:t>
            </a:r>
            <a:r>
              <a:rPr lang="zh-TW" altLang="en-US" sz="2200" dirty="0" smtClean="0"/>
              <a:t> </a:t>
            </a:r>
            <a:r>
              <a:rPr lang="en-US" altLang="zh-TW" sz="2200" dirty="0" smtClean="0"/>
              <a:t>2</a:t>
            </a:r>
            <a:r>
              <a:rPr lang="zh-TW" altLang="en-US" sz="2200" dirty="0" smtClean="0"/>
              <a:t> </a:t>
            </a:r>
            <a:r>
              <a:rPr lang="en-US" altLang="zh-TW" sz="2200" dirty="0" smtClean="0"/>
              <a:t>=</a:t>
            </a:r>
            <a:r>
              <a:rPr lang="zh-TW" altLang="en-US" sz="2200" dirty="0" smtClean="0"/>
              <a:t> </a:t>
            </a:r>
            <a:r>
              <a:rPr lang="en-US" altLang="zh-TW" sz="2200" dirty="0" smtClean="0"/>
              <a:t>56.52</a:t>
            </a:r>
          </a:p>
          <a:p>
            <a:endParaRPr lang="en-US" altLang="zh-TW" sz="2200" dirty="0"/>
          </a:p>
          <a:p>
            <a:r>
              <a:rPr lang="zh-TW" altLang="en-US" sz="2200" dirty="0" smtClean="0"/>
              <a:t>以公車票計算</a:t>
            </a:r>
            <a:r>
              <a:rPr lang="en-US" altLang="zh-TW" sz="2200" dirty="0" smtClean="0"/>
              <a:t>(</a:t>
            </a:r>
            <a:r>
              <a:rPr lang="zh-TW" altLang="en-US" sz="2200" dirty="0" smtClean="0"/>
              <a:t>至嘉義市轉車</a:t>
            </a:r>
            <a:r>
              <a:rPr lang="en-US" altLang="zh-TW" sz="2200" dirty="0" smtClean="0"/>
              <a:t>): (</a:t>
            </a:r>
            <a:r>
              <a:rPr lang="zh-TW" altLang="en-US" sz="2200" dirty="0" smtClean="0"/>
              <a:t> </a:t>
            </a:r>
            <a:r>
              <a:rPr lang="en-US" altLang="zh-TW" sz="2200" dirty="0" smtClean="0"/>
              <a:t>25+38)</a:t>
            </a:r>
            <a:r>
              <a:rPr lang="zh-TW" altLang="en-US" sz="2200" dirty="0" smtClean="0"/>
              <a:t> </a:t>
            </a:r>
            <a:r>
              <a:rPr lang="en-US" altLang="zh-TW" sz="2200" dirty="0" smtClean="0"/>
              <a:t>X</a:t>
            </a:r>
            <a:r>
              <a:rPr lang="zh-TW" altLang="en-US" sz="2200" dirty="0" smtClean="0"/>
              <a:t> </a:t>
            </a:r>
            <a:r>
              <a:rPr lang="en-US" altLang="zh-TW" sz="2200" dirty="0" smtClean="0"/>
              <a:t>2</a:t>
            </a:r>
            <a:r>
              <a:rPr lang="zh-TW" altLang="en-US" sz="2200" dirty="0" smtClean="0"/>
              <a:t> </a:t>
            </a:r>
            <a:r>
              <a:rPr lang="en-US" altLang="zh-TW" sz="2200" dirty="0" smtClean="0"/>
              <a:t>=</a:t>
            </a:r>
            <a:r>
              <a:rPr lang="zh-TW" altLang="en-US" sz="2200" dirty="0" smtClean="0"/>
              <a:t> </a:t>
            </a:r>
            <a:r>
              <a:rPr lang="en-US" altLang="zh-TW" sz="2200" dirty="0" smtClean="0"/>
              <a:t>126</a:t>
            </a:r>
          </a:p>
          <a:p>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912827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縣公車費用率</a:t>
            </a:r>
            <a:endParaRPr lang="zh-TW" altLang="en-US" dirty="0">
              <a:solidFill>
                <a:srgbClr val="FF0000"/>
              </a:solidFill>
            </a:endParaRPr>
          </a:p>
        </p:txBody>
      </p:sp>
      <p:pic>
        <p:nvPicPr>
          <p:cNvPr id="5" name="圖片 4"/>
          <p:cNvPicPr>
            <a:picLocks noChangeAspect="1"/>
          </p:cNvPicPr>
          <p:nvPr/>
        </p:nvPicPr>
        <p:blipFill>
          <a:blip r:embed="rId2"/>
          <a:stretch>
            <a:fillRect/>
          </a:stretch>
        </p:blipFill>
        <p:spPr>
          <a:xfrm>
            <a:off x="3037530" y="1619308"/>
            <a:ext cx="8018763" cy="4349579"/>
          </a:xfrm>
          <a:prstGeom prst="rect">
            <a:avLst/>
          </a:prstGeom>
          <a:ln>
            <a:solidFill>
              <a:schemeClr val="accent1"/>
            </a:solidFill>
          </a:ln>
        </p:spPr>
      </p:pic>
      <p:sp>
        <p:nvSpPr>
          <p:cNvPr id="6" name="內容版面配置區 5"/>
          <p:cNvSpPr>
            <a:spLocks noGrp="1"/>
          </p:cNvSpPr>
          <p:nvPr>
            <p:ph idx="1"/>
          </p:nvPr>
        </p:nvSpPr>
        <p:spPr>
          <a:xfrm>
            <a:off x="2589212" y="1548714"/>
            <a:ext cx="8915400" cy="4362508"/>
          </a:xfrm>
        </p:spPr>
        <p:txBody>
          <a:bodyPr/>
          <a:lstStyle/>
          <a:p>
            <a:r>
              <a:rPr lang="zh-TW" altLang="en-US" dirty="0" smtClean="0"/>
              <a:t> </a:t>
            </a:r>
            <a:endParaRPr lang="zh-TW" altLang="en-US" dirty="0"/>
          </a:p>
        </p:txBody>
      </p:sp>
      <p:sp>
        <p:nvSpPr>
          <p:cNvPr id="3" name="橢圓 2"/>
          <p:cNvSpPr/>
          <p:nvPr/>
        </p:nvSpPr>
        <p:spPr>
          <a:xfrm>
            <a:off x="7150443" y="4489621"/>
            <a:ext cx="2273643" cy="4283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587311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sz="2700" dirty="0">
                <a:solidFill>
                  <a:srgbClr val="C00000"/>
                </a:solidFill>
                <a:latin typeface="+mj-ea"/>
                <a:cs typeface="Times New Roman" panose="02020603050405020304" pitchFamily="18" charset="0"/>
              </a:rPr>
              <a:t>各機關人員赴國外出差，受嚴重特殊傳染性肺炎</a:t>
            </a:r>
            <a:r>
              <a:rPr lang="en-US" altLang="zh-TW" sz="2700" dirty="0">
                <a:solidFill>
                  <a:srgbClr val="C00000"/>
                </a:solidFill>
                <a:latin typeface="+mj-ea"/>
                <a:cs typeface="Times New Roman" panose="02020603050405020304" pitchFamily="18" charset="0"/>
              </a:rPr>
              <a:t>(</a:t>
            </a:r>
            <a:r>
              <a:rPr lang="zh-TW" altLang="zh-TW" sz="2700" dirty="0">
                <a:solidFill>
                  <a:srgbClr val="C00000"/>
                </a:solidFill>
                <a:latin typeface="+mj-ea"/>
                <a:cs typeface="Times New Roman" panose="02020603050405020304" pitchFamily="18" charset="0"/>
              </a:rPr>
              <a:t>以下簡稱</a:t>
            </a:r>
            <a:r>
              <a:rPr lang="en-US" altLang="zh-TW" sz="2700" dirty="0">
                <a:solidFill>
                  <a:srgbClr val="C00000"/>
                </a:solidFill>
                <a:latin typeface="+mj-ea"/>
                <a:cs typeface="Times New Roman" panose="02020603050405020304" pitchFamily="18" charset="0"/>
              </a:rPr>
              <a:t>COVID-19</a:t>
            </a:r>
            <a:r>
              <a:rPr lang="zh-TW" altLang="zh-TW" sz="2700" dirty="0">
                <a:solidFill>
                  <a:srgbClr val="C00000"/>
                </a:solidFill>
                <a:latin typeface="+mj-ea"/>
                <a:cs typeface="Times New Roman" panose="02020603050405020304" pitchFamily="18" charset="0"/>
              </a:rPr>
              <a:t>）疫情防疫措施影響，所衍生相關費用之處理原則</a:t>
            </a:r>
            <a:r>
              <a:rPr lang="en-US" altLang="zh-TW" sz="2700" dirty="0">
                <a:solidFill>
                  <a:srgbClr val="C00000"/>
                </a:solidFill>
                <a:latin typeface="+mj-ea"/>
                <a:cs typeface="Times New Roman" panose="02020603050405020304" pitchFamily="18" charset="0"/>
              </a:rPr>
              <a:t> </a:t>
            </a:r>
            <a:r>
              <a:rPr lang="en-US" altLang="zh-TW" sz="2700" dirty="0" smtClean="0">
                <a:solidFill>
                  <a:srgbClr val="C00000"/>
                </a:solidFill>
                <a:latin typeface="Calibri" panose="020F0502020204030204" pitchFamily="34" charset="0"/>
                <a:ea typeface="新細明體" panose="02020500000000000000" pitchFamily="18" charset="-120"/>
                <a:cs typeface="Times New Roman" panose="02020603050405020304" pitchFamily="18" charset="0"/>
              </a:rPr>
              <a:t/>
            </a:r>
            <a:br>
              <a:rPr lang="en-US" altLang="zh-TW" sz="2700" dirty="0" smtClean="0">
                <a:solidFill>
                  <a:srgbClr val="C00000"/>
                </a:solidFill>
                <a:latin typeface="Calibri" panose="020F0502020204030204" pitchFamily="34" charset="0"/>
                <a:ea typeface="新細明體" panose="02020500000000000000" pitchFamily="18" charset="-120"/>
                <a:cs typeface="Times New Roman" panose="02020603050405020304" pitchFamily="18" charset="0"/>
              </a:rPr>
            </a:br>
            <a:r>
              <a:rPr lang="en-US" altLang="zh-TW" sz="2200" dirty="0" smtClean="0">
                <a:latin typeface="+mn-ea"/>
                <a:ea typeface="+mn-ea"/>
                <a:cs typeface="Times New Roman" panose="02020603050405020304" pitchFamily="18" charset="0"/>
              </a:rPr>
              <a:t>(</a:t>
            </a:r>
            <a:r>
              <a:rPr lang="zh-TW" altLang="zh-TW" sz="2200" dirty="0">
                <a:latin typeface="+mn-ea"/>
                <a:ea typeface="+mn-ea"/>
                <a:cs typeface="Times New Roman" panose="02020603050405020304" pitchFamily="18" charset="0"/>
              </a:rPr>
              <a:t>行政院</a:t>
            </a:r>
            <a:r>
              <a:rPr lang="en-US" altLang="zh-TW" sz="2200" dirty="0">
                <a:latin typeface="+mn-ea"/>
                <a:ea typeface="+mn-ea"/>
                <a:cs typeface="Times New Roman" panose="02020603050405020304" pitchFamily="18" charset="0"/>
              </a:rPr>
              <a:t>110</a:t>
            </a:r>
            <a:r>
              <a:rPr lang="zh-TW" altLang="zh-TW" sz="2200" dirty="0">
                <a:latin typeface="+mn-ea"/>
                <a:ea typeface="+mn-ea"/>
                <a:cs typeface="Times New Roman" panose="02020603050405020304" pitchFamily="18" charset="0"/>
              </a:rPr>
              <a:t>年</a:t>
            </a:r>
            <a:r>
              <a:rPr lang="en-US" altLang="zh-TW" sz="2200" dirty="0">
                <a:latin typeface="+mn-ea"/>
                <a:ea typeface="+mn-ea"/>
                <a:cs typeface="Times New Roman" panose="02020603050405020304" pitchFamily="18" charset="0"/>
              </a:rPr>
              <a:t>3</a:t>
            </a:r>
            <a:r>
              <a:rPr lang="zh-TW" altLang="zh-TW" sz="2200" dirty="0">
                <a:latin typeface="+mn-ea"/>
                <a:ea typeface="+mn-ea"/>
                <a:cs typeface="Times New Roman" panose="02020603050405020304" pitchFamily="18" charset="0"/>
              </a:rPr>
              <a:t>月</a:t>
            </a:r>
            <a:r>
              <a:rPr lang="en-US" altLang="zh-TW" sz="2200" dirty="0">
                <a:latin typeface="+mn-ea"/>
                <a:ea typeface="+mn-ea"/>
                <a:cs typeface="Times New Roman" panose="02020603050405020304" pitchFamily="18" charset="0"/>
              </a:rPr>
              <a:t>9</a:t>
            </a:r>
            <a:r>
              <a:rPr lang="zh-TW" altLang="zh-TW" sz="2200" dirty="0">
                <a:latin typeface="+mn-ea"/>
                <a:ea typeface="+mn-ea"/>
                <a:cs typeface="Times New Roman" panose="02020603050405020304" pitchFamily="18" charset="0"/>
              </a:rPr>
              <a:t>日院授主預字第</a:t>
            </a:r>
            <a:r>
              <a:rPr lang="en-US" altLang="zh-TW" sz="2200" dirty="0">
                <a:latin typeface="+mn-ea"/>
                <a:ea typeface="+mn-ea"/>
                <a:cs typeface="Times New Roman" panose="02020603050405020304" pitchFamily="18" charset="0"/>
              </a:rPr>
              <a:t>1100100653</a:t>
            </a:r>
            <a:r>
              <a:rPr lang="zh-TW" altLang="zh-TW" sz="2200" dirty="0">
                <a:latin typeface="+mn-ea"/>
                <a:ea typeface="+mn-ea"/>
                <a:cs typeface="Times New Roman" panose="02020603050405020304" pitchFamily="18" charset="0"/>
              </a:rPr>
              <a:t>號函</a:t>
            </a:r>
            <a:r>
              <a:rPr lang="en-US" altLang="zh-TW" sz="2200" dirty="0">
                <a:latin typeface="+mn-ea"/>
                <a:ea typeface="+mn-ea"/>
                <a:cs typeface="Times New Roman" panose="02020603050405020304" pitchFamily="18" charset="0"/>
              </a:rPr>
              <a:t>)</a:t>
            </a:r>
            <a:endParaRPr lang="zh-TW" altLang="en-US" sz="2200" dirty="0">
              <a:latin typeface="+mn-ea"/>
              <a:ea typeface="+mn-ea"/>
            </a:endParaRPr>
          </a:p>
        </p:txBody>
      </p:sp>
      <p:sp>
        <p:nvSpPr>
          <p:cNvPr id="3" name="內容版面配置區 2"/>
          <p:cNvSpPr>
            <a:spLocks noGrp="1"/>
          </p:cNvSpPr>
          <p:nvPr>
            <p:ph idx="1"/>
          </p:nvPr>
        </p:nvSpPr>
        <p:spPr>
          <a:xfrm>
            <a:off x="2589212" y="1905000"/>
            <a:ext cx="8638961" cy="4619368"/>
          </a:xfrm>
        </p:spPr>
        <p:txBody>
          <a:bodyPr>
            <a:normAutofit lnSpcReduction="10000"/>
          </a:bodyPr>
          <a:lstStyle/>
          <a:p>
            <a:pPr algn="just"/>
            <a:r>
              <a:rPr lang="zh-TW" altLang="en-US" sz="2200" dirty="0">
                <a:latin typeface="+mn-ea"/>
              </a:rPr>
              <a:t>一、因公出差所衍生</a:t>
            </a:r>
            <a:r>
              <a:rPr lang="en-US" altLang="zh-TW" sz="2200" dirty="0">
                <a:latin typeface="+mn-ea"/>
              </a:rPr>
              <a:t>COVID-19</a:t>
            </a:r>
            <a:r>
              <a:rPr lang="zh-TW" altLang="en-US" sz="2200" dirty="0">
                <a:latin typeface="+mn-ea"/>
              </a:rPr>
              <a:t>核酸檢驗費用得簽奉機關首長同意後，檢附原始單據併同「國外出差旅費報支要點」第</a:t>
            </a:r>
            <a:r>
              <a:rPr lang="en-US" altLang="zh-TW" sz="2200" dirty="0">
                <a:latin typeface="+mn-ea"/>
              </a:rPr>
              <a:t>13</a:t>
            </a:r>
            <a:r>
              <a:rPr lang="zh-TW" altLang="en-US" sz="2200" dirty="0">
                <a:latin typeface="+mn-ea"/>
              </a:rPr>
              <a:t>點規定之手續費報支；至配合國外防疫規定實施強制隔離所需相關費用，因屬出差行程範圍，自得依「國外出差旅費報支要點」規定報支生活費。</a:t>
            </a:r>
          </a:p>
          <a:p>
            <a:pPr lvl="0" algn="just">
              <a:buClr>
                <a:srgbClr val="A53010"/>
              </a:buClr>
            </a:pPr>
            <a:r>
              <a:rPr lang="zh-TW" altLang="en-US" sz="2200" dirty="0">
                <a:latin typeface="+mn-ea"/>
              </a:rPr>
              <a:t>二、出差行程結束後，自機場至居家檢疫地點交通費得簽奉機關首長同意後，檢附原始單據由相關經費項下報支；至未能於原住所進行居家檢疫者，每日檢疫隔離費用按職務等級區分，特任級人員及簡任級以下人員報支上限分別為</a:t>
            </a:r>
            <a:r>
              <a:rPr lang="en-US" altLang="zh-TW" sz="2200" dirty="0">
                <a:latin typeface="+mn-ea"/>
              </a:rPr>
              <a:t>2,800</a:t>
            </a:r>
            <a:r>
              <a:rPr lang="zh-TW" altLang="en-US" sz="2200" dirty="0">
                <a:latin typeface="+mn-ea"/>
              </a:rPr>
              <a:t>元及</a:t>
            </a:r>
            <a:r>
              <a:rPr lang="en-US" altLang="zh-TW" sz="2200" dirty="0">
                <a:latin typeface="+mn-ea"/>
              </a:rPr>
              <a:t>2,400</a:t>
            </a:r>
            <a:r>
              <a:rPr lang="zh-TW" altLang="en-US" sz="2200" dirty="0">
                <a:latin typeface="+mn-ea"/>
              </a:rPr>
              <a:t>元，並簽奉機關首長同意後，檢附原始單據由相關經費項下報支</a:t>
            </a:r>
            <a:r>
              <a:rPr lang="zh-TW" altLang="en-US" sz="2200" dirty="0" smtClean="0">
                <a:latin typeface="+mn-ea"/>
              </a:rPr>
              <a:t>。</a:t>
            </a:r>
            <a:endParaRPr lang="en-US" altLang="zh-TW" sz="2200" dirty="0" smtClean="0">
              <a:latin typeface="+mn-ea"/>
            </a:endParaRPr>
          </a:p>
          <a:p>
            <a:pPr lvl="0" algn="just">
              <a:buClr>
                <a:srgbClr val="A53010"/>
              </a:buClr>
            </a:pPr>
            <a:r>
              <a:rPr lang="zh-TW" altLang="en-US" sz="2200" dirty="0" smtClean="0">
                <a:solidFill>
                  <a:prstClr val="black">
                    <a:lumMod val="75000"/>
                    <a:lumOff val="25000"/>
                  </a:prstClr>
                </a:solidFill>
                <a:latin typeface="+mn-ea"/>
              </a:rPr>
              <a:t>三</a:t>
            </a:r>
            <a:r>
              <a:rPr lang="zh-TW" altLang="en-US" sz="2200" dirty="0">
                <a:solidFill>
                  <a:prstClr val="black">
                    <a:lumMod val="75000"/>
                    <a:lumOff val="25000"/>
                  </a:prstClr>
                </a:solidFill>
                <a:latin typeface="+mn-ea"/>
              </a:rPr>
              <a:t>、上開處理原則訂定前，已依「國外出差旅費報支要點」第</a:t>
            </a:r>
            <a:r>
              <a:rPr lang="en-US" altLang="zh-TW" sz="2200" dirty="0">
                <a:solidFill>
                  <a:prstClr val="black">
                    <a:lumMod val="75000"/>
                    <a:lumOff val="25000"/>
                  </a:prstClr>
                </a:solidFill>
                <a:latin typeface="+mn-ea"/>
              </a:rPr>
              <a:t>3</a:t>
            </a:r>
            <a:r>
              <a:rPr lang="zh-TW" altLang="en-US" sz="2200" dirty="0">
                <a:solidFill>
                  <a:prstClr val="black">
                    <a:lumMod val="75000"/>
                    <a:lumOff val="25000"/>
                  </a:prstClr>
                </a:solidFill>
                <a:latin typeface="+mn-ea"/>
              </a:rPr>
              <a:t>點規定簽報機關首長核准之出國案件，由各機關本權責衡酌出差人員權益及上開處理原則妥處。</a:t>
            </a:r>
          </a:p>
          <a:p>
            <a:endParaRPr lang="en-US" altLang="zh-TW" sz="2000" dirty="0" smtClean="0"/>
          </a:p>
          <a:p>
            <a:endParaRPr lang="zh-TW" altLang="en-US" sz="2000" dirty="0"/>
          </a:p>
          <a:p>
            <a:endParaRPr lang="zh-TW" altLang="en-US" sz="2000"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547081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spcAft>
                <a:spcPts val="0"/>
              </a:spcAft>
            </a:pPr>
            <a:r>
              <a:rPr lang="zh-TW" altLang="zh-TW" sz="2400" kern="100" dirty="0">
                <a:solidFill>
                  <a:srgbClr val="C00000"/>
                </a:solidFill>
                <a:latin typeface="+mj-ea"/>
                <a:cs typeface="Times New Roman" panose="02020603050405020304" pitchFamily="18" charset="0"/>
              </a:rPr>
              <a:t>出席費與審查費有所不同不得重複支給，惟如於出席會議之前先行提供書面審查意見，應按案件性質從嚴認定支給審查</a:t>
            </a:r>
            <a:r>
              <a:rPr lang="zh-TW" altLang="zh-TW" sz="2400" kern="100" dirty="0" smtClean="0">
                <a:solidFill>
                  <a:srgbClr val="C00000"/>
                </a:solidFill>
                <a:latin typeface="+mj-ea"/>
                <a:cs typeface="Times New Roman" panose="02020603050405020304" pitchFamily="18" charset="0"/>
              </a:rPr>
              <a:t>費</a:t>
            </a:r>
            <a:r>
              <a:rPr lang="en-US" altLang="zh-TW" sz="2400" kern="100" dirty="0" smtClean="0">
                <a:solidFill>
                  <a:srgbClr val="C00000"/>
                </a:solidFill>
                <a:latin typeface="Calibri" panose="020F0502020204030204" pitchFamily="34" charset="0"/>
                <a:ea typeface="新細明體" panose="02020500000000000000" pitchFamily="18" charset="-120"/>
                <a:cs typeface="Times New Roman" panose="02020603050405020304" pitchFamily="18" charset="0"/>
              </a:rPr>
              <a:t/>
            </a:r>
            <a:br>
              <a:rPr lang="en-US" altLang="zh-TW" sz="2400" kern="100" dirty="0" smtClean="0">
                <a:solidFill>
                  <a:srgbClr val="C00000"/>
                </a:solidFill>
                <a:latin typeface="Calibri" panose="020F0502020204030204" pitchFamily="34" charset="0"/>
                <a:ea typeface="新細明體" panose="02020500000000000000" pitchFamily="18" charset="-120"/>
                <a:cs typeface="Times New Roman" panose="02020603050405020304" pitchFamily="18" charset="0"/>
              </a:rPr>
            </a:br>
            <a:r>
              <a:rPr lang="zh-TW" altLang="zh-TW" sz="2000" kern="100" dirty="0" smtClean="0">
                <a:latin typeface="+mn-ea"/>
                <a:ea typeface="+mn-ea"/>
                <a:cs typeface="Times New Roman" panose="02020603050405020304" pitchFamily="18" charset="0"/>
              </a:rPr>
              <a:t>（</a:t>
            </a:r>
            <a:r>
              <a:rPr lang="zh-TW" altLang="zh-TW" sz="2000" kern="100" dirty="0">
                <a:latin typeface="+mn-ea"/>
                <a:ea typeface="+mn-ea"/>
                <a:cs typeface="Times New Roman" panose="02020603050405020304" pitchFamily="18" charset="0"/>
              </a:rPr>
              <a:t>原行政院主計處</a:t>
            </a:r>
            <a:r>
              <a:rPr lang="en-US" altLang="zh-TW" sz="2000" kern="100" dirty="0">
                <a:latin typeface="+mn-ea"/>
                <a:ea typeface="+mn-ea"/>
                <a:cs typeface="Times New Roman" panose="02020603050405020304" pitchFamily="18" charset="0"/>
              </a:rPr>
              <a:t>92.3.31</a:t>
            </a:r>
            <a:r>
              <a:rPr lang="zh-TW" altLang="zh-TW" sz="2000" kern="100" dirty="0">
                <a:latin typeface="+mn-ea"/>
                <a:ea typeface="+mn-ea"/>
                <a:cs typeface="Times New Roman" panose="02020603050405020304" pitchFamily="18" charset="0"/>
              </a:rPr>
              <a:t>處忠六字第</a:t>
            </a:r>
            <a:r>
              <a:rPr lang="en-US" altLang="zh-TW" sz="2000" kern="100" dirty="0">
                <a:latin typeface="+mn-ea"/>
                <a:ea typeface="+mn-ea"/>
                <a:cs typeface="Times New Roman" panose="02020603050405020304" pitchFamily="18" charset="0"/>
              </a:rPr>
              <a:t>092002135</a:t>
            </a:r>
            <a:r>
              <a:rPr lang="zh-TW" altLang="zh-TW" sz="2000" kern="100" dirty="0">
                <a:latin typeface="+mn-ea"/>
                <a:ea typeface="+mn-ea"/>
                <a:cs typeface="Times New Roman" panose="02020603050405020304" pitchFamily="18" charset="0"/>
              </a:rPr>
              <a:t>號書函）</a:t>
            </a:r>
            <a:endParaRPr lang="zh-TW" altLang="zh-TW" sz="2000" kern="100" dirty="0">
              <a:effectLst/>
              <a:latin typeface="+mn-ea"/>
              <a:ea typeface="+mn-ea"/>
              <a:cs typeface="Times New Roman" panose="02020603050405020304" pitchFamily="18" charset="0"/>
            </a:endParaRPr>
          </a:p>
        </p:txBody>
      </p:sp>
      <p:sp>
        <p:nvSpPr>
          <p:cNvPr id="3" name="內容版面配置區 2"/>
          <p:cNvSpPr>
            <a:spLocks noGrp="1"/>
          </p:cNvSpPr>
          <p:nvPr>
            <p:ph idx="1"/>
          </p:nvPr>
        </p:nvSpPr>
        <p:spPr>
          <a:xfrm>
            <a:off x="2589212" y="1905000"/>
            <a:ext cx="8915400" cy="4006222"/>
          </a:xfrm>
        </p:spPr>
        <p:txBody>
          <a:bodyPr>
            <a:normAutofit/>
          </a:bodyPr>
          <a:lstStyle/>
          <a:p>
            <a:endParaRPr lang="en-US" altLang="zh-TW" sz="2000" kern="100" dirty="0" smtClean="0">
              <a:latin typeface="Calibri" panose="020F0502020204030204" pitchFamily="34" charset="0"/>
              <a:ea typeface="新細明體" panose="02020500000000000000" pitchFamily="18" charset="-120"/>
              <a:cs typeface="Times New Roman" panose="02020603050405020304" pitchFamily="18" charset="0"/>
            </a:endParaRPr>
          </a:p>
          <a:p>
            <a:endParaRPr lang="en-US" altLang="zh-TW" sz="2000" kern="100" dirty="0">
              <a:latin typeface="Calibri" panose="020F0502020204030204" pitchFamily="34" charset="0"/>
              <a:ea typeface="新細明體" panose="02020500000000000000" pitchFamily="18" charset="-120"/>
              <a:cs typeface="Times New Roman" panose="02020603050405020304" pitchFamily="18" charset="0"/>
            </a:endParaRPr>
          </a:p>
          <a:p>
            <a:pPr algn="just"/>
            <a:r>
              <a:rPr lang="zh-TW" altLang="zh-TW" sz="2200" kern="100" dirty="0" smtClean="0">
                <a:latin typeface="+mn-ea"/>
                <a:cs typeface="Times New Roman" panose="02020603050405020304" pitchFamily="18" charset="0"/>
              </a:rPr>
              <a:t>出席</a:t>
            </a:r>
            <a:r>
              <a:rPr lang="zh-TW" altLang="zh-TW" sz="2200" kern="100" dirty="0">
                <a:latin typeface="+mn-ea"/>
                <a:cs typeface="Times New Roman" panose="02020603050405020304" pitchFamily="18" charset="0"/>
              </a:rPr>
              <a:t>費係因會議之出席所得支給之酬勞，審查費（屬稿費之一），係因提供書面審查意見所得支給之酬勞，二者性質有所不同，是</a:t>
            </a:r>
            <a:r>
              <a:rPr lang="zh-TW" altLang="zh-TW" sz="2200" kern="100" dirty="0" smtClean="0">
                <a:latin typeface="+mn-ea"/>
                <a:cs typeface="Times New Roman" panose="02020603050405020304" pitchFamily="18" charset="0"/>
              </a:rPr>
              <a:t>以</a:t>
            </a:r>
            <a:r>
              <a:rPr lang="zh-TW" altLang="en-US" sz="2200" kern="100" dirty="0" smtClean="0">
                <a:latin typeface="+mn-ea"/>
                <a:cs typeface="Times New Roman" panose="02020603050405020304" pitchFamily="18" charset="0"/>
              </a:rPr>
              <a:t>對</a:t>
            </a:r>
            <a:r>
              <a:rPr lang="zh-TW" altLang="zh-TW" sz="2200" kern="100" dirty="0" smtClean="0">
                <a:latin typeface="+mn-ea"/>
                <a:cs typeface="Times New Roman" panose="02020603050405020304" pitchFamily="18" charset="0"/>
              </a:rPr>
              <a:t>會議</a:t>
            </a:r>
            <a:r>
              <a:rPr lang="zh-TW" altLang="zh-TW" sz="2200" kern="100" dirty="0">
                <a:latin typeface="+mn-ea"/>
                <a:cs typeface="Times New Roman" panose="02020603050405020304" pitchFamily="18" charset="0"/>
              </a:rPr>
              <a:t>之出席，不得重複支給出席費與審查費，惟如於出席會議之前先行提供書面審查意見，則得依前述規定支給審查費，而為免浮濫，機關仍應按案件性質從嚴認定，如所作審查僅係作為出席會議時發表意見之參考，屬會前準備工作，其與書面審查仍有所不同，不得支給審查費。</a:t>
            </a:r>
          </a:p>
          <a:p>
            <a:endParaRPr lang="zh-TW" altLang="en-US" sz="2000"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404819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t>機關以普通收據辦理小額採購案件核銷時審核作業</a:t>
            </a:r>
          </a:p>
        </p:txBody>
      </p:sp>
      <p:sp>
        <p:nvSpPr>
          <p:cNvPr id="3" name="內容版面配置區 2"/>
          <p:cNvSpPr>
            <a:spLocks noGrp="1"/>
          </p:cNvSpPr>
          <p:nvPr>
            <p:ph idx="1"/>
          </p:nvPr>
        </p:nvSpPr>
        <p:spPr>
          <a:xfrm>
            <a:off x="2589212" y="2133599"/>
            <a:ext cx="8915400" cy="4234249"/>
          </a:xfrm>
        </p:spPr>
        <p:txBody>
          <a:bodyPr>
            <a:normAutofit/>
          </a:bodyPr>
          <a:lstStyle/>
          <a:p>
            <a:r>
              <a:rPr lang="zh-TW" altLang="en-US" sz="2200" dirty="0">
                <a:latin typeface="+mn-ea"/>
              </a:rPr>
              <a:t>各界反映問題 </a:t>
            </a:r>
          </a:p>
          <a:p>
            <a:pPr lvl="1">
              <a:buFont typeface="Wingdings" panose="05000000000000000000" pitchFamily="2" charset="2"/>
              <a:buChar char="p"/>
            </a:pPr>
            <a:r>
              <a:rPr lang="zh-TW" altLang="en-US" sz="2200" dirty="0">
                <a:latin typeface="+mn-ea"/>
              </a:rPr>
              <a:t>辦理逐案查對、補正、通知等事宜</a:t>
            </a:r>
            <a:r>
              <a:rPr lang="zh-TW" altLang="en-US" sz="2200" dirty="0" smtClean="0">
                <a:latin typeface="+mn-ea"/>
              </a:rPr>
              <a:t>仍須投入</a:t>
            </a:r>
            <a:r>
              <a:rPr lang="zh-TW" altLang="en-US" sz="2200" dirty="0">
                <a:latin typeface="+mn-ea"/>
              </a:rPr>
              <a:t>人力、時間辦理，排擠辦理職掌業務之時間。</a:t>
            </a:r>
          </a:p>
          <a:p>
            <a:pPr lvl="1">
              <a:buFont typeface="Wingdings" panose="05000000000000000000" pitchFamily="2" charset="2"/>
              <a:buChar char="p"/>
            </a:pPr>
            <a:r>
              <a:rPr lang="en-US" altLang="zh-TW" sz="2200" dirty="0" smtClean="0">
                <a:latin typeface="+mn-ea"/>
              </a:rPr>
              <a:t>10</a:t>
            </a:r>
            <a:r>
              <a:rPr lang="zh-TW" altLang="en-US" sz="2200" dirty="0">
                <a:latin typeface="+mn-ea"/>
              </a:rPr>
              <a:t>萬元以下之小額採購案件，政府採購法並未強制規定</a:t>
            </a:r>
            <a:r>
              <a:rPr lang="zh-TW" altLang="en-US" sz="2200" dirty="0" smtClean="0">
                <a:latin typeface="+mn-ea"/>
              </a:rPr>
              <a:t>應對商家</a:t>
            </a:r>
            <a:r>
              <a:rPr lang="zh-TW" altLang="en-US" sz="2200" dirty="0">
                <a:latin typeface="+mn-ea"/>
              </a:rPr>
              <a:t>資格進行事前審查，事前若未確實依財政部函示辦理者，事後倘會計人員要求業務人員補行作業，常因究屬事前廠商資格審核或事後收據審查等權責劃分爭議，產生衝突。</a:t>
            </a:r>
          </a:p>
          <a:p>
            <a:pPr lvl="1">
              <a:buFont typeface="Wingdings" panose="05000000000000000000" pitchFamily="2" charset="2"/>
              <a:buChar char="p"/>
            </a:pPr>
            <a:r>
              <a:rPr lang="zh-TW" altLang="en-US" sz="2200" dirty="0" smtClean="0">
                <a:latin typeface="+mn-ea"/>
              </a:rPr>
              <a:t>若</a:t>
            </a:r>
            <a:r>
              <a:rPr lang="zh-TW" altLang="en-US" sz="2200" dirty="0">
                <a:latin typeface="+mn-ea"/>
              </a:rPr>
              <a:t>事後核銷請款時，機關以收據所載銷售或營業事項與商業或稅籍登記資料不符等為由，不予付款，或要求商家於辦理變更後始予付款，恐易造成商家對政府有核銷程序繁瑣、擾民、刁難，以及行政效能低落等批評。</a:t>
            </a: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31519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866939"/>
          </a:xfrm>
        </p:spPr>
        <p:txBody>
          <a:bodyPr>
            <a:normAutofit/>
          </a:bodyPr>
          <a:lstStyle/>
          <a:p>
            <a:r>
              <a:rPr lang="zh-TW" altLang="en-US" sz="4000" dirty="0" smtClean="0">
                <a:solidFill>
                  <a:srgbClr val="FF0000"/>
                </a:solidFill>
              </a:rPr>
              <a:t>請求</a:t>
            </a:r>
            <a:r>
              <a:rPr lang="zh-TW" altLang="en-US" sz="4000" dirty="0">
                <a:solidFill>
                  <a:srgbClr val="FF0000"/>
                </a:solidFill>
              </a:rPr>
              <a:t>權時效相關規定 </a:t>
            </a:r>
          </a:p>
        </p:txBody>
      </p:sp>
      <p:sp>
        <p:nvSpPr>
          <p:cNvPr id="3" name="內容版面配置區 2"/>
          <p:cNvSpPr>
            <a:spLocks noGrp="1"/>
          </p:cNvSpPr>
          <p:nvPr>
            <p:ph idx="1"/>
          </p:nvPr>
        </p:nvSpPr>
        <p:spPr>
          <a:xfrm>
            <a:off x="2589212" y="1326292"/>
            <a:ext cx="8915400" cy="4942703"/>
          </a:xfrm>
        </p:spPr>
        <p:txBody>
          <a:bodyPr>
            <a:noAutofit/>
          </a:bodyPr>
          <a:lstStyle/>
          <a:p>
            <a:endParaRPr lang="zh-TW" altLang="en-US" sz="2200" dirty="0">
              <a:solidFill>
                <a:srgbClr val="000000"/>
              </a:solidFill>
              <a:latin typeface="+mn-ea"/>
            </a:endParaRPr>
          </a:p>
          <a:p>
            <a:endParaRPr lang="zh-TW" altLang="en-US" sz="2200" dirty="0">
              <a:latin typeface="+mn-ea"/>
            </a:endParaRPr>
          </a:p>
          <a:p>
            <a:r>
              <a:rPr lang="zh-TW" altLang="en-US" sz="2200" dirty="0" smtClean="0">
                <a:latin typeface="+mn-ea"/>
              </a:rPr>
              <a:t>行政</a:t>
            </a:r>
            <a:r>
              <a:rPr lang="zh-TW" altLang="en-US" sz="2200" dirty="0">
                <a:latin typeface="+mn-ea"/>
              </a:rPr>
              <a:t>程序法 </a:t>
            </a:r>
            <a:r>
              <a:rPr lang="en-US" altLang="zh-TW" sz="2200" dirty="0">
                <a:latin typeface="+mn-ea"/>
              </a:rPr>
              <a:t>(104.12.30) </a:t>
            </a:r>
          </a:p>
          <a:p>
            <a:r>
              <a:rPr lang="zh-TW" altLang="en-US" sz="2200" dirty="0">
                <a:latin typeface="+mn-ea"/>
              </a:rPr>
              <a:t>第</a:t>
            </a:r>
            <a:r>
              <a:rPr lang="en-US" altLang="zh-TW" sz="2200" dirty="0">
                <a:latin typeface="+mn-ea"/>
              </a:rPr>
              <a:t>131</a:t>
            </a:r>
            <a:r>
              <a:rPr lang="zh-TW" altLang="en-US" sz="2200" dirty="0">
                <a:latin typeface="+mn-ea"/>
              </a:rPr>
              <a:t>條 </a:t>
            </a:r>
          </a:p>
          <a:p>
            <a:r>
              <a:rPr lang="zh-TW" altLang="en-US" sz="2200" dirty="0">
                <a:latin typeface="+mn-ea"/>
              </a:rPr>
              <a:t>公法上之請求權，於請求權人為行政機關時，除法律另有規定外，因</a:t>
            </a:r>
            <a:r>
              <a:rPr lang="zh-TW" altLang="en-US" sz="2200" dirty="0">
                <a:solidFill>
                  <a:srgbClr val="FF0000"/>
                </a:solidFill>
                <a:latin typeface="+mn-ea"/>
              </a:rPr>
              <a:t>五</a:t>
            </a:r>
            <a:r>
              <a:rPr lang="zh-TW" altLang="en-US" sz="2200" dirty="0">
                <a:latin typeface="+mn-ea"/>
              </a:rPr>
              <a:t>年間不行使而消滅；於請求權人為人民時，除法律另有規定外，因</a:t>
            </a:r>
            <a:r>
              <a:rPr lang="zh-TW" altLang="en-US" sz="2200" dirty="0">
                <a:solidFill>
                  <a:srgbClr val="FF0000"/>
                </a:solidFill>
                <a:latin typeface="+mn-ea"/>
              </a:rPr>
              <a:t>十</a:t>
            </a:r>
            <a:r>
              <a:rPr lang="zh-TW" altLang="en-US" sz="2200" dirty="0">
                <a:latin typeface="+mn-ea"/>
              </a:rPr>
              <a:t>年間不行使而消滅。 </a:t>
            </a:r>
          </a:p>
          <a:p>
            <a:r>
              <a:rPr lang="zh-TW" altLang="en-US" sz="2200" dirty="0">
                <a:latin typeface="+mn-ea"/>
              </a:rPr>
              <a:t>公法上請求權，因時效完成而當然消滅。 </a:t>
            </a:r>
          </a:p>
          <a:p>
            <a:r>
              <a:rPr lang="zh-TW" altLang="en-US" sz="2200" dirty="0">
                <a:latin typeface="+mn-ea"/>
              </a:rPr>
              <a:t>前項時效，因行政機關為實現該權利所作成之行政處分而中斷。 </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274635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759847"/>
          </a:xfrm>
        </p:spPr>
        <p:txBody>
          <a:bodyPr>
            <a:normAutofit/>
          </a:bodyPr>
          <a:lstStyle/>
          <a:p>
            <a:r>
              <a:rPr lang="zh-TW" altLang="en-US" sz="4000" dirty="0">
                <a:solidFill>
                  <a:srgbClr val="FF0000"/>
                </a:solidFill>
              </a:rPr>
              <a:t>請求權時效相關規定</a:t>
            </a:r>
            <a:endParaRPr lang="zh-TW" altLang="en-US" sz="4000" dirty="0"/>
          </a:p>
        </p:txBody>
      </p:sp>
      <p:sp>
        <p:nvSpPr>
          <p:cNvPr id="3" name="內容版面配置區 2"/>
          <p:cNvSpPr>
            <a:spLocks noGrp="1"/>
          </p:cNvSpPr>
          <p:nvPr>
            <p:ph idx="1"/>
          </p:nvPr>
        </p:nvSpPr>
        <p:spPr>
          <a:xfrm>
            <a:off x="2589212" y="1655805"/>
            <a:ext cx="8915400" cy="4744995"/>
          </a:xfrm>
        </p:spPr>
        <p:txBody>
          <a:bodyPr>
            <a:noAutofit/>
          </a:bodyPr>
          <a:lstStyle/>
          <a:p>
            <a:r>
              <a:rPr lang="zh-TW" altLang="en-US" sz="2200" dirty="0" smtClean="0">
                <a:latin typeface="+mn-ea"/>
              </a:rPr>
              <a:t>公務人員</a:t>
            </a:r>
            <a:r>
              <a:rPr lang="zh-TW" altLang="en-US" sz="2200" dirty="0">
                <a:latin typeface="+mn-ea"/>
              </a:rPr>
              <a:t>保障法</a:t>
            </a:r>
            <a:r>
              <a:rPr lang="en-US" altLang="zh-TW" sz="2200" dirty="0">
                <a:latin typeface="+mn-ea"/>
              </a:rPr>
              <a:t>(106.6.14</a:t>
            </a:r>
            <a:r>
              <a:rPr lang="en-US" altLang="zh-TW" sz="2200" dirty="0" smtClean="0">
                <a:latin typeface="+mn-ea"/>
              </a:rPr>
              <a:t>)</a:t>
            </a:r>
            <a:r>
              <a:rPr lang="zh-TW" altLang="en-US" sz="2200" dirty="0" smtClean="0">
                <a:latin typeface="+mn-ea"/>
              </a:rPr>
              <a:t> 增訂</a:t>
            </a:r>
            <a:r>
              <a:rPr lang="zh-TW" altLang="en-US" sz="2200" dirty="0">
                <a:latin typeface="+mn-ea"/>
              </a:rPr>
              <a:t>第</a:t>
            </a:r>
            <a:r>
              <a:rPr lang="en-US" altLang="zh-TW" sz="2200" dirty="0">
                <a:latin typeface="+mn-ea"/>
              </a:rPr>
              <a:t>24-1</a:t>
            </a:r>
            <a:r>
              <a:rPr lang="zh-TW" altLang="en-US" sz="2200" dirty="0">
                <a:latin typeface="+mn-ea"/>
              </a:rPr>
              <a:t>條</a:t>
            </a:r>
          </a:p>
          <a:p>
            <a:r>
              <a:rPr lang="zh-TW" altLang="en-US" sz="2200" dirty="0">
                <a:latin typeface="+mn-ea"/>
              </a:rPr>
              <a:t>下列公務人員之公法上財產請求權，其消滅時效期間依本法行之：</a:t>
            </a:r>
          </a:p>
          <a:p>
            <a:r>
              <a:rPr lang="zh-TW" altLang="en-US" sz="2200" dirty="0">
                <a:latin typeface="+mn-ea"/>
              </a:rPr>
              <a:t>一、因</a:t>
            </a:r>
            <a:r>
              <a:rPr lang="zh-TW" altLang="en-US" sz="2200" dirty="0">
                <a:solidFill>
                  <a:srgbClr val="FF0000"/>
                </a:solidFill>
                <a:latin typeface="+mn-ea"/>
              </a:rPr>
              <a:t>十</a:t>
            </a:r>
            <a:r>
              <a:rPr lang="zh-TW" altLang="en-US" sz="2200" dirty="0">
                <a:latin typeface="+mn-ea"/>
              </a:rPr>
              <a:t>年間不行使而消滅者</a:t>
            </a:r>
            <a:r>
              <a:rPr lang="zh-TW" altLang="en-US" sz="2200" dirty="0" smtClean="0">
                <a:latin typeface="+mn-ea"/>
              </a:rPr>
              <a:t>：</a:t>
            </a:r>
          </a:p>
          <a:p>
            <a:pPr marL="396000" lvl="1" indent="0">
              <a:buNone/>
            </a:pPr>
            <a:r>
              <a:rPr lang="zh-TW" altLang="en-US" sz="2200" dirty="0" smtClean="0">
                <a:latin typeface="+mn-ea"/>
              </a:rPr>
              <a:t>（一）執行職務時，發生意外致受傷、失能或死亡應發給之慰問金。</a:t>
            </a:r>
          </a:p>
          <a:p>
            <a:pPr marL="400050" lvl="1" indent="0">
              <a:buNone/>
            </a:pPr>
            <a:r>
              <a:rPr lang="zh-TW" altLang="en-US" sz="2200" dirty="0" smtClean="0">
                <a:latin typeface="+mn-ea"/>
              </a:rPr>
              <a:t>（</a:t>
            </a:r>
            <a:r>
              <a:rPr lang="zh-TW" altLang="en-US" sz="2200" dirty="0">
                <a:latin typeface="+mn-ea"/>
              </a:rPr>
              <a:t>二）依法執行職務涉訟輔助之費用。</a:t>
            </a:r>
          </a:p>
          <a:p>
            <a:r>
              <a:rPr lang="zh-TW" altLang="en-US" sz="2200" dirty="0">
                <a:latin typeface="+mn-ea"/>
              </a:rPr>
              <a:t>二、因</a:t>
            </a:r>
            <a:r>
              <a:rPr lang="zh-TW" altLang="en-US" sz="2200" dirty="0">
                <a:solidFill>
                  <a:srgbClr val="FF0000"/>
                </a:solidFill>
                <a:latin typeface="+mn-ea"/>
              </a:rPr>
              <a:t>二</a:t>
            </a:r>
            <a:r>
              <a:rPr lang="zh-TW" altLang="en-US" sz="2200" dirty="0">
                <a:latin typeface="+mn-ea"/>
              </a:rPr>
              <a:t>年間不行使而消滅者：</a:t>
            </a:r>
          </a:p>
          <a:p>
            <a:pPr marL="457200" lvl="1" indent="0">
              <a:buNone/>
            </a:pPr>
            <a:r>
              <a:rPr lang="zh-TW" altLang="en-US" sz="2200" dirty="0">
                <a:latin typeface="+mn-ea"/>
              </a:rPr>
              <a:t>（一）經服務機關核准實施公務人員一般健康檢查之費用。</a:t>
            </a:r>
          </a:p>
          <a:p>
            <a:pPr marL="457200" lvl="1" indent="0">
              <a:buNone/>
            </a:pPr>
            <a:r>
              <a:rPr lang="zh-TW" altLang="en-US" sz="2200" dirty="0">
                <a:latin typeface="+mn-ea"/>
              </a:rPr>
              <a:t>（二）經服務機關核准之加班費。</a:t>
            </a:r>
          </a:p>
          <a:p>
            <a:pPr marL="457200" lvl="1" indent="0">
              <a:buNone/>
            </a:pPr>
            <a:r>
              <a:rPr lang="zh-TW" altLang="en-US" sz="2200" dirty="0">
                <a:latin typeface="+mn-ea"/>
              </a:rPr>
              <a:t>（三）執行職務墊支之必要費用。</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492000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809274"/>
          </a:xfrm>
        </p:spPr>
        <p:txBody>
          <a:bodyPr>
            <a:normAutofit/>
          </a:bodyPr>
          <a:lstStyle/>
          <a:p>
            <a:r>
              <a:rPr lang="zh-TW" altLang="en-US" sz="4000" dirty="0">
                <a:solidFill>
                  <a:srgbClr val="FF0000"/>
                </a:solidFill>
              </a:rPr>
              <a:t>請求權時效相關規定</a:t>
            </a:r>
            <a:endParaRPr lang="zh-TW" altLang="en-US" sz="4000" dirty="0"/>
          </a:p>
        </p:txBody>
      </p:sp>
      <p:sp>
        <p:nvSpPr>
          <p:cNvPr id="3" name="內容版面配置區 2"/>
          <p:cNvSpPr>
            <a:spLocks noGrp="1"/>
          </p:cNvSpPr>
          <p:nvPr>
            <p:ph idx="1"/>
          </p:nvPr>
        </p:nvSpPr>
        <p:spPr>
          <a:xfrm>
            <a:off x="2589212" y="1639330"/>
            <a:ext cx="8915400" cy="4271892"/>
          </a:xfrm>
        </p:spPr>
        <p:txBody>
          <a:bodyPr/>
          <a:lstStyle/>
          <a:p>
            <a:r>
              <a:rPr lang="zh-TW" altLang="en-US" sz="2200" dirty="0" smtClean="0">
                <a:latin typeface="+mn-ea"/>
              </a:rPr>
              <a:t>民法</a:t>
            </a:r>
            <a:r>
              <a:rPr lang="en-US" altLang="zh-TW" sz="2200" dirty="0">
                <a:latin typeface="+mn-ea"/>
              </a:rPr>
              <a:t>(104.6.10</a:t>
            </a:r>
            <a:r>
              <a:rPr lang="en-US" altLang="zh-TW" sz="2200" dirty="0" smtClean="0">
                <a:latin typeface="+mn-ea"/>
              </a:rPr>
              <a:t>)</a:t>
            </a:r>
          </a:p>
          <a:p>
            <a:endParaRPr lang="en-US" altLang="zh-TW" dirty="0">
              <a:latin typeface="+mn-ea"/>
            </a:endParaRPr>
          </a:p>
          <a:p>
            <a:pPr algn="just"/>
            <a:r>
              <a:rPr lang="zh-TW" altLang="en-US" sz="2200" dirty="0">
                <a:latin typeface="+mn-ea"/>
              </a:rPr>
              <a:t>第</a:t>
            </a:r>
            <a:r>
              <a:rPr lang="en-US" altLang="zh-TW" sz="2200" dirty="0">
                <a:latin typeface="+mn-ea"/>
              </a:rPr>
              <a:t>125</a:t>
            </a:r>
            <a:r>
              <a:rPr lang="zh-TW" altLang="en-US" sz="2200" dirty="0" smtClean="0">
                <a:latin typeface="+mn-ea"/>
              </a:rPr>
              <a:t>條</a:t>
            </a:r>
          </a:p>
          <a:p>
            <a:pPr marL="457200" lvl="1" indent="0" algn="just">
              <a:buNone/>
            </a:pPr>
            <a:r>
              <a:rPr lang="zh-TW" altLang="en-US" sz="2200" dirty="0" smtClean="0">
                <a:latin typeface="+mn-ea"/>
              </a:rPr>
              <a:t>請求權，因</a:t>
            </a:r>
            <a:r>
              <a:rPr lang="zh-TW" altLang="en-US" sz="2200" dirty="0" smtClean="0">
                <a:solidFill>
                  <a:srgbClr val="FF0000"/>
                </a:solidFill>
                <a:latin typeface="+mn-ea"/>
              </a:rPr>
              <a:t>十五</a:t>
            </a:r>
            <a:r>
              <a:rPr lang="zh-TW" altLang="en-US" sz="2200" dirty="0" smtClean="0">
                <a:latin typeface="+mn-ea"/>
              </a:rPr>
              <a:t>年間不行使而消滅。但法律所定期間較短者，依其規定。</a:t>
            </a:r>
          </a:p>
          <a:p>
            <a:pPr algn="just"/>
            <a:r>
              <a:rPr lang="zh-TW" altLang="en-US" sz="2200" dirty="0" smtClean="0">
                <a:latin typeface="+mn-ea"/>
              </a:rPr>
              <a:t>第</a:t>
            </a:r>
            <a:r>
              <a:rPr lang="en-US" altLang="zh-TW" sz="2200" dirty="0">
                <a:latin typeface="+mn-ea"/>
              </a:rPr>
              <a:t>126</a:t>
            </a:r>
            <a:r>
              <a:rPr lang="zh-TW" altLang="en-US" sz="2200" dirty="0">
                <a:latin typeface="+mn-ea"/>
              </a:rPr>
              <a:t>條</a:t>
            </a:r>
          </a:p>
          <a:p>
            <a:pPr marL="400050" lvl="1" indent="0" algn="just">
              <a:buNone/>
            </a:pPr>
            <a:r>
              <a:rPr lang="zh-TW" altLang="en-US" sz="2200" dirty="0">
                <a:latin typeface="+mn-ea"/>
              </a:rPr>
              <a:t>利息、紅利、租金、贍養費、退職金及其他一年或不及一年之定期給付債權，其各期給付請求權，因</a:t>
            </a:r>
            <a:r>
              <a:rPr lang="zh-TW" altLang="en-US" sz="2200" dirty="0">
                <a:solidFill>
                  <a:srgbClr val="FF0000"/>
                </a:solidFill>
                <a:latin typeface="+mn-ea"/>
              </a:rPr>
              <a:t>五</a:t>
            </a:r>
            <a:r>
              <a:rPr lang="zh-TW" altLang="en-US" sz="2200" dirty="0">
                <a:latin typeface="+mn-ea"/>
              </a:rPr>
              <a:t>年間不行使而消滅。</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24934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908128"/>
          </a:xfrm>
        </p:spPr>
        <p:txBody>
          <a:bodyPr>
            <a:normAutofit/>
          </a:bodyPr>
          <a:lstStyle/>
          <a:p>
            <a:r>
              <a:rPr lang="zh-TW" altLang="en-US" sz="4000" dirty="0">
                <a:solidFill>
                  <a:srgbClr val="FF0000"/>
                </a:solidFill>
              </a:rPr>
              <a:t>請求權時效相關規定</a:t>
            </a:r>
            <a:endParaRPr lang="zh-TW" altLang="en-US" sz="4000" dirty="0"/>
          </a:p>
        </p:txBody>
      </p:sp>
      <p:sp>
        <p:nvSpPr>
          <p:cNvPr id="3" name="內容版面配置區 2"/>
          <p:cNvSpPr>
            <a:spLocks noGrp="1"/>
          </p:cNvSpPr>
          <p:nvPr>
            <p:ph idx="1"/>
          </p:nvPr>
        </p:nvSpPr>
        <p:spPr>
          <a:xfrm>
            <a:off x="2589211" y="1721708"/>
            <a:ext cx="9059091" cy="4786184"/>
          </a:xfrm>
        </p:spPr>
        <p:txBody>
          <a:bodyPr>
            <a:normAutofit/>
          </a:bodyPr>
          <a:lstStyle/>
          <a:p>
            <a:r>
              <a:rPr lang="zh-TW" altLang="en-US" sz="2000" dirty="0">
                <a:latin typeface="+mn-ea"/>
              </a:rPr>
              <a:t>第</a:t>
            </a:r>
            <a:r>
              <a:rPr lang="en-US" altLang="zh-TW" sz="2000" dirty="0">
                <a:latin typeface="+mn-ea"/>
              </a:rPr>
              <a:t>127</a:t>
            </a:r>
            <a:r>
              <a:rPr lang="zh-TW" altLang="en-US" sz="2000" dirty="0">
                <a:latin typeface="+mn-ea"/>
              </a:rPr>
              <a:t>條</a:t>
            </a:r>
          </a:p>
          <a:p>
            <a:pPr algn="just"/>
            <a:r>
              <a:rPr lang="zh-TW" altLang="en-US" sz="2000" dirty="0">
                <a:latin typeface="+mn-ea"/>
              </a:rPr>
              <a:t>左列各款請求權，因</a:t>
            </a:r>
            <a:r>
              <a:rPr lang="zh-TW" altLang="en-US" sz="2000" dirty="0">
                <a:solidFill>
                  <a:srgbClr val="FF0000"/>
                </a:solidFill>
                <a:latin typeface="+mn-ea"/>
              </a:rPr>
              <a:t>二</a:t>
            </a:r>
            <a:r>
              <a:rPr lang="zh-TW" altLang="en-US" sz="2000" dirty="0">
                <a:latin typeface="+mn-ea"/>
              </a:rPr>
              <a:t>年間不行使而消滅：</a:t>
            </a:r>
          </a:p>
          <a:p>
            <a:pPr marL="0" indent="0" algn="just">
              <a:buNone/>
            </a:pPr>
            <a:r>
              <a:rPr lang="zh-TW" altLang="en-US" sz="2000" dirty="0">
                <a:latin typeface="+mn-ea"/>
              </a:rPr>
              <a:t>一、旅店、飲食店及娛樂場之住宿費、飲食費、座費、消費物之代價及其墊款。</a:t>
            </a:r>
          </a:p>
          <a:p>
            <a:pPr marL="0" indent="0" algn="just">
              <a:buNone/>
            </a:pPr>
            <a:r>
              <a:rPr lang="zh-TW" altLang="en-US" sz="2000" dirty="0">
                <a:latin typeface="+mn-ea"/>
              </a:rPr>
              <a:t>二、運送費及運送人所墊之款。</a:t>
            </a:r>
          </a:p>
          <a:p>
            <a:pPr marL="0" indent="0" algn="just">
              <a:buNone/>
            </a:pPr>
            <a:r>
              <a:rPr lang="zh-TW" altLang="en-US" sz="2000" dirty="0">
                <a:latin typeface="+mn-ea"/>
              </a:rPr>
              <a:t>三、以租賃動產為營業者之租價。</a:t>
            </a:r>
          </a:p>
          <a:p>
            <a:pPr marL="0" indent="0" algn="just">
              <a:buNone/>
            </a:pPr>
            <a:r>
              <a:rPr lang="zh-TW" altLang="en-US" sz="2000" dirty="0">
                <a:latin typeface="+mn-ea"/>
              </a:rPr>
              <a:t>四、醫生、藥師、看護生之診費、藥費、報酬及其墊款。</a:t>
            </a:r>
          </a:p>
          <a:p>
            <a:pPr marL="0" indent="0" algn="just">
              <a:buNone/>
            </a:pPr>
            <a:r>
              <a:rPr lang="zh-TW" altLang="en-US" sz="2000" dirty="0">
                <a:latin typeface="+mn-ea"/>
              </a:rPr>
              <a:t>五、律師、會計師、公證人之報酬及其墊款。</a:t>
            </a:r>
          </a:p>
          <a:p>
            <a:pPr marL="0" indent="0" algn="just">
              <a:buNone/>
            </a:pPr>
            <a:r>
              <a:rPr lang="zh-TW" altLang="en-US" sz="2000" dirty="0">
                <a:latin typeface="+mn-ea"/>
              </a:rPr>
              <a:t>六、律師、會計師、公證人所收當事人物件之交還。</a:t>
            </a:r>
          </a:p>
          <a:p>
            <a:pPr marL="0" indent="0" algn="just">
              <a:buNone/>
            </a:pPr>
            <a:r>
              <a:rPr lang="zh-TW" altLang="en-US" sz="2000" dirty="0">
                <a:latin typeface="+mn-ea"/>
              </a:rPr>
              <a:t>七、技師、承攬人之報酬及其墊款。</a:t>
            </a:r>
          </a:p>
          <a:p>
            <a:pPr marL="0" indent="0" algn="just">
              <a:buNone/>
            </a:pPr>
            <a:r>
              <a:rPr lang="zh-TW" altLang="en-US" sz="2000" dirty="0">
                <a:latin typeface="+mn-ea"/>
              </a:rPr>
              <a:t>八、商人、製造人、手工業人所供給之商品及產物之代價。</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011669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solidFill>
                  <a:schemeClr val="tx1"/>
                </a:solidFill>
              </a:rPr>
              <a:t>公務員使用會員卡採購公物，私吞累積之紅利點數，是否涉及取得不正利益之補充</a:t>
            </a:r>
            <a:r>
              <a:rPr lang="zh-TW" altLang="en-US" dirty="0" smtClean="0">
                <a:solidFill>
                  <a:schemeClr val="tx1"/>
                </a:solidFill>
              </a:rPr>
              <a:t>說明</a:t>
            </a:r>
            <a:r>
              <a:rPr lang="en-US" altLang="zh-TW" sz="2000" dirty="0" smtClean="0"/>
              <a:t>(</a:t>
            </a:r>
            <a:r>
              <a:rPr lang="zh-TW" altLang="en-US" sz="2000" dirty="0" smtClean="0"/>
              <a:t>法務部</a:t>
            </a:r>
            <a:r>
              <a:rPr lang="zh-TW" altLang="en-US" sz="2000" dirty="0"/>
              <a:t>廉</a:t>
            </a:r>
            <a:r>
              <a:rPr lang="zh-TW" altLang="en-US" sz="2000" dirty="0" smtClean="0"/>
              <a:t>政署</a:t>
            </a:r>
            <a:r>
              <a:rPr lang="en-US" altLang="zh-TW" sz="2000" dirty="0" smtClean="0"/>
              <a:t>102.7.4</a:t>
            </a:r>
            <a:r>
              <a:rPr lang="zh-TW" altLang="en-US" sz="2000" dirty="0"/>
              <a:t>廉預字第</a:t>
            </a:r>
            <a:r>
              <a:rPr lang="en-US" altLang="zh-TW" sz="2000" dirty="0"/>
              <a:t>10205014900</a:t>
            </a:r>
            <a:r>
              <a:rPr lang="zh-TW" altLang="en-US" sz="2000" dirty="0"/>
              <a:t>號</a:t>
            </a:r>
            <a:r>
              <a:rPr lang="zh-TW" altLang="en-US" sz="2000" dirty="0" smtClean="0"/>
              <a:t>函</a:t>
            </a:r>
            <a:r>
              <a:rPr lang="en-US" altLang="zh-TW" sz="2000" dirty="0" smtClean="0"/>
              <a:t>)</a:t>
            </a:r>
            <a:endParaRPr lang="zh-TW" altLang="en-US" sz="2000" dirty="0"/>
          </a:p>
        </p:txBody>
      </p:sp>
      <p:sp>
        <p:nvSpPr>
          <p:cNvPr id="3" name="內容版面配置區 2"/>
          <p:cNvSpPr>
            <a:spLocks noGrp="1"/>
          </p:cNvSpPr>
          <p:nvPr>
            <p:ph idx="1"/>
          </p:nvPr>
        </p:nvSpPr>
        <p:spPr/>
        <p:txBody>
          <a:bodyPr>
            <a:normAutofit/>
          </a:bodyPr>
          <a:lstStyle/>
          <a:p>
            <a:endParaRPr lang="en-US" altLang="zh-TW" sz="2400" dirty="0" smtClean="0"/>
          </a:p>
          <a:p>
            <a:endParaRPr lang="en-US" altLang="zh-TW" sz="2400" dirty="0"/>
          </a:p>
          <a:p>
            <a:r>
              <a:rPr lang="zh-TW" altLang="en-US" sz="2000" dirty="0" smtClean="0"/>
              <a:t>近日</a:t>
            </a:r>
            <a:r>
              <a:rPr lang="zh-TW" altLang="en-US" sz="2000" dirty="0"/>
              <a:t>媒體報導標題「</a:t>
            </a:r>
            <a:r>
              <a:rPr lang="zh-TW" altLang="en-US" sz="2000" dirty="0" smtClean="0"/>
              <a:t>廉政署：</a:t>
            </a:r>
            <a:r>
              <a:rPr lang="zh-TW" altLang="en-US" sz="2000" dirty="0"/>
              <a:t>採購公物</a:t>
            </a:r>
            <a:r>
              <a:rPr lang="en-US" altLang="zh-TW" sz="2000" dirty="0"/>
              <a:t>A</a:t>
            </a:r>
            <a:r>
              <a:rPr lang="zh-TW" altLang="en-US" sz="2000" dirty="0"/>
              <a:t>紅利點數也觸法」，內文刊載略以「公務員不是拿錢才出事，例如使用會員卡採購公務，</a:t>
            </a:r>
            <a:r>
              <a:rPr lang="en-US" altLang="zh-TW" sz="2000" dirty="0"/>
              <a:t>『</a:t>
            </a:r>
            <a:r>
              <a:rPr lang="zh-TW" altLang="en-US" sz="2000" dirty="0"/>
              <a:t>私吞</a:t>
            </a:r>
            <a:r>
              <a:rPr lang="en-US" altLang="zh-TW" sz="2000" dirty="0"/>
              <a:t>』</a:t>
            </a:r>
            <a:r>
              <a:rPr lang="zh-TW" altLang="en-US" sz="2000" dirty="0"/>
              <a:t>累積紅利點數，都算是不正利益，都有事」等語；惟刊登內容簡略，恐造成外界誤解，特予補充說明</a:t>
            </a:r>
            <a:r>
              <a:rPr lang="zh-TW" altLang="en-US" sz="2000" dirty="0" smtClean="0"/>
              <a:t>。</a:t>
            </a:r>
            <a:endParaRPr lang="zh-TW" altLang="en-US" sz="2000"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889822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3200" dirty="0">
                <a:solidFill>
                  <a:schemeClr val="tx1"/>
                </a:solidFill>
              </a:rPr>
              <a:t>公務員使用會員卡採購公物，私吞累積之紅利點數，是否涉及取得不正利益之補充說明</a:t>
            </a:r>
            <a:r>
              <a:rPr lang="en-US" altLang="zh-TW" sz="1800" dirty="0">
                <a:solidFill>
                  <a:prstClr val="black">
                    <a:lumMod val="85000"/>
                    <a:lumOff val="15000"/>
                  </a:prstClr>
                </a:solidFill>
              </a:rPr>
              <a:t>(</a:t>
            </a:r>
            <a:r>
              <a:rPr lang="zh-TW" altLang="en-US" sz="1800" dirty="0">
                <a:solidFill>
                  <a:prstClr val="black">
                    <a:lumMod val="85000"/>
                    <a:lumOff val="15000"/>
                  </a:prstClr>
                </a:solidFill>
              </a:rPr>
              <a:t>法務部廉政署</a:t>
            </a:r>
            <a:r>
              <a:rPr lang="en-US" altLang="zh-TW" sz="1800" dirty="0">
                <a:solidFill>
                  <a:prstClr val="black">
                    <a:lumMod val="85000"/>
                    <a:lumOff val="15000"/>
                  </a:prstClr>
                </a:solidFill>
              </a:rPr>
              <a:t>102.7.4</a:t>
            </a:r>
            <a:r>
              <a:rPr lang="zh-TW" altLang="en-US" sz="1800" dirty="0">
                <a:solidFill>
                  <a:prstClr val="black">
                    <a:lumMod val="85000"/>
                    <a:lumOff val="15000"/>
                  </a:prstClr>
                </a:solidFill>
              </a:rPr>
              <a:t>廉預字第</a:t>
            </a:r>
            <a:r>
              <a:rPr lang="en-US" altLang="zh-TW" sz="1800" dirty="0">
                <a:solidFill>
                  <a:prstClr val="black">
                    <a:lumMod val="85000"/>
                    <a:lumOff val="15000"/>
                  </a:prstClr>
                </a:solidFill>
              </a:rPr>
              <a:t>10205014900</a:t>
            </a:r>
            <a:r>
              <a:rPr lang="zh-TW" altLang="en-US" sz="1800" dirty="0">
                <a:solidFill>
                  <a:prstClr val="black">
                    <a:lumMod val="85000"/>
                    <a:lumOff val="15000"/>
                  </a:prstClr>
                </a:solidFill>
              </a:rPr>
              <a:t>號函</a:t>
            </a:r>
            <a:r>
              <a:rPr lang="en-US" altLang="zh-TW" sz="1800" dirty="0">
                <a:solidFill>
                  <a:prstClr val="black">
                    <a:lumMod val="85000"/>
                    <a:lumOff val="15000"/>
                  </a:prstClr>
                </a:solidFill>
              </a:rPr>
              <a:t>)</a:t>
            </a:r>
            <a:endParaRPr lang="zh-TW" altLang="en-US" dirty="0"/>
          </a:p>
        </p:txBody>
      </p:sp>
      <p:sp>
        <p:nvSpPr>
          <p:cNvPr id="3" name="內容版面配置區 2"/>
          <p:cNvSpPr>
            <a:spLocks noGrp="1"/>
          </p:cNvSpPr>
          <p:nvPr>
            <p:ph idx="1"/>
          </p:nvPr>
        </p:nvSpPr>
        <p:spPr/>
        <p:txBody>
          <a:bodyPr>
            <a:noAutofit/>
          </a:bodyPr>
          <a:lstStyle/>
          <a:p>
            <a:r>
              <a:rPr lang="zh-TW" altLang="en-US" sz="2000" dirty="0" smtClean="0"/>
              <a:t>有關</a:t>
            </a:r>
            <a:r>
              <a:rPr lang="zh-TW" altLang="en-US" sz="2000" dirty="0"/>
              <a:t>公務員使用會員卡採購公物，私吞累積之紅利點數，是否涉及取得不正利益，非可一概而論，爰依「機關專責採購或經常辦理採購事項之人員」及「機關同仁因公務需要」二類情形說明如次：</a:t>
            </a:r>
          </a:p>
          <a:p>
            <a:pPr marL="400050" lvl="1" indent="0">
              <a:buNone/>
            </a:pPr>
            <a:r>
              <a:rPr lang="en-US" altLang="zh-TW" sz="2000" dirty="0"/>
              <a:t>(</a:t>
            </a:r>
            <a:r>
              <a:rPr lang="zh-TW" altLang="en-US" sz="2000" dirty="0"/>
              <a:t>一</a:t>
            </a:r>
            <a:r>
              <a:rPr lang="en-US" altLang="zh-TW" sz="2000" dirty="0"/>
              <a:t>)</a:t>
            </a:r>
            <a:r>
              <a:rPr lang="zh-TW" altLang="en-US" sz="2000" dirty="0"/>
              <a:t>機關專責採購或經常辦理採購事項之人員如長年以個人信用卡或會員卡購物或支付各項費用，因非其個人購物，而是為機關購物或支付費用，所得紅利點數自應歸機關所有，不能獨得。</a:t>
            </a:r>
          </a:p>
          <a:p>
            <a:pPr marL="400050" lvl="1" indent="0">
              <a:buNone/>
            </a:pPr>
            <a:r>
              <a:rPr lang="en-US" altLang="zh-TW" sz="2000" dirty="0"/>
              <a:t>(</a:t>
            </a:r>
            <a:r>
              <a:rPr lang="zh-TW" altLang="en-US" sz="2000" dirty="0"/>
              <a:t>二</a:t>
            </a:r>
            <a:r>
              <a:rPr lang="en-US" altLang="zh-TW" sz="2000" dirty="0"/>
              <a:t>)</a:t>
            </a:r>
            <a:r>
              <a:rPr lang="zh-TW" altLang="en-US" sz="2000" dirty="0"/>
              <a:t>機關同仁如因公務需要，以個人信用卡支付款項，行政院主計總處為簡化經費支付程序，曾明定機關辦理採購及機關同仁因公務需要，以個人信用卡支付款項之處理原則，詳請參照行政院主計總處</a:t>
            </a:r>
            <a:r>
              <a:rPr lang="en-US" altLang="zh-TW" sz="2000" dirty="0"/>
              <a:t>96</a:t>
            </a:r>
            <a:r>
              <a:rPr lang="zh-TW" altLang="en-US" sz="2000" dirty="0"/>
              <a:t>年</a:t>
            </a:r>
            <a:r>
              <a:rPr lang="en-US" altLang="zh-TW" sz="2000" dirty="0"/>
              <a:t>2</a:t>
            </a:r>
            <a:r>
              <a:rPr lang="zh-TW" altLang="en-US" sz="2000" dirty="0"/>
              <a:t>月</a:t>
            </a:r>
            <a:r>
              <a:rPr lang="en-US" altLang="zh-TW" sz="2000" dirty="0"/>
              <a:t>1</a:t>
            </a:r>
            <a:r>
              <a:rPr lang="zh-TW" altLang="en-US" sz="2000" dirty="0"/>
              <a:t>日處會三字第</a:t>
            </a:r>
            <a:r>
              <a:rPr lang="en-US" altLang="zh-TW" sz="2000" dirty="0"/>
              <a:t>0960000691</a:t>
            </a:r>
            <a:r>
              <a:rPr lang="zh-TW" altLang="en-US" sz="2000" dirty="0"/>
              <a:t>號函說明六。如公務員辦理因公出差旅費用等核銷，依行政院主計總處前開函示意旨，自得以個人信用卡刷卡方式辦理支付，並無涉有取得不正利益或違反公務員廉政倫理規範情事。</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685123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58873161"/>
              </p:ext>
            </p:extLst>
          </p:nvPr>
        </p:nvGraphicFramePr>
        <p:xfrm>
          <a:off x="2589213" y="2566555"/>
          <a:ext cx="8915401" cy="3501736"/>
        </p:xfrm>
        <a:graphic>
          <a:graphicData uri="http://schemas.openxmlformats.org/drawingml/2006/table">
            <a:tbl>
              <a:tblPr/>
              <a:tblGrid>
                <a:gridCol w="1086330">
                  <a:extLst>
                    <a:ext uri="{9D8B030D-6E8A-4147-A177-3AD203B41FA5}">
                      <a16:colId xmlns:a16="http://schemas.microsoft.com/office/drawing/2014/main" val="20000"/>
                    </a:ext>
                  </a:extLst>
                </a:gridCol>
                <a:gridCol w="1264710">
                  <a:extLst>
                    <a:ext uri="{9D8B030D-6E8A-4147-A177-3AD203B41FA5}">
                      <a16:colId xmlns:a16="http://schemas.microsoft.com/office/drawing/2014/main" val="20001"/>
                    </a:ext>
                  </a:extLst>
                </a:gridCol>
                <a:gridCol w="1264710">
                  <a:extLst>
                    <a:ext uri="{9D8B030D-6E8A-4147-A177-3AD203B41FA5}">
                      <a16:colId xmlns:a16="http://schemas.microsoft.com/office/drawing/2014/main" val="20002"/>
                    </a:ext>
                  </a:extLst>
                </a:gridCol>
                <a:gridCol w="1361034">
                  <a:extLst>
                    <a:ext uri="{9D8B030D-6E8A-4147-A177-3AD203B41FA5}">
                      <a16:colId xmlns:a16="http://schemas.microsoft.com/office/drawing/2014/main" val="20003"/>
                    </a:ext>
                  </a:extLst>
                </a:gridCol>
                <a:gridCol w="1264710">
                  <a:extLst>
                    <a:ext uri="{9D8B030D-6E8A-4147-A177-3AD203B41FA5}">
                      <a16:colId xmlns:a16="http://schemas.microsoft.com/office/drawing/2014/main" val="20004"/>
                    </a:ext>
                  </a:extLst>
                </a:gridCol>
                <a:gridCol w="1264710">
                  <a:extLst>
                    <a:ext uri="{9D8B030D-6E8A-4147-A177-3AD203B41FA5}">
                      <a16:colId xmlns:a16="http://schemas.microsoft.com/office/drawing/2014/main" val="20005"/>
                    </a:ext>
                  </a:extLst>
                </a:gridCol>
                <a:gridCol w="1409197">
                  <a:extLst>
                    <a:ext uri="{9D8B030D-6E8A-4147-A177-3AD203B41FA5}">
                      <a16:colId xmlns:a16="http://schemas.microsoft.com/office/drawing/2014/main" val="20006"/>
                    </a:ext>
                  </a:extLst>
                </a:gridCol>
              </a:tblGrid>
              <a:tr h="842804">
                <a:tc>
                  <a:txBody>
                    <a:bodyPr/>
                    <a:lstStyle/>
                    <a:p>
                      <a:pPr algn="ctr">
                        <a:lnSpc>
                          <a:spcPct val="150000"/>
                        </a:lnSpc>
                        <a:spcAft>
                          <a:spcPts val="0"/>
                        </a:spcAft>
                      </a:pPr>
                      <a:r>
                        <a:rPr lang="zh-TW" sz="1400" kern="100" dirty="0">
                          <a:effectLst/>
                          <a:latin typeface="+mn-ea"/>
                          <a:ea typeface="+mn-ea"/>
                        </a:rPr>
                        <a:t>項</a:t>
                      </a:r>
                      <a:r>
                        <a:rPr lang="en-US" sz="1400" kern="100" dirty="0">
                          <a:effectLst/>
                          <a:latin typeface="+mn-ea"/>
                          <a:ea typeface="+mn-ea"/>
                        </a:rPr>
                        <a:t>  </a:t>
                      </a:r>
                      <a:r>
                        <a:rPr lang="zh-TW" sz="1400" kern="100" dirty="0">
                          <a:effectLst/>
                          <a:latin typeface="+mn-ea"/>
                          <a:ea typeface="+mn-ea"/>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mn-ea"/>
                          <a:ea typeface="+mn-ea"/>
                        </a:rPr>
                        <a:t>總</a:t>
                      </a:r>
                      <a:r>
                        <a:rPr lang="zh-TW" sz="1400" kern="100" spc="-40" dirty="0">
                          <a:effectLst/>
                          <a:latin typeface="+mn-ea"/>
                          <a:ea typeface="+mn-ea"/>
                        </a:rPr>
                        <a:t>務或清冊</a:t>
                      </a:r>
                      <a:endParaRPr lang="zh-TW" sz="1400" kern="100" dirty="0">
                        <a:effectLst/>
                        <a:latin typeface="+mn-ea"/>
                        <a:ea typeface="+mn-ea"/>
                      </a:endParaRPr>
                    </a:p>
                    <a:p>
                      <a:pPr algn="ctr">
                        <a:lnSpc>
                          <a:spcPct val="150000"/>
                        </a:lnSpc>
                        <a:spcAft>
                          <a:spcPts val="0"/>
                        </a:spcAft>
                      </a:pPr>
                      <a:r>
                        <a:rPr lang="zh-TW" sz="1400" kern="100" dirty="0">
                          <a:effectLst/>
                          <a:latin typeface="+mn-ea"/>
                          <a:ea typeface="+mn-ea"/>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mn-ea"/>
                          <a:ea typeface="+mn-ea"/>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mn-ea"/>
                          <a:ea typeface="+mn-ea"/>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備</a:t>
                      </a:r>
                      <a:r>
                        <a:rPr lang="en-US" sz="1400" kern="100">
                          <a:effectLst/>
                          <a:latin typeface="+mn-ea"/>
                          <a:ea typeface="+mn-ea"/>
                        </a:rPr>
                        <a:t>   </a:t>
                      </a:r>
                      <a:r>
                        <a:rPr lang="zh-TW" sz="1400" kern="100">
                          <a:effectLst/>
                          <a:latin typeface="+mn-ea"/>
                          <a:ea typeface="+mn-ea"/>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8932">
                <a:tc>
                  <a:txBody>
                    <a:bodyPr/>
                    <a:lstStyle/>
                    <a:p>
                      <a:pPr algn="just" eaLnBrk="0">
                        <a:lnSpc>
                          <a:spcPct val="150000"/>
                        </a:lnSpc>
                        <a:spcAft>
                          <a:spcPts val="0"/>
                        </a:spcAft>
                      </a:pPr>
                      <a:r>
                        <a:rPr lang="zh-TW" sz="1400" kern="100" dirty="0" smtClean="0">
                          <a:effectLst/>
                          <a:latin typeface="+mn-ea"/>
                          <a:ea typeface="+mn-ea"/>
                        </a:rPr>
                        <a:t>待遇</a:t>
                      </a:r>
                      <a:r>
                        <a:rPr lang="zh-TW" sz="1400" kern="100" dirty="0">
                          <a:effectLst/>
                          <a:latin typeface="+mn-ea"/>
                          <a:ea typeface="+mn-ea"/>
                        </a:rPr>
                        <a:t>、獎金、保險、依法應提撥之退休金及離職儲金</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780" algn="just" eaLnBrk="0">
                        <a:lnSpc>
                          <a:spcPct val="150000"/>
                        </a:lnSpc>
                        <a:spcAft>
                          <a:spcPts val="0"/>
                        </a:spcAft>
                      </a:pPr>
                      <a:r>
                        <a:rPr lang="zh-TW" sz="1400" kern="100" dirty="0">
                          <a:effectLst/>
                          <a:latin typeface="+mn-ea"/>
                          <a:ea typeface="+mn-ea"/>
                        </a:rPr>
                        <a:t>依人事或相關單位提供之資料編製清冊</a:t>
                      </a:r>
                      <a:r>
                        <a:rPr lang="en-US" sz="1400" kern="100" dirty="0">
                          <a:effectLst/>
                          <a:latin typeface="+mn-ea"/>
                          <a:ea typeface="+mn-ea"/>
                        </a:rPr>
                        <a:t>(</a:t>
                      </a:r>
                      <a:r>
                        <a:rPr lang="zh-TW" sz="1400" kern="100" dirty="0">
                          <a:effectLst/>
                          <a:latin typeface="+mn-ea"/>
                          <a:ea typeface="+mn-ea"/>
                        </a:rPr>
                        <a:t>含公保、健保及代扣所得稅等資料</a:t>
                      </a:r>
                      <a:r>
                        <a:rPr lang="en-US" sz="1400" kern="100" dirty="0">
                          <a:effectLst/>
                          <a:latin typeface="+mn-ea"/>
                          <a:ea typeface="+mn-ea"/>
                        </a:rPr>
                        <a:t>)</a:t>
                      </a:r>
                      <a:r>
                        <a:rPr lang="zh-TW" sz="1400" kern="100" dirty="0">
                          <a:effectLst/>
                          <a:latin typeface="+mn-ea"/>
                          <a:ea typeface="+mn-ea"/>
                        </a:rPr>
                        <a:t>，發放時，應通知當事人。</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cs typeface="Times New Roman" panose="02020603050405020304" pitchFamily="18" charset="0"/>
                        </a:rPr>
                        <a:t>按名審核待遇、獎金、保險、依法應提撥之退休金、離職儲金及追補</a:t>
                      </a:r>
                      <a:r>
                        <a:rPr lang="en-US" sz="1400" kern="100" dirty="0">
                          <a:effectLst/>
                          <a:latin typeface="+mn-ea"/>
                          <a:ea typeface="+mn-ea"/>
                          <a:cs typeface="Times New Roman" panose="02020603050405020304" pitchFamily="18" charset="0"/>
                        </a:rPr>
                        <a:t>(</a:t>
                      </a:r>
                      <a:r>
                        <a:rPr lang="zh-TW" sz="1400" kern="100" dirty="0">
                          <a:effectLst/>
                          <a:latin typeface="+mn-ea"/>
                          <a:ea typeface="+mn-ea"/>
                          <a:cs typeface="Times New Roman" panose="02020603050405020304" pitchFamily="18" charset="0"/>
                        </a:rPr>
                        <a:t>扣</a:t>
                      </a:r>
                      <a:r>
                        <a:rPr lang="en-US" sz="1400" kern="100" dirty="0">
                          <a:effectLst/>
                          <a:latin typeface="+mn-ea"/>
                          <a:ea typeface="+mn-ea"/>
                          <a:cs typeface="Times New Roman" panose="02020603050405020304" pitchFamily="18" charset="0"/>
                        </a:rPr>
                        <a:t>)</a:t>
                      </a:r>
                      <a:r>
                        <a:rPr lang="zh-TW" sz="1400" kern="100" dirty="0">
                          <a:effectLst/>
                          <a:latin typeface="+mn-ea"/>
                          <a:ea typeface="+mn-ea"/>
                          <a:cs typeface="Times New Roman" panose="02020603050405020304" pitchFamily="18" charset="0"/>
                        </a:rPr>
                        <a:t>調整數之合法性及正確性。</a:t>
                      </a:r>
                    </a:p>
                    <a:p>
                      <a:pPr algn="just" eaLnBrk="0">
                        <a:lnSpc>
                          <a:spcPct val="150000"/>
                        </a:lnSpc>
                        <a:spcAft>
                          <a:spcPts val="0"/>
                        </a:spcAft>
                      </a:pPr>
                      <a:r>
                        <a:rPr lang="en-US" sz="1400" kern="100" dirty="0">
                          <a:effectLst/>
                          <a:latin typeface="+mn-ea"/>
                          <a:ea typeface="+mn-ea"/>
                        </a:rPr>
                        <a:t> </a:t>
                      </a:r>
                      <a:endParaRPr lang="zh-TW" sz="1400" kern="100" dirty="0">
                        <a:effectLst/>
                        <a:latin typeface="+mn-ea"/>
                        <a:ea typeface="+mn-ea"/>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mn-ea"/>
                          <a:ea typeface="+mn-ea"/>
                          <a:cs typeface="Times New Roman" panose="02020603050405020304" pitchFamily="18" charset="0"/>
                        </a:rPr>
                        <a:t>1.</a:t>
                      </a:r>
                      <a:r>
                        <a:rPr lang="zh-TW" sz="1400" kern="100" dirty="0">
                          <a:solidFill>
                            <a:srgbClr val="0070C0"/>
                          </a:solidFill>
                          <a:effectLst/>
                          <a:latin typeface="+mn-ea"/>
                          <a:ea typeface="+mn-ea"/>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mn-ea"/>
                          <a:ea typeface="+mn-ea"/>
                          <a:cs typeface="Times New Roman" panose="02020603050405020304" pitchFamily="18" charset="0"/>
                        </a:rPr>
                        <a:t>2.</a:t>
                      </a:r>
                      <a:r>
                        <a:rPr lang="zh-TW" sz="1400" kern="100" dirty="0">
                          <a:solidFill>
                            <a:srgbClr val="0070C0"/>
                          </a:solidFill>
                          <a:effectLst/>
                          <a:latin typeface="+mn-ea"/>
                          <a:ea typeface="+mn-ea"/>
                          <a:cs typeface="Times New Roman" panose="02020603050405020304" pitchFamily="18" charset="0"/>
                        </a:rPr>
                        <a:t>審核是否經權責單位核簽</a:t>
                      </a:r>
                      <a:r>
                        <a:rPr lang="en-US" sz="1400" kern="100" dirty="0">
                          <a:solidFill>
                            <a:srgbClr val="0070C0"/>
                          </a:solidFill>
                          <a:effectLst/>
                          <a:latin typeface="+mn-ea"/>
                          <a:ea typeface="+mn-ea"/>
                          <a:cs typeface="Times New Roman" panose="02020603050405020304" pitchFamily="18" charset="0"/>
                        </a:rPr>
                        <a:t>(</a:t>
                      </a:r>
                      <a:r>
                        <a:rPr lang="zh-TW" sz="1400" kern="100" dirty="0">
                          <a:solidFill>
                            <a:srgbClr val="0070C0"/>
                          </a:solidFill>
                          <a:effectLst/>
                          <a:latin typeface="+mn-ea"/>
                          <a:ea typeface="+mn-ea"/>
                          <a:cs typeface="Times New Roman" panose="02020603050405020304" pitchFamily="18" charset="0"/>
                        </a:rPr>
                        <a:t>章</a:t>
                      </a:r>
                      <a:r>
                        <a:rPr lang="en-US" sz="1400" kern="100" dirty="0">
                          <a:solidFill>
                            <a:srgbClr val="0070C0"/>
                          </a:solidFill>
                          <a:effectLst/>
                          <a:latin typeface="+mn-ea"/>
                          <a:ea typeface="+mn-ea"/>
                          <a:cs typeface="Times New Roman" panose="02020603050405020304" pitchFamily="18" charset="0"/>
                        </a:rPr>
                        <a:t>)</a:t>
                      </a:r>
                      <a:r>
                        <a:rPr lang="zh-TW" sz="1400" kern="100" dirty="0">
                          <a:solidFill>
                            <a:srgbClr val="0070C0"/>
                          </a:solidFill>
                          <a:effectLst/>
                          <a:latin typeface="+mn-ea"/>
                          <a:ea typeface="+mn-ea"/>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mn-ea"/>
                          <a:ea typeface="+mn-ea"/>
                          <a:cs typeface="Times New Roman" panose="02020603050405020304" pitchFamily="18" charset="0"/>
                        </a:rPr>
                        <a:t>3.</a:t>
                      </a:r>
                      <a:r>
                        <a:rPr lang="zh-TW" sz="1400" kern="100" dirty="0">
                          <a:solidFill>
                            <a:srgbClr val="0070C0"/>
                          </a:solidFill>
                          <a:effectLst/>
                          <a:latin typeface="+mn-ea"/>
                          <a:ea typeface="+mn-ea"/>
                          <a:cs typeface="Times New Roman" panose="02020603050405020304" pitchFamily="18" charset="0"/>
                        </a:rPr>
                        <a:t>審核金額乘算及加總之正確性。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en-US" sz="1400" kern="100" dirty="0">
                          <a:effectLst/>
                          <a:latin typeface="+mn-ea"/>
                          <a:ea typeface="+mn-ea"/>
                        </a:rPr>
                        <a:t> </a:t>
                      </a:r>
                      <a:endParaRPr lang="zh-TW" sz="1400" kern="100" dirty="0">
                        <a:effectLst/>
                        <a:latin typeface="+mn-ea"/>
                        <a:ea typeface="+mn-ea"/>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19200" indent="-685800" algn="just">
                        <a:lnSpc>
                          <a:spcPct val="150000"/>
                        </a:lnSpc>
                        <a:spcAft>
                          <a:spcPts val="0"/>
                        </a:spcAft>
                      </a:pPr>
                      <a:r>
                        <a:rPr lang="en-US" sz="1400" kern="100" dirty="0">
                          <a:effectLst/>
                          <a:latin typeface="+mn-ea"/>
                          <a:ea typeface="+mn-ea"/>
                          <a:cs typeface="Times New Roman" panose="02020603050405020304" pitchFamily="18" charset="0"/>
                        </a:rPr>
                        <a:t> </a:t>
                      </a:r>
                      <a:endParaRPr lang="zh-TW" sz="1400" kern="100" dirty="0">
                        <a:effectLst/>
                        <a:latin typeface="+mn-ea"/>
                        <a:ea typeface="+mn-ea"/>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rPr>
                        <a:t>技工、工友及其他人員部分，如係由總務或業務單位負責者，其審核責任由人事單位改由總務或業務單位負責。</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640651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16" name="內容版面配置區 15"/>
          <p:cNvGraphicFramePr>
            <a:graphicFrameLocks noGrp="1"/>
          </p:cNvGraphicFramePr>
          <p:nvPr>
            <p:ph idx="1"/>
            <p:extLst>
              <p:ext uri="{D42A27DB-BD31-4B8C-83A1-F6EECF244321}">
                <p14:modId xmlns:p14="http://schemas.microsoft.com/office/powerpoint/2010/main" val="1690757546"/>
              </p:ext>
            </p:extLst>
          </p:nvPr>
        </p:nvGraphicFramePr>
        <p:xfrm>
          <a:off x="2592925" y="2400362"/>
          <a:ext cx="8915401" cy="3248687"/>
        </p:xfrm>
        <a:graphic>
          <a:graphicData uri="http://schemas.openxmlformats.org/drawingml/2006/table">
            <a:tbl>
              <a:tblPr/>
              <a:tblGrid>
                <a:gridCol w="1086330">
                  <a:extLst>
                    <a:ext uri="{9D8B030D-6E8A-4147-A177-3AD203B41FA5}">
                      <a16:colId xmlns:a16="http://schemas.microsoft.com/office/drawing/2014/main" val="20000"/>
                    </a:ext>
                  </a:extLst>
                </a:gridCol>
                <a:gridCol w="1264710">
                  <a:extLst>
                    <a:ext uri="{9D8B030D-6E8A-4147-A177-3AD203B41FA5}">
                      <a16:colId xmlns:a16="http://schemas.microsoft.com/office/drawing/2014/main" val="20001"/>
                    </a:ext>
                  </a:extLst>
                </a:gridCol>
                <a:gridCol w="1264710">
                  <a:extLst>
                    <a:ext uri="{9D8B030D-6E8A-4147-A177-3AD203B41FA5}">
                      <a16:colId xmlns:a16="http://schemas.microsoft.com/office/drawing/2014/main" val="20002"/>
                    </a:ext>
                  </a:extLst>
                </a:gridCol>
                <a:gridCol w="1361034">
                  <a:extLst>
                    <a:ext uri="{9D8B030D-6E8A-4147-A177-3AD203B41FA5}">
                      <a16:colId xmlns:a16="http://schemas.microsoft.com/office/drawing/2014/main" val="20003"/>
                    </a:ext>
                  </a:extLst>
                </a:gridCol>
                <a:gridCol w="1264710">
                  <a:extLst>
                    <a:ext uri="{9D8B030D-6E8A-4147-A177-3AD203B41FA5}">
                      <a16:colId xmlns:a16="http://schemas.microsoft.com/office/drawing/2014/main" val="20004"/>
                    </a:ext>
                  </a:extLst>
                </a:gridCol>
                <a:gridCol w="1264710">
                  <a:extLst>
                    <a:ext uri="{9D8B030D-6E8A-4147-A177-3AD203B41FA5}">
                      <a16:colId xmlns:a16="http://schemas.microsoft.com/office/drawing/2014/main" val="20005"/>
                    </a:ext>
                  </a:extLst>
                </a:gridCol>
                <a:gridCol w="1409197">
                  <a:extLst>
                    <a:ext uri="{9D8B030D-6E8A-4147-A177-3AD203B41FA5}">
                      <a16:colId xmlns:a16="http://schemas.microsoft.com/office/drawing/2014/main" val="20006"/>
                    </a:ext>
                  </a:extLst>
                </a:gridCol>
              </a:tblGrid>
              <a:tr h="622902">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備</a:t>
                      </a:r>
                      <a:r>
                        <a:rPr lang="en-US" sz="1400" kern="100">
                          <a:effectLst/>
                          <a:latin typeface="微軟正黑體" panose="020B0604030504040204" pitchFamily="34" charset="-120"/>
                          <a:ea typeface="微軟正黑體" panose="020B0604030504040204" pitchFamily="34" charset="-120"/>
                        </a:rPr>
                        <a:t>   </a:t>
                      </a:r>
                      <a:r>
                        <a:rPr lang="zh-TW" sz="1400" kern="100">
                          <a:effectLst/>
                          <a:latin typeface="微軟正黑體" panose="020B0604030504040204" pitchFamily="34" charset="-120"/>
                          <a:ea typeface="微軟正黑體" panose="020B0604030504040204" pitchFamily="34" charset="-120"/>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08607">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婚喪及生育補助、子女教育補助</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依當事人申請資料處理。</a:t>
                      </a:r>
                    </a:p>
                    <a:p>
                      <a:pPr marL="192405" indent="-192405"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審核申請案之合法性及正確性</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含申請項目所附證明文件及標準是否符合相關法令規定，且未逾期或重複申請</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應本誠信原則，依規定於時限內按實填寫申請表，並繳驗證明文件，不得有重複申領情形。</a:t>
                      </a:r>
                    </a:p>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技工、工友及其他人員部分，如係由總務或業務單位負責者，其審核責任由人事單位改由總務或業務單位負責。</a:t>
                      </a:r>
                    </a:p>
                    <a:p>
                      <a:pPr marL="210820" indent="-21082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74892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3037268"/>
              </p:ext>
            </p:extLst>
          </p:nvPr>
        </p:nvGraphicFramePr>
        <p:xfrm>
          <a:off x="2589213" y="1905001"/>
          <a:ext cx="8915401" cy="4637681"/>
        </p:xfrm>
        <a:graphic>
          <a:graphicData uri="http://schemas.openxmlformats.org/drawingml/2006/table">
            <a:tbl>
              <a:tblPr/>
              <a:tblGrid>
                <a:gridCol w="1086330">
                  <a:extLst>
                    <a:ext uri="{9D8B030D-6E8A-4147-A177-3AD203B41FA5}">
                      <a16:colId xmlns:a16="http://schemas.microsoft.com/office/drawing/2014/main" val="20000"/>
                    </a:ext>
                  </a:extLst>
                </a:gridCol>
                <a:gridCol w="1264710">
                  <a:extLst>
                    <a:ext uri="{9D8B030D-6E8A-4147-A177-3AD203B41FA5}">
                      <a16:colId xmlns:a16="http://schemas.microsoft.com/office/drawing/2014/main" val="20001"/>
                    </a:ext>
                  </a:extLst>
                </a:gridCol>
                <a:gridCol w="1264710">
                  <a:extLst>
                    <a:ext uri="{9D8B030D-6E8A-4147-A177-3AD203B41FA5}">
                      <a16:colId xmlns:a16="http://schemas.microsoft.com/office/drawing/2014/main" val="20002"/>
                    </a:ext>
                  </a:extLst>
                </a:gridCol>
                <a:gridCol w="1361034">
                  <a:extLst>
                    <a:ext uri="{9D8B030D-6E8A-4147-A177-3AD203B41FA5}">
                      <a16:colId xmlns:a16="http://schemas.microsoft.com/office/drawing/2014/main" val="20003"/>
                    </a:ext>
                  </a:extLst>
                </a:gridCol>
                <a:gridCol w="1264710">
                  <a:extLst>
                    <a:ext uri="{9D8B030D-6E8A-4147-A177-3AD203B41FA5}">
                      <a16:colId xmlns:a16="http://schemas.microsoft.com/office/drawing/2014/main" val="20004"/>
                    </a:ext>
                  </a:extLst>
                </a:gridCol>
                <a:gridCol w="1264710">
                  <a:extLst>
                    <a:ext uri="{9D8B030D-6E8A-4147-A177-3AD203B41FA5}">
                      <a16:colId xmlns:a16="http://schemas.microsoft.com/office/drawing/2014/main" val="20005"/>
                    </a:ext>
                  </a:extLst>
                </a:gridCol>
                <a:gridCol w="1409197">
                  <a:extLst>
                    <a:ext uri="{9D8B030D-6E8A-4147-A177-3AD203B41FA5}">
                      <a16:colId xmlns:a16="http://schemas.microsoft.com/office/drawing/2014/main" val="20006"/>
                    </a:ext>
                  </a:extLst>
                </a:gridCol>
              </a:tblGrid>
              <a:tr h="633281">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備</a:t>
                      </a:r>
                      <a:r>
                        <a:rPr lang="en-US" sz="1400" kern="100">
                          <a:effectLst/>
                          <a:latin typeface="微軟正黑體" panose="020B0604030504040204" pitchFamily="34" charset="-120"/>
                          <a:ea typeface="微軟正黑體" panose="020B0604030504040204" pitchFamily="34" charset="-120"/>
                        </a:rPr>
                        <a:t>   </a:t>
                      </a:r>
                      <a:r>
                        <a:rPr lang="zh-TW" sz="1400" kern="100">
                          <a:effectLst/>
                          <a:latin typeface="微軟正黑體" panose="020B0604030504040204" pitchFamily="34" charset="-120"/>
                          <a:ea typeface="微軟正黑體" panose="020B0604030504040204" pitchFamily="34" charset="-120"/>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97601">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休假補助</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依當事人申請資料或人事單位提供資料處理。</a:t>
                      </a:r>
                    </a:p>
                    <a:p>
                      <a:pPr marL="287020" indent="-28702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審核申請案之合法性及正確性（含申請項目及標準是否符合相關法令規定，且未逾期或重複申請）。</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應本誠信原則，依規定於時限內</a:t>
                      </a:r>
                      <a:r>
                        <a:rPr lang="zh-TW" sz="1400" kern="100" dirty="0">
                          <a:solidFill>
                            <a:srgbClr val="000000"/>
                          </a:solidFill>
                          <a:effectLst/>
                          <a:latin typeface="微軟正黑體" panose="020B0604030504040204" pitchFamily="34" charset="-120"/>
                          <a:ea typeface="微軟正黑體" panose="020B0604030504040204" pitchFamily="34" charset="-120"/>
                        </a:rPr>
                        <a:t>提出</a:t>
                      </a:r>
                      <a:r>
                        <a:rPr lang="zh-TW" sz="1400" kern="100" dirty="0">
                          <a:effectLst/>
                          <a:latin typeface="微軟正黑體" panose="020B0604030504040204" pitchFamily="34" charset="-120"/>
                          <a:ea typeface="微軟正黑體" panose="020B0604030504040204" pitchFamily="34" charset="-120"/>
                        </a:rPr>
                        <a:t>申請，並確認休假補助費申請表之消費資訊，對於不符合規定之刷卡消費，應主動刪除，以避免溢領，且不得有重複申領情形。</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休假補助費申請表可由當事人或人事單位列印，並均應由當事人確認後，依規定辦理。</a:t>
                      </a:r>
                    </a:p>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各機關如有特別規定者，從其規定。</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390394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374824292"/>
              </p:ext>
            </p:extLst>
          </p:nvPr>
        </p:nvGraphicFramePr>
        <p:xfrm>
          <a:off x="2727489" y="1905000"/>
          <a:ext cx="8131012" cy="4363279"/>
        </p:xfrm>
        <a:graphic>
          <a:graphicData uri="http://schemas.openxmlformats.org/drawingml/2006/table">
            <a:tbl>
              <a:tblPr/>
              <a:tblGrid>
                <a:gridCol w="990754">
                  <a:extLst>
                    <a:ext uri="{9D8B030D-6E8A-4147-A177-3AD203B41FA5}">
                      <a16:colId xmlns:a16="http://schemas.microsoft.com/office/drawing/2014/main" val="20000"/>
                    </a:ext>
                  </a:extLst>
                </a:gridCol>
                <a:gridCol w="1153439">
                  <a:extLst>
                    <a:ext uri="{9D8B030D-6E8A-4147-A177-3AD203B41FA5}">
                      <a16:colId xmlns:a16="http://schemas.microsoft.com/office/drawing/2014/main" val="20001"/>
                    </a:ext>
                  </a:extLst>
                </a:gridCol>
                <a:gridCol w="1153439">
                  <a:extLst>
                    <a:ext uri="{9D8B030D-6E8A-4147-A177-3AD203B41FA5}">
                      <a16:colId xmlns:a16="http://schemas.microsoft.com/office/drawing/2014/main" val="20002"/>
                    </a:ext>
                  </a:extLst>
                </a:gridCol>
                <a:gridCol w="1241288">
                  <a:extLst>
                    <a:ext uri="{9D8B030D-6E8A-4147-A177-3AD203B41FA5}">
                      <a16:colId xmlns:a16="http://schemas.microsoft.com/office/drawing/2014/main" val="20003"/>
                    </a:ext>
                  </a:extLst>
                </a:gridCol>
                <a:gridCol w="1153439">
                  <a:extLst>
                    <a:ext uri="{9D8B030D-6E8A-4147-A177-3AD203B41FA5}">
                      <a16:colId xmlns:a16="http://schemas.microsoft.com/office/drawing/2014/main" val="20004"/>
                    </a:ext>
                  </a:extLst>
                </a:gridCol>
                <a:gridCol w="1153439">
                  <a:extLst>
                    <a:ext uri="{9D8B030D-6E8A-4147-A177-3AD203B41FA5}">
                      <a16:colId xmlns:a16="http://schemas.microsoft.com/office/drawing/2014/main" val="20005"/>
                    </a:ext>
                  </a:extLst>
                </a:gridCol>
                <a:gridCol w="1285214">
                  <a:extLst>
                    <a:ext uri="{9D8B030D-6E8A-4147-A177-3AD203B41FA5}">
                      <a16:colId xmlns:a16="http://schemas.microsoft.com/office/drawing/2014/main" val="20006"/>
                    </a:ext>
                  </a:extLst>
                </a:gridCol>
              </a:tblGrid>
              <a:tr h="544001">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人事單位</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會計單位</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業務單位</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當事人</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備</a:t>
                      </a:r>
                      <a:r>
                        <a:rPr lang="en-US" sz="1400" kern="100">
                          <a:effectLst/>
                          <a:latin typeface="微軟正黑體" panose="020B0604030504040204" pitchFamily="34" charset="-120"/>
                          <a:ea typeface="微軟正黑體" panose="020B0604030504040204" pitchFamily="34" charset="-120"/>
                        </a:rPr>
                        <a:t>   </a:t>
                      </a:r>
                      <a:r>
                        <a:rPr lang="zh-TW" sz="1400" kern="100">
                          <a:effectLst/>
                          <a:latin typeface="微軟正黑體" panose="020B0604030504040204" pitchFamily="34" charset="-120"/>
                          <a:ea typeface="微軟正黑體" panose="020B0604030504040204" pitchFamily="34" charset="-120"/>
                        </a:rPr>
                        <a:t>註</a:t>
                      </a:r>
                    </a:p>
                  </a:txBody>
                  <a:tcPr marL="13384" marR="1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23199">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未休假加班費　</a:t>
                      </a: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依人事單位或當事人提出之資料造冊。</a:t>
                      </a: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審核未休假加班申請案之合法性及正確性</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含未休假加班日數及標準是否符合相關法令規定，且未逾期或重複申請）。</a:t>
                      </a: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如由當事人申請時，應經其單位主管核簽</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章</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後送人事單位及清冊編製單位。</a:t>
                      </a: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申請時，應本誠信原則，依規定於時限內申請，不得有重複申領情形。</a:t>
                      </a:r>
                    </a:p>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人事單位彙總申請時，應經當事人確認未休假之日數，俾利彙編。</a:t>
                      </a:r>
                    </a:p>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年度中退休、離職者，應由當事人申請。</a:t>
                      </a:r>
                    </a:p>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各機關如有特別規定者，從其規定</a:t>
                      </a:r>
                      <a:r>
                        <a:rPr lang="zh-TW" sz="14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3384" marR="1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27434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400" dirty="0"/>
              <a:t>機關以普通收據辦理小額採購案件核銷時審核作業</a:t>
            </a:r>
            <a:r>
              <a:rPr lang="en-US" altLang="zh-TW" sz="4400" dirty="0" smtClean="0"/>
              <a:t>-</a:t>
            </a:r>
            <a:r>
              <a:rPr lang="zh-TW" altLang="en-US" sz="4400" dirty="0" smtClean="0">
                <a:solidFill>
                  <a:srgbClr val="C00000"/>
                </a:solidFill>
              </a:rPr>
              <a:t>總處做的努力</a:t>
            </a:r>
            <a:r>
              <a:rPr lang="zh-TW" altLang="en-US" dirty="0"/>
              <a:t/>
            </a:r>
            <a:br>
              <a:rPr lang="zh-TW" altLang="en-US" dirty="0"/>
            </a:br>
            <a:endParaRPr lang="zh-TW" altLang="en-US" dirty="0"/>
          </a:p>
        </p:txBody>
      </p:sp>
      <p:sp>
        <p:nvSpPr>
          <p:cNvPr id="3" name="內容版面配置區 2"/>
          <p:cNvSpPr>
            <a:spLocks noGrp="1"/>
          </p:cNvSpPr>
          <p:nvPr>
            <p:ph idx="1"/>
          </p:nvPr>
        </p:nvSpPr>
        <p:spPr>
          <a:xfrm>
            <a:off x="2589212" y="2133599"/>
            <a:ext cx="8915400" cy="4028303"/>
          </a:xfrm>
        </p:spPr>
        <p:txBody>
          <a:bodyPr>
            <a:normAutofit/>
          </a:bodyPr>
          <a:lstStyle/>
          <a:p>
            <a:endParaRPr lang="en-US" altLang="zh-TW" sz="2000" dirty="0" smtClean="0"/>
          </a:p>
          <a:p>
            <a:pPr algn="just"/>
            <a:r>
              <a:rPr lang="zh-TW" altLang="en-US" sz="2200" dirty="0" smtClean="0">
                <a:latin typeface="+mn-ea"/>
              </a:rPr>
              <a:t>行政院</a:t>
            </a:r>
            <a:r>
              <a:rPr lang="zh-TW" altLang="en-US" sz="2200" dirty="0">
                <a:latin typeface="+mn-ea"/>
              </a:rPr>
              <a:t>主計總處</a:t>
            </a:r>
            <a:r>
              <a:rPr lang="en-US" altLang="zh-TW" sz="2200" dirty="0">
                <a:latin typeface="+mn-ea"/>
              </a:rPr>
              <a:t>108</a:t>
            </a:r>
            <a:r>
              <a:rPr lang="zh-TW" altLang="en-US" sz="2200" dirty="0">
                <a:latin typeface="+mn-ea"/>
              </a:rPr>
              <a:t>年</a:t>
            </a:r>
            <a:r>
              <a:rPr lang="en-US" altLang="zh-TW" sz="2200" dirty="0">
                <a:latin typeface="+mn-ea"/>
              </a:rPr>
              <a:t>3</a:t>
            </a:r>
            <a:r>
              <a:rPr lang="zh-TW" altLang="en-US" sz="2200" dirty="0">
                <a:latin typeface="+mn-ea"/>
              </a:rPr>
              <a:t>月</a:t>
            </a:r>
            <a:r>
              <a:rPr lang="en-US" altLang="zh-TW" sz="2200" dirty="0">
                <a:latin typeface="+mn-ea"/>
              </a:rPr>
              <a:t>28</a:t>
            </a:r>
            <a:r>
              <a:rPr lang="zh-TW" altLang="en-US" sz="2200" dirty="0">
                <a:latin typeface="+mn-ea"/>
              </a:rPr>
              <a:t>日開會研議 為降低民眾質疑、機關人員衝突及避免耗費行政人力及成本等，考量</a:t>
            </a:r>
            <a:r>
              <a:rPr lang="zh-TW" altLang="en-US" sz="2200" dirty="0">
                <a:solidFill>
                  <a:srgbClr val="FF0000"/>
                </a:solidFill>
                <a:latin typeface="+mn-ea"/>
              </a:rPr>
              <a:t>實務上小額採購案件</a:t>
            </a:r>
            <a:r>
              <a:rPr lang="zh-TW" altLang="en-US" sz="2200" dirty="0">
                <a:latin typeface="+mn-ea"/>
              </a:rPr>
              <a:t>特性，本</a:t>
            </a:r>
            <a:r>
              <a:rPr lang="zh-TW" altLang="en-US" sz="2200" dirty="0">
                <a:solidFill>
                  <a:srgbClr val="C00000"/>
                </a:solidFill>
                <a:latin typeface="+mn-ea"/>
              </a:rPr>
              <a:t>重要性</a:t>
            </a:r>
            <a:r>
              <a:rPr lang="zh-TW" altLang="en-US" sz="2200" dirty="0">
                <a:latin typeface="+mn-ea"/>
              </a:rPr>
              <a:t>及</a:t>
            </a:r>
            <a:r>
              <a:rPr lang="zh-TW" altLang="en-US" sz="2200" dirty="0">
                <a:solidFill>
                  <a:srgbClr val="C00000"/>
                </a:solidFill>
                <a:latin typeface="+mn-ea"/>
              </a:rPr>
              <a:t>例外管理原則</a:t>
            </a:r>
            <a:r>
              <a:rPr lang="zh-TW" altLang="en-US" sz="2200" dirty="0">
                <a:latin typeface="+mn-ea"/>
              </a:rPr>
              <a:t>，主計總處研提改進建議，於</a:t>
            </a:r>
            <a:r>
              <a:rPr lang="en-US" altLang="zh-TW" sz="2200" dirty="0">
                <a:latin typeface="+mn-ea"/>
              </a:rPr>
              <a:t>108</a:t>
            </a:r>
            <a:r>
              <a:rPr lang="zh-TW" altLang="en-US" sz="2200" dirty="0">
                <a:latin typeface="+mn-ea"/>
              </a:rPr>
              <a:t>年</a:t>
            </a:r>
            <a:r>
              <a:rPr lang="en-US" altLang="zh-TW" sz="2200" dirty="0">
                <a:latin typeface="+mn-ea"/>
              </a:rPr>
              <a:t>3</a:t>
            </a:r>
            <a:r>
              <a:rPr lang="zh-TW" altLang="en-US" sz="2200" dirty="0">
                <a:latin typeface="+mn-ea"/>
              </a:rPr>
              <a:t>月</a:t>
            </a:r>
            <a:r>
              <a:rPr lang="en-US" altLang="zh-TW" sz="2200" dirty="0">
                <a:latin typeface="+mn-ea"/>
              </a:rPr>
              <a:t>28</a:t>
            </a:r>
            <a:r>
              <a:rPr lang="zh-TW" altLang="en-US" sz="2200" dirty="0">
                <a:latin typeface="+mn-ea"/>
              </a:rPr>
              <a:t>日邀集審計部及財政部等開會討論，獲致相關決議。</a:t>
            </a:r>
            <a:r>
              <a:rPr lang="en-US" altLang="zh-TW" sz="2200" dirty="0">
                <a:latin typeface="+mn-ea"/>
              </a:rPr>
              <a:t>(</a:t>
            </a:r>
            <a:r>
              <a:rPr lang="zh-TW" altLang="en-US" sz="2200" dirty="0">
                <a:latin typeface="+mn-ea"/>
              </a:rPr>
              <a:t>期間審計部表示：以其原審核意見係於</a:t>
            </a:r>
            <a:r>
              <a:rPr lang="en-US" altLang="zh-TW" sz="2200" dirty="0">
                <a:latin typeface="+mn-ea"/>
              </a:rPr>
              <a:t>104</a:t>
            </a:r>
            <a:r>
              <a:rPr lang="zh-TW" altLang="en-US" sz="2200" dirty="0">
                <a:latin typeface="+mn-ea"/>
              </a:rPr>
              <a:t>年修正審計法前所提，現審計環境、審計重點及審計技術已有所改變，且稅籍登記之營業項數有限，有無法全部涵蓋商家營業項目之虞，機關辦理相關查對事宜之必要性及效益確值檢討，故支持主計總處建議作法。</a:t>
            </a:r>
            <a:r>
              <a:rPr lang="en-US" altLang="zh-TW" sz="2200" dirty="0">
                <a:latin typeface="+mn-ea"/>
              </a:rPr>
              <a:t>)</a:t>
            </a:r>
            <a:endParaRPr lang="zh-TW" altLang="en-US" sz="2200" dirty="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875482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4234465891"/>
              </p:ext>
            </p:extLst>
          </p:nvPr>
        </p:nvGraphicFramePr>
        <p:xfrm>
          <a:off x="2795150" y="2254826"/>
          <a:ext cx="8156867" cy="3439391"/>
        </p:xfrm>
        <a:graphic>
          <a:graphicData uri="http://schemas.openxmlformats.org/drawingml/2006/table">
            <a:tbl>
              <a:tblPr/>
              <a:tblGrid>
                <a:gridCol w="993903">
                  <a:extLst>
                    <a:ext uri="{9D8B030D-6E8A-4147-A177-3AD203B41FA5}">
                      <a16:colId xmlns:a16="http://schemas.microsoft.com/office/drawing/2014/main" val="20000"/>
                    </a:ext>
                  </a:extLst>
                </a:gridCol>
                <a:gridCol w="1157107">
                  <a:extLst>
                    <a:ext uri="{9D8B030D-6E8A-4147-A177-3AD203B41FA5}">
                      <a16:colId xmlns:a16="http://schemas.microsoft.com/office/drawing/2014/main" val="20001"/>
                    </a:ext>
                  </a:extLst>
                </a:gridCol>
                <a:gridCol w="1157107">
                  <a:extLst>
                    <a:ext uri="{9D8B030D-6E8A-4147-A177-3AD203B41FA5}">
                      <a16:colId xmlns:a16="http://schemas.microsoft.com/office/drawing/2014/main" val="20002"/>
                    </a:ext>
                  </a:extLst>
                </a:gridCol>
                <a:gridCol w="1245235">
                  <a:extLst>
                    <a:ext uri="{9D8B030D-6E8A-4147-A177-3AD203B41FA5}">
                      <a16:colId xmlns:a16="http://schemas.microsoft.com/office/drawing/2014/main" val="20003"/>
                    </a:ext>
                  </a:extLst>
                </a:gridCol>
                <a:gridCol w="1157107">
                  <a:extLst>
                    <a:ext uri="{9D8B030D-6E8A-4147-A177-3AD203B41FA5}">
                      <a16:colId xmlns:a16="http://schemas.microsoft.com/office/drawing/2014/main" val="20004"/>
                    </a:ext>
                  </a:extLst>
                </a:gridCol>
                <a:gridCol w="1157107">
                  <a:extLst>
                    <a:ext uri="{9D8B030D-6E8A-4147-A177-3AD203B41FA5}">
                      <a16:colId xmlns:a16="http://schemas.microsoft.com/office/drawing/2014/main" val="20005"/>
                    </a:ext>
                  </a:extLst>
                </a:gridCol>
                <a:gridCol w="1289301">
                  <a:extLst>
                    <a:ext uri="{9D8B030D-6E8A-4147-A177-3AD203B41FA5}">
                      <a16:colId xmlns:a16="http://schemas.microsoft.com/office/drawing/2014/main" val="20006"/>
                    </a:ext>
                  </a:extLst>
                </a:gridCol>
              </a:tblGrid>
              <a:tr h="724082">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人事單位</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會計單位</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業務單位</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當事人</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備</a:t>
                      </a:r>
                      <a:r>
                        <a:rPr lang="en-US" sz="1400" kern="100">
                          <a:effectLst/>
                          <a:latin typeface="微軟正黑體" panose="020B0604030504040204" pitchFamily="34" charset="-120"/>
                          <a:ea typeface="微軟正黑體" panose="020B0604030504040204" pitchFamily="34" charset="-120"/>
                        </a:rPr>
                        <a:t>   </a:t>
                      </a:r>
                      <a:r>
                        <a:rPr lang="zh-TW" sz="1400" kern="100">
                          <a:effectLst/>
                          <a:latin typeface="微軟正黑體" panose="020B0604030504040204" pitchFamily="34" charset="-120"/>
                          <a:ea typeface="微軟正黑體" panose="020B0604030504040204" pitchFamily="34" charset="-120"/>
                        </a:rPr>
                        <a:t>註</a:t>
                      </a:r>
                    </a:p>
                  </a:txBody>
                  <a:tcPr marL="9581" marR="9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15309">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加班費</a:t>
                      </a: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依當事人申請資料處理。</a:t>
                      </a: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審核加班有無事先核准。</a:t>
                      </a:r>
                    </a:p>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審核加班時數、時薪之合法性及正確性。</a:t>
                      </a: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r>
                        <a:rPr lang="zh-TW" sz="1400" kern="100" dirty="0" smtClean="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tabLst>
                          <a:tab pos="363220" algn="l"/>
                        </a:tabLst>
                      </a:pPr>
                      <a:r>
                        <a:rPr lang="zh-TW" sz="1400" kern="100" dirty="0">
                          <a:effectLst/>
                          <a:latin typeface="微軟正黑體" panose="020B0604030504040204" pitchFamily="34" charset="-120"/>
                          <a:ea typeface="微軟正黑體" panose="020B0604030504040204" pitchFamily="34" charset="-120"/>
                        </a:rPr>
                        <a:t>負責管制員工加班之必要性及加班時數是否符合規定。</a:t>
                      </a:r>
                    </a:p>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080"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應本誠信原則，依規定覈實申領加班費。</a:t>
                      </a: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技工、工友及其他人員部分，如係由總務或業務單位負責者，其審核責任由人事單位改由總務或業務單位負責</a:t>
                      </a:r>
                      <a:r>
                        <a:rPr lang="zh-TW" sz="1400" kern="100" dirty="0" smtClean="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txBody>
                  <a:tcPr marL="9581" marR="9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231149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79809460"/>
              </p:ext>
            </p:extLst>
          </p:nvPr>
        </p:nvGraphicFramePr>
        <p:xfrm>
          <a:off x="2589213" y="1905000"/>
          <a:ext cx="8915400" cy="3991328"/>
        </p:xfrm>
        <a:graphic>
          <a:graphicData uri="http://schemas.openxmlformats.org/drawingml/2006/table">
            <a:tbl>
              <a:tblPr/>
              <a:tblGrid>
                <a:gridCol w="1087895">
                  <a:extLst>
                    <a:ext uri="{9D8B030D-6E8A-4147-A177-3AD203B41FA5}">
                      <a16:colId xmlns:a16="http://schemas.microsoft.com/office/drawing/2014/main" val="20000"/>
                    </a:ext>
                  </a:extLst>
                </a:gridCol>
                <a:gridCol w="1264457">
                  <a:extLst>
                    <a:ext uri="{9D8B030D-6E8A-4147-A177-3AD203B41FA5}">
                      <a16:colId xmlns:a16="http://schemas.microsoft.com/office/drawing/2014/main" val="20001"/>
                    </a:ext>
                  </a:extLst>
                </a:gridCol>
                <a:gridCol w="1264457">
                  <a:extLst>
                    <a:ext uri="{9D8B030D-6E8A-4147-A177-3AD203B41FA5}">
                      <a16:colId xmlns:a16="http://schemas.microsoft.com/office/drawing/2014/main" val="20002"/>
                    </a:ext>
                  </a:extLst>
                </a:gridCol>
                <a:gridCol w="1360762">
                  <a:extLst>
                    <a:ext uri="{9D8B030D-6E8A-4147-A177-3AD203B41FA5}">
                      <a16:colId xmlns:a16="http://schemas.microsoft.com/office/drawing/2014/main" val="20003"/>
                    </a:ext>
                  </a:extLst>
                </a:gridCol>
                <a:gridCol w="1264457">
                  <a:extLst>
                    <a:ext uri="{9D8B030D-6E8A-4147-A177-3AD203B41FA5}">
                      <a16:colId xmlns:a16="http://schemas.microsoft.com/office/drawing/2014/main" val="20004"/>
                    </a:ext>
                  </a:extLst>
                </a:gridCol>
                <a:gridCol w="1264457">
                  <a:extLst>
                    <a:ext uri="{9D8B030D-6E8A-4147-A177-3AD203B41FA5}">
                      <a16:colId xmlns:a16="http://schemas.microsoft.com/office/drawing/2014/main" val="20005"/>
                    </a:ext>
                  </a:extLst>
                </a:gridCol>
                <a:gridCol w="1408915">
                  <a:extLst>
                    <a:ext uri="{9D8B030D-6E8A-4147-A177-3AD203B41FA5}">
                      <a16:colId xmlns:a16="http://schemas.microsoft.com/office/drawing/2014/main" val="20006"/>
                    </a:ext>
                  </a:extLst>
                </a:gridCol>
              </a:tblGrid>
              <a:tr h="562661">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微軟正黑體" panose="020B0604030504040204" pitchFamily="34" charset="-120"/>
                          <a:ea typeface="微軟正黑體" panose="020B0604030504040204" pitchFamily="34" charset="-120"/>
                        </a:rPr>
                        <a:t>備</a:t>
                      </a:r>
                      <a:r>
                        <a:rPr lang="en-US" sz="1400" kern="100">
                          <a:effectLst/>
                          <a:latin typeface="微軟正黑體" panose="020B0604030504040204" pitchFamily="34" charset="-120"/>
                          <a:ea typeface="微軟正黑體" panose="020B0604030504040204" pitchFamily="34" charset="-120"/>
                        </a:rPr>
                        <a:t>   </a:t>
                      </a:r>
                      <a:r>
                        <a:rPr lang="zh-TW" sz="1400" kern="100">
                          <a:effectLst/>
                          <a:latin typeface="微軟正黑體" panose="020B0604030504040204" pitchFamily="34" charset="-120"/>
                          <a:ea typeface="微軟正黑體" panose="020B0604030504040204" pitchFamily="34" charset="-120"/>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51248">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值班費</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依值班管理單位提出資料彙編。</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審核值班次數、標準之合法性及正確性。</a:t>
                      </a:r>
                    </a:p>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p>
                      <a:pPr marL="114300" indent="-11430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值班管理單位應負責申請資料之正確性。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p>
                      <a:pPr marL="170815" indent="-193675"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34634354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87687154"/>
              </p:ext>
            </p:extLst>
          </p:nvPr>
        </p:nvGraphicFramePr>
        <p:xfrm>
          <a:off x="2589213" y="1864259"/>
          <a:ext cx="8915400" cy="4837877"/>
        </p:xfrm>
        <a:graphic>
          <a:graphicData uri="http://schemas.openxmlformats.org/drawingml/2006/table">
            <a:tbl>
              <a:tblPr/>
              <a:tblGrid>
                <a:gridCol w="1087895">
                  <a:extLst>
                    <a:ext uri="{9D8B030D-6E8A-4147-A177-3AD203B41FA5}">
                      <a16:colId xmlns:a16="http://schemas.microsoft.com/office/drawing/2014/main" val="20000"/>
                    </a:ext>
                  </a:extLst>
                </a:gridCol>
                <a:gridCol w="1264457">
                  <a:extLst>
                    <a:ext uri="{9D8B030D-6E8A-4147-A177-3AD203B41FA5}">
                      <a16:colId xmlns:a16="http://schemas.microsoft.com/office/drawing/2014/main" val="20001"/>
                    </a:ext>
                  </a:extLst>
                </a:gridCol>
                <a:gridCol w="1264457">
                  <a:extLst>
                    <a:ext uri="{9D8B030D-6E8A-4147-A177-3AD203B41FA5}">
                      <a16:colId xmlns:a16="http://schemas.microsoft.com/office/drawing/2014/main" val="20002"/>
                    </a:ext>
                  </a:extLst>
                </a:gridCol>
                <a:gridCol w="1360762">
                  <a:extLst>
                    <a:ext uri="{9D8B030D-6E8A-4147-A177-3AD203B41FA5}">
                      <a16:colId xmlns:a16="http://schemas.microsoft.com/office/drawing/2014/main" val="20003"/>
                    </a:ext>
                  </a:extLst>
                </a:gridCol>
                <a:gridCol w="1264457">
                  <a:extLst>
                    <a:ext uri="{9D8B030D-6E8A-4147-A177-3AD203B41FA5}">
                      <a16:colId xmlns:a16="http://schemas.microsoft.com/office/drawing/2014/main" val="20004"/>
                    </a:ext>
                  </a:extLst>
                </a:gridCol>
                <a:gridCol w="1264457">
                  <a:extLst>
                    <a:ext uri="{9D8B030D-6E8A-4147-A177-3AD203B41FA5}">
                      <a16:colId xmlns:a16="http://schemas.microsoft.com/office/drawing/2014/main" val="20005"/>
                    </a:ext>
                  </a:extLst>
                </a:gridCol>
                <a:gridCol w="1408915">
                  <a:extLst>
                    <a:ext uri="{9D8B030D-6E8A-4147-A177-3AD203B41FA5}">
                      <a16:colId xmlns:a16="http://schemas.microsoft.com/office/drawing/2014/main" val="20006"/>
                    </a:ext>
                  </a:extLst>
                </a:gridCol>
              </a:tblGrid>
              <a:tr h="700995">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備</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36882">
                <a:tc>
                  <a:txBody>
                    <a:bodyPr/>
                    <a:lstStyle/>
                    <a:p>
                      <a:pPr algn="just" eaLnBrk="0">
                        <a:lnSpc>
                          <a:spcPct val="100000"/>
                        </a:lnSpc>
                        <a:spcAft>
                          <a:spcPts val="0"/>
                        </a:spcAft>
                      </a:pPr>
                      <a:r>
                        <a:rPr lang="zh-TW" sz="1400" kern="100" dirty="0">
                          <a:effectLst/>
                          <a:latin typeface="微軟正黑體" panose="020B0604030504040204" pitchFamily="34" charset="-120"/>
                          <a:ea typeface="微軟正黑體" panose="020B0604030504040204" pitchFamily="34" charset="-120"/>
                        </a:rPr>
                        <a:t>退休、退職及資遣給付</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780" algn="just" eaLnBrk="0">
                        <a:lnSpc>
                          <a:spcPct val="100000"/>
                        </a:lnSpc>
                        <a:spcAft>
                          <a:spcPts val="0"/>
                        </a:spcAft>
                      </a:pPr>
                      <a:r>
                        <a:rPr lang="zh-TW" sz="1400" kern="100" dirty="0">
                          <a:effectLst/>
                          <a:latin typeface="微軟正黑體" panose="020B0604030504040204" pitchFamily="34" charset="-120"/>
                          <a:ea typeface="微軟正黑體" panose="020B0604030504040204" pitchFamily="34" charset="-120"/>
                        </a:rPr>
                        <a:t>依退休、退職及資遣給付之核准資料處理。</a:t>
                      </a:r>
                    </a:p>
                    <a:p>
                      <a:pPr marL="209550" indent="-209550"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申請退休、退職及資遣給付部分：</a:t>
                      </a:r>
                    </a:p>
                    <a:p>
                      <a:pPr marL="177165" indent="-177165" algn="just">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rPr>
                        <a:t>(1)</a:t>
                      </a:r>
                      <a:r>
                        <a:rPr lang="zh-TW" sz="1400" kern="100" dirty="0">
                          <a:effectLst/>
                          <a:latin typeface="微軟正黑體" panose="020B0604030504040204" pitchFamily="34" charset="-120"/>
                          <a:ea typeface="微軟正黑體" panose="020B0604030504040204" pitchFamily="34" charset="-120"/>
                        </a:rPr>
                        <a:t>初審申請案件之應附表件及相關資料完整性及正確性。</a:t>
                      </a:r>
                    </a:p>
                    <a:p>
                      <a:pPr marL="177165" indent="-177165" algn="just">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rPr>
                        <a:t>(2)</a:t>
                      </a:r>
                      <a:r>
                        <a:rPr lang="zh-TW" sz="1400" kern="100" dirty="0">
                          <a:effectLst/>
                          <a:latin typeface="微軟正黑體" panose="020B0604030504040204" pitchFamily="34" charset="-120"/>
                          <a:ea typeface="微軟正黑體" panose="020B0604030504040204" pitchFamily="34" charset="-120"/>
                        </a:rPr>
                        <a:t>依退休、退職及資遣之審定結果辦理相關事宜。</a:t>
                      </a:r>
                    </a:p>
                    <a:p>
                      <a:pPr marL="114300" indent="-114300"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定期給付部分：得基於人事服務需要，適時聯繫領受人並查驗其領受資格無誤後，列冊發放</a:t>
                      </a:r>
                      <a:r>
                        <a:rPr lang="zh-TW" sz="14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0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0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申請時，應本誠信原則，依規定於時限內覈實檢驗，不得有重複申領情形。</a:t>
                      </a:r>
                    </a:p>
                    <a:p>
                      <a:pPr marL="114300" indent="-114300" algn="just" eaLnBrk="0">
                        <a:lnSpc>
                          <a:spcPct val="100000"/>
                        </a:lnSpc>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如定期給付領受權有喪失（亡故除外）、停止、暫停或變更等事由，應主動通知發放機關。</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00000"/>
                        </a:lnSpc>
                        <a:spcAft>
                          <a:spcPts val="0"/>
                        </a:spcAft>
                      </a:pPr>
                      <a:r>
                        <a:rPr lang="zh-TW" sz="1400" kern="100" dirty="0">
                          <a:effectLst/>
                          <a:latin typeface="微軟正黑體" panose="020B0604030504040204" pitchFamily="34" charset="-120"/>
                          <a:ea typeface="微軟正黑體" panose="020B0604030504040204" pitchFamily="34" charset="-120"/>
                        </a:rPr>
                        <a:t>技工、工友部分，應由總務單位負責審核。</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170309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047643552"/>
              </p:ext>
            </p:extLst>
          </p:nvPr>
        </p:nvGraphicFramePr>
        <p:xfrm>
          <a:off x="2589213" y="2047008"/>
          <a:ext cx="8570623" cy="3679305"/>
        </p:xfrm>
        <a:graphic>
          <a:graphicData uri="http://schemas.openxmlformats.org/drawingml/2006/table">
            <a:tbl>
              <a:tblPr/>
              <a:tblGrid>
                <a:gridCol w="631969">
                  <a:extLst>
                    <a:ext uri="{9D8B030D-6E8A-4147-A177-3AD203B41FA5}">
                      <a16:colId xmlns:a16="http://schemas.microsoft.com/office/drawing/2014/main" val="20000"/>
                    </a:ext>
                  </a:extLst>
                </a:gridCol>
                <a:gridCol w="455927">
                  <a:extLst>
                    <a:ext uri="{9D8B030D-6E8A-4147-A177-3AD203B41FA5}">
                      <a16:colId xmlns:a16="http://schemas.microsoft.com/office/drawing/2014/main" val="20001"/>
                    </a:ext>
                  </a:extLst>
                </a:gridCol>
                <a:gridCol w="1264457">
                  <a:extLst>
                    <a:ext uri="{9D8B030D-6E8A-4147-A177-3AD203B41FA5}">
                      <a16:colId xmlns:a16="http://schemas.microsoft.com/office/drawing/2014/main" val="20002"/>
                    </a:ext>
                  </a:extLst>
                </a:gridCol>
                <a:gridCol w="1264457">
                  <a:extLst>
                    <a:ext uri="{9D8B030D-6E8A-4147-A177-3AD203B41FA5}">
                      <a16:colId xmlns:a16="http://schemas.microsoft.com/office/drawing/2014/main" val="20003"/>
                    </a:ext>
                  </a:extLst>
                </a:gridCol>
                <a:gridCol w="1360762">
                  <a:extLst>
                    <a:ext uri="{9D8B030D-6E8A-4147-A177-3AD203B41FA5}">
                      <a16:colId xmlns:a16="http://schemas.microsoft.com/office/drawing/2014/main" val="20004"/>
                    </a:ext>
                  </a:extLst>
                </a:gridCol>
                <a:gridCol w="1774642">
                  <a:extLst>
                    <a:ext uri="{9D8B030D-6E8A-4147-A177-3AD203B41FA5}">
                      <a16:colId xmlns:a16="http://schemas.microsoft.com/office/drawing/2014/main" val="20005"/>
                    </a:ext>
                  </a:extLst>
                </a:gridCol>
                <a:gridCol w="883228">
                  <a:extLst>
                    <a:ext uri="{9D8B030D-6E8A-4147-A177-3AD203B41FA5}">
                      <a16:colId xmlns:a16="http://schemas.microsoft.com/office/drawing/2014/main" val="20006"/>
                    </a:ext>
                  </a:extLst>
                </a:gridCol>
                <a:gridCol w="935181">
                  <a:extLst>
                    <a:ext uri="{9D8B030D-6E8A-4147-A177-3AD203B41FA5}">
                      <a16:colId xmlns:a16="http://schemas.microsoft.com/office/drawing/2014/main" val="20007"/>
                    </a:ext>
                  </a:extLst>
                </a:gridCol>
              </a:tblGrid>
              <a:tr h="566422">
                <a:tc gridSpan="2">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項</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總</a:t>
                      </a:r>
                      <a:r>
                        <a:rPr lang="zh-TW" sz="1400" kern="100" spc="-40" dirty="0">
                          <a:effectLst/>
                          <a:latin typeface="微軟正黑體" panose="020B0604030504040204" pitchFamily="34" charset="-120"/>
                          <a:ea typeface="微軟正黑體" panose="020B0604030504040204" pitchFamily="34" charset="-120"/>
                        </a:rPr>
                        <a:t>務或清冊</a:t>
                      </a:r>
                      <a:endParaRPr lang="zh-TW" sz="1400" kern="100" dirty="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備</a:t>
                      </a:r>
                      <a:r>
                        <a:rPr lang="en-US" sz="1400" kern="100" dirty="0">
                          <a:effectLst/>
                          <a:latin typeface="微軟正黑體" panose="020B0604030504040204" pitchFamily="34" charset="-120"/>
                          <a:ea typeface="微軟正黑體" panose="020B0604030504040204" pitchFamily="34" charset="-120"/>
                        </a:rPr>
                        <a:t>   </a:t>
                      </a:r>
                      <a:r>
                        <a:rPr lang="zh-TW" sz="1400" kern="100" dirty="0">
                          <a:effectLst/>
                          <a:latin typeface="微軟正黑體" panose="020B0604030504040204" pitchFamily="34" charset="-120"/>
                          <a:ea typeface="微軟正黑體" panose="020B0604030504040204" pitchFamily="34" charset="-120"/>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9225">
                <a:tc>
                  <a:txBody>
                    <a:bodyPr/>
                    <a:lstStyle/>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p>
                      <a:pPr algn="just" eaLnBrk="0">
                        <a:lnSpc>
                          <a:spcPct val="150000"/>
                        </a:lnSpc>
                        <a:spcAft>
                          <a:spcPts val="0"/>
                        </a:spcAft>
                      </a:pPr>
                      <a:r>
                        <a:rPr lang="zh-TW" sz="1400" kern="100" dirty="0" smtClean="0">
                          <a:effectLst/>
                          <a:latin typeface="微軟正黑體" panose="020B0604030504040204" pitchFamily="34" charset="-120"/>
                          <a:ea typeface="微軟正黑體" panose="020B0604030504040204" pitchFamily="34" charset="-120"/>
                        </a:rPr>
                        <a:t>兼職</a:t>
                      </a:r>
                      <a:r>
                        <a:rPr lang="zh-TW" sz="1400" kern="100" dirty="0">
                          <a:effectLst/>
                          <a:latin typeface="微軟正黑體" panose="020B0604030504040204" pitchFamily="34" charset="-120"/>
                          <a:ea typeface="微軟正黑體" panose="020B0604030504040204" pitchFamily="34" charset="-120"/>
                        </a:rPr>
                        <a:t>費</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本機關以外人員兼任本機關職務</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依核准之兼職人員名單、支給標準及相關法令規定造冊。</a:t>
                      </a:r>
                    </a:p>
                    <a:p>
                      <a:pPr marL="213360" indent="-213360"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審核兼職人員身分及兼職費金額之合法性及正確性。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審核預算能否容納。</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審核是否經權責單位核簽</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章</a:t>
                      </a: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14300" indent="-114300" algn="just" eaLnBrk="0">
                        <a:lnSpc>
                          <a:spcPct val="150000"/>
                        </a:lnSpc>
                        <a:spcAft>
                          <a:spcPts val="0"/>
                        </a:spcAft>
                      </a:pPr>
                      <a:r>
                        <a:rPr lang="en-US"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solidFill>
                            <a:srgbClr val="0070C0"/>
                          </a:solidFill>
                          <a:effectLst/>
                          <a:latin typeface="微軟正黑體" panose="020B0604030504040204" pitchFamily="34" charset="-120"/>
                          <a:ea typeface="微軟正黑體" panose="020B0604030504040204" pitchFamily="34" charset="-120"/>
                          <a:cs typeface="Times New Roman" panose="02020603050405020304" pitchFamily="18" charset="0"/>
                        </a:rPr>
                        <a:t>審核金額乘算及加總之正確性。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微軟正黑體" panose="020B0604030504040204" pitchFamily="34" charset="-120"/>
                          <a:ea typeface="微軟正黑體" panose="020B0604030504040204" pitchFamily="34" charset="-120"/>
                        </a:rPr>
                        <a:t>依規定簽辦兼職案件。</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670641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747659891"/>
              </p:ext>
            </p:extLst>
          </p:nvPr>
        </p:nvGraphicFramePr>
        <p:xfrm>
          <a:off x="2504211" y="2052676"/>
          <a:ext cx="9112826" cy="4034727"/>
        </p:xfrm>
        <a:graphic>
          <a:graphicData uri="http://schemas.openxmlformats.org/drawingml/2006/table">
            <a:tbl>
              <a:tblPr/>
              <a:tblGrid>
                <a:gridCol w="701876">
                  <a:extLst>
                    <a:ext uri="{9D8B030D-6E8A-4147-A177-3AD203B41FA5}">
                      <a16:colId xmlns:a16="http://schemas.microsoft.com/office/drawing/2014/main" val="20000"/>
                    </a:ext>
                  </a:extLst>
                </a:gridCol>
                <a:gridCol w="1367117">
                  <a:extLst>
                    <a:ext uri="{9D8B030D-6E8A-4147-A177-3AD203B41FA5}">
                      <a16:colId xmlns:a16="http://schemas.microsoft.com/office/drawing/2014/main" val="20001"/>
                    </a:ext>
                  </a:extLst>
                </a:gridCol>
                <a:gridCol w="1367117">
                  <a:extLst>
                    <a:ext uri="{9D8B030D-6E8A-4147-A177-3AD203B41FA5}">
                      <a16:colId xmlns:a16="http://schemas.microsoft.com/office/drawing/2014/main" val="20002"/>
                    </a:ext>
                  </a:extLst>
                </a:gridCol>
                <a:gridCol w="1471241">
                  <a:extLst>
                    <a:ext uri="{9D8B030D-6E8A-4147-A177-3AD203B41FA5}">
                      <a16:colId xmlns:a16="http://schemas.microsoft.com/office/drawing/2014/main" val="20003"/>
                    </a:ext>
                  </a:extLst>
                </a:gridCol>
                <a:gridCol w="1471241">
                  <a:extLst>
                    <a:ext uri="{9D8B030D-6E8A-4147-A177-3AD203B41FA5}">
                      <a16:colId xmlns:a16="http://schemas.microsoft.com/office/drawing/2014/main" val="20004"/>
                    </a:ext>
                  </a:extLst>
                </a:gridCol>
                <a:gridCol w="1367117">
                  <a:extLst>
                    <a:ext uri="{9D8B030D-6E8A-4147-A177-3AD203B41FA5}">
                      <a16:colId xmlns:a16="http://schemas.microsoft.com/office/drawing/2014/main" val="20005"/>
                    </a:ext>
                  </a:extLst>
                </a:gridCol>
                <a:gridCol w="1367117">
                  <a:extLst>
                    <a:ext uri="{9D8B030D-6E8A-4147-A177-3AD203B41FA5}">
                      <a16:colId xmlns:a16="http://schemas.microsoft.com/office/drawing/2014/main" val="20006"/>
                    </a:ext>
                  </a:extLst>
                </a:gridCol>
              </a:tblGrid>
              <a:tr h="742479">
                <a:tc gridSpan="2">
                  <a:txBody>
                    <a:bodyPr/>
                    <a:lstStyle/>
                    <a:p>
                      <a:pPr algn="ctr">
                        <a:lnSpc>
                          <a:spcPct val="150000"/>
                        </a:lnSpc>
                        <a:spcAft>
                          <a:spcPts val="0"/>
                        </a:spcAft>
                      </a:pPr>
                      <a:r>
                        <a:rPr lang="zh-TW" sz="1400" kern="100" dirty="0">
                          <a:effectLst/>
                          <a:latin typeface="+mn-ea"/>
                          <a:ea typeface="+mn-ea"/>
                        </a:rPr>
                        <a:t>項</a:t>
                      </a:r>
                      <a:r>
                        <a:rPr lang="en-US" sz="1400" kern="100" dirty="0">
                          <a:effectLst/>
                          <a:latin typeface="+mn-ea"/>
                          <a:ea typeface="+mn-ea"/>
                        </a:rPr>
                        <a:t>  </a:t>
                      </a:r>
                      <a:r>
                        <a:rPr lang="zh-TW" sz="1400" kern="100" dirty="0">
                          <a:effectLst/>
                          <a:latin typeface="+mn-ea"/>
                          <a:ea typeface="+mn-ea"/>
                        </a:rPr>
                        <a:t>目</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ct val="150000"/>
                        </a:lnSpc>
                        <a:spcAft>
                          <a:spcPts val="0"/>
                        </a:spcAft>
                      </a:pPr>
                      <a:r>
                        <a:rPr lang="zh-TW" sz="1400" kern="100" dirty="0">
                          <a:effectLst/>
                          <a:latin typeface="+mn-ea"/>
                          <a:ea typeface="+mn-ea"/>
                        </a:rPr>
                        <a:t>總</a:t>
                      </a:r>
                      <a:r>
                        <a:rPr lang="zh-TW" sz="1400" kern="100" spc="-40" dirty="0">
                          <a:effectLst/>
                          <a:latin typeface="+mn-ea"/>
                          <a:ea typeface="+mn-ea"/>
                        </a:rPr>
                        <a:t>務或清冊</a:t>
                      </a:r>
                      <a:endParaRPr lang="zh-TW" sz="1400" kern="100" dirty="0">
                        <a:effectLst/>
                        <a:latin typeface="+mn-ea"/>
                        <a:ea typeface="+mn-ea"/>
                      </a:endParaRPr>
                    </a:p>
                    <a:p>
                      <a:pPr algn="ctr">
                        <a:lnSpc>
                          <a:spcPct val="150000"/>
                        </a:lnSpc>
                        <a:spcAft>
                          <a:spcPts val="0"/>
                        </a:spcAft>
                      </a:pPr>
                      <a:r>
                        <a:rPr lang="zh-TW" sz="1400" kern="100" dirty="0">
                          <a:effectLst/>
                          <a:latin typeface="+mn-ea"/>
                          <a:ea typeface="+mn-ea"/>
                        </a:rPr>
                        <a:t>編製單位</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人事單位</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dirty="0">
                          <a:effectLst/>
                          <a:latin typeface="+mn-ea"/>
                          <a:ea typeface="+mn-ea"/>
                        </a:rPr>
                        <a:t>會計單位</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業務單位</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kern="100">
                          <a:effectLst/>
                          <a:latin typeface="+mn-ea"/>
                          <a:ea typeface="+mn-ea"/>
                        </a:rPr>
                        <a:t>當事人</a:t>
                      </a:r>
                    </a:p>
                  </a:txBody>
                  <a:tcPr marL="14759" marR="1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92248">
                <a:tc>
                  <a:txBody>
                    <a:bodyPr/>
                    <a:lstStyle/>
                    <a:p>
                      <a:pPr algn="just" eaLnBrk="0">
                        <a:lnSpc>
                          <a:spcPct val="150000"/>
                        </a:lnSpc>
                        <a:spcAft>
                          <a:spcPts val="0"/>
                        </a:spcAft>
                      </a:pPr>
                      <a:r>
                        <a:rPr lang="en-US" sz="1400" kern="100" dirty="0">
                          <a:effectLst/>
                          <a:latin typeface="+mn-ea"/>
                          <a:ea typeface="+mn-ea"/>
                        </a:rPr>
                        <a:t> </a:t>
                      </a:r>
                      <a:endParaRPr lang="zh-TW" sz="1400" kern="100" dirty="0">
                        <a:effectLst/>
                        <a:latin typeface="+mn-ea"/>
                        <a:ea typeface="+mn-ea"/>
                      </a:endParaRPr>
                    </a:p>
                    <a:p>
                      <a:pPr algn="just" eaLnBrk="0">
                        <a:lnSpc>
                          <a:spcPct val="150000"/>
                        </a:lnSpc>
                        <a:spcAft>
                          <a:spcPts val="0"/>
                        </a:spcAft>
                      </a:pPr>
                      <a:r>
                        <a:rPr lang="en-US" sz="1400" kern="100" dirty="0">
                          <a:effectLst/>
                          <a:latin typeface="+mn-ea"/>
                          <a:ea typeface="+mn-ea"/>
                        </a:rPr>
                        <a:t> </a:t>
                      </a:r>
                      <a:r>
                        <a:rPr lang="zh-TW" sz="1400" kern="100" dirty="0" smtClean="0">
                          <a:effectLst/>
                          <a:latin typeface="+mn-ea"/>
                          <a:ea typeface="+mn-ea"/>
                        </a:rPr>
                        <a:t>兼職</a:t>
                      </a:r>
                      <a:r>
                        <a:rPr lang="zh-TW" sz="1400" kern="100" dirty="0">
                          <a:effectLst/>
                          <a:latin typeface="+mn-ea"/>
                          <a:ea typeface="+mn-ea"/>
                        </a:rPr>
                        <a:t>費</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rPr>
                        <a:t>本機關人員兼任其他機關職務</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rPr>
                        <a:t>依人事單位審核結果，據以轉發當事人、退還發放機關或繳庫</a:t>
                      </a:r>
                      <a:r>
                        <a:rPr lang="zh-TW" sz="1400" kern="100" spc="-10" dirty="0">
                          <a:effectLst/>
                          <a:latin typeface="+mn-ea"/>
                          <a:ea typeface="+mn-ea"/>
                        </a:rPr>
                        <a:t> </a:t>
                      </a:r>
                      <a:r>
                        <a:rPr lang="en-US" sz="1400" kern="100" spc="-10" dirty="0">
                          <a:effectLst/>
                          <a:latin typeface="+mn-ea"/>
                          <a:ea typeface="+mn-ea"/>
                        </a:rPr>
                        <a:t>(</a:t>
                      </a:r>
                      <a:r>
                        <a:rPr lang="zh-TW" sz="1400" kern="0" spc="-10" dirty="0">
                          <a:effectLst/>
                          <a:latin typeface="+mn-ea"/>
                          <a:ea typeface="+mn-ea"/>
                        </a:rPr>
                        <a:t>被兼任職務之機關（構）學校得依規定採電連存帳方式直接支給當事人</a:t>
                      </a:r>
                      <a:r>
                        <a:rPr lang="en-US" sz="1400" kern="0" spc="-10" dirty="0">
                          <a:solidFill>
                            <a:srgbClr val="000000"/>
                          </a:solidFill>
                          <a:effectLst/>
                          <a:latin typeface="+mn-ea"/>
                          <a:ea typeface="+mn-ea"/>
                          <a:cs typeface="細明體" panose="02020509000000000000" pitchFamily="49" charset="-120"/>
                        </a:rPr>
                        <a:t>)</a:t>
                      </a:r>
                      <a:r>
                        <a:rPr lang="en-US" sz="1400" kern="100" dirty="0">
                          <a:effectLst/>
                          <a:latin typeface="+mn-ea"/>
                          <a:ea typeface="+mn-ea"/>
                        </a:rPr>
                        <a:t> </a:t>
                      </a:r>
                      <a:r>
                        <a:rPr lang="zh-TW" sz="1400" kern="100" dirty="0">
                          <a:effectLst/>
                          <a:latin typeface="+mn-ea"/>
                          <a:ea typeface="+mn-ea"/>
                        </a:rPr>
                        <a:t>。</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rPr>
                        <a:t>依規定審核支領金額</a:t>
                      </a:r>
                      <a:r>
                        <a:rPr lang="en-US" sz="1400" kern="100" dirty="0">
                          <a:effectLst/>
                          <a:latin typeface="+mn-ea"/>
                          <a:ea typeface="+mn-ea"/>
                        </a:rPr>
                        <a:t>(</a:t>
                      </a:r>
                      <a:r>
                        <a:rPr lang="zh-TW" sz="1400" kern="100" dirty="0">
                          <a:effectLst/>
                          <a:latin typeface="+mn-ea"/>
                          <a:ea typeface="+mn-ea"/>
                        </a:rPr>
                        <a:t>含總數</a:t>
                      </a:r>
                      <a:r>
                        <a:rPr lang="en-US" sz="1400" kern="100" dirty="0">
                          <a:effectLst/>
                          <a:latin typeface="+mn-ea"/>
                          <a:ea typeface="+mn-ea"/>
                        </a:rPr>
                        <a:t>)</a:t>
                      </a:r>
                      <a:r>
                        <a:rPr lang="zh-TW" sz="1400" kern="100" dirty="0">
                          <a:effectLst/>
                          <a:latin typeface="+mn-ea"/>
                          <a:ea typeface="+mn-ea"/>
                        </a:rPr>
                        <a:t>有無超過法令規定限額，並通知當事人轉發事宜。</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solidFill>
                            <a:srgbClr val="0070C0"/>
                          </a:solidFill>
                          <a:effectLst/>
                          <a:latin typeface="+mn-ea"/>
                          <a:ea typeface="+mn-ea"/>
                        </a:rPr>
                        <a:t>依人事單位審核結果，據以編製傳票辦理 </a:t>
                      </a:r>
                      <a:r>
                        <a:rPr lang="en-US" sz="1400" kern="100" dirty="0">
                          <a:solidFill>
                            <a:srgbClr val="0070C0"/>
                          </a:solidFill>
                          <a:effectLst/>
                          <a:latin typeface="+mn-ea"/>
                          <a:ea typeface="+mn-ea"/>
                        </a:rPr>
                        <a:t>(</a:t>
                      </a:r>
                      <a:r>
                        <a:rPr lang="zh-TW" sz="1400" kern="0" dirty="0">
                          <a:solidFill>
                            <a:srgbClr val="0070C0"/>
                          </a:solidFill>
                          <a:effectLst/>
                          <a:latin typeface="+mn-ea"/>
                          <a:ea typeface="+mn-ea"/>
                        </a:rPr>
                        <a:t>被兼任職務之機關（構）學校依規定直接支給當事人</a:t>
                      </a:r>
                      <a:r>
                        <a:rPr lang="zh-TW" sz="1400" kern="100" dirty="0">
                          <a:solidFill>
                            <a:srgbClr val="0070C0"/>
                          </a:solidFill>
                          <a:effectLst/>
                          <a:latin typeface="+mn-ea"/>
                          <a:ea typeface="+mn-ea"/>
                        </a:rPr>
                        <a:t>者，免編製傳票</a:t>
                      </a:r>
                      <a:r>
                        <a:rPr lang="en-US" sz="1400" kern="100" dirty="0">
                          <a:solidFill>
                            <a:srgbClr val="0070C0"/>
                          </a:solidFill>
                          <a:effectLst/>
                          <a:latin typeface="+mn-ea"/>
                          <a:ea typeface="+mn-ea"/>
                        </a:rPr>
                        <a:t>) </a:t>
                      </a:r>
                      <a:r>
                        <a:rPr lang="zh-TW" sz="1400" kern="100" dirty="0">
                          <a:solidFill>
                            <a:srgbClr val="0070C0"/>
                          </a:solidFill>
                          <a:effectLst/>
                          <a:latin typeface="+mn-ea"/>
                          <a:ea typeface="+mn-ea"/>
                        </a:rPr>
                        <a:t>。</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en-US" sz="1400" kern="100" dirty="0">
                          <a:effectLst/>
                          <a:latin typeface="+mn-ea"/>
                          <a:ea typeface="+mn-ea"/>
                        </a:rPr>
                        <a:t> </a:t>
                      </a:r>
                      <a:endParaRPr lang="zh-TW" sz="1400" kern="100" dirty="0">
                        <a:effectLst/>
                        <a:latin typeface="+mn-ea"/>
                        <a:ea typeface="+mn-ea"/>
                      </a:endParaRP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50000"/>
                        </a:lnSpc>
                        <a:spcAft>
                          <a:spcPts val="0"/>
                        </a:spcAft>
                      </a:pPr>
                      <a:r>
                        <a:rPr lang="zh-TW" sz="1400" kern="100" dirty="0">
                          <a:effectLst/>
                          <a:latin typeface="+mn-ea"/>
                          <a:ea typeface="+mn-ea"/>
                        </a:rPr>
                        <a:t>應核對支領金額</a:t>
                      </a:r>
                      <a:r>
                        <a:rPr lang="en-US" sz="1400" kern="100" dirty="0">
                          <a:effectLst/>
                          <a:latin typeface="+mn-ea"/>
                          <a:ea typeface="+mn-ea"/>
                        </a:rPr>
                        <a:t>(</a:t>
                      </a:r>
                      <a:r>
                        <a:rPr lang="zh-TW" sz="1400" kern="100" dirty="0">
                          <a:effectLst/>
                          <a:latin typeface="+mn-ea"/>
                          <a:ea typeface="+mn-ea"/>
                        </a:rPr>
                        <a:t>含總數</a:t>
                      </a:r>
                      <a:r>
                        <a:rPr lang="en-US" sz="1400" kern="100" dirty="0">
                          <a:effectLst/>
                          <a:latin typeface="+mn-ea"/>
                          <a:ea typeface="+mn-ea"/>
                        </a:rPr>
                        <a:t>)</a:t>
                      </a:r>
                      <a:r>
                        <a:rPr lang="zh-TW" sz="1400" kern="100" dirty="0">
                          <a:effectLst/>
                          <a:latin typeface="+mn-ea"/>
                          <a:ea typeface="+mn-ea"/>
                        </a:rPr>
                        <a:t>有無超過法令規定限額。</a:t>
                      </a:r>
                    </a:p>
                  </a:txBody>
                  <a:tcPr marL="14759" marR="1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363057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315372452"/>
              </p:ext>
            </p:extLst>
          </p:nvPr>
        </p:nvGraphicFramePr>
        <p:xfrm>
          <a:off x="2589213" y="2213264"/>
          <a:ext cx="8915400" cy="4042063"/>
        </p:xfrm>
        <a:graphic>
          <a:graphicData uri="http://schemas.openxmlformats.org/drawingml/2006/table">
            <a:tbl>
              <a:tblPr/>
              <a:tblGrid>
                <a:gridCol w="1087895">
                  <a:extLst>
                    <a:ext uri="{9D8B030D-6E8A-4147-A177-3AD203B41FA5}">
                      <a16:colId xmlns:a16="http://schemas.microsoft.com/office/drawing/2014/main" val="20000"/>
                    </a:ext>
                  </a:extLst>
                </a:gridCol>
                <a:gridCol w="1264457">
                  <a:extLst>
                    <a:ext uri="{9D8B030D-6E8A-4147-A177-3AD203B41FA5}">
                      <a16:colId xmlns:a16="http://schemas.microsoft.com/office/drawing/2014/main" val="20001"/>
                    </a:ext>
                  </a:extLst>
                </a:gridCol>
                <a:gridCol w="1264457">
                  <a:extLst>
                    <a:ext uri="{9D8B030D-6E8A-4147-A177-3AD203B41FA5}">
                      <a16:colId xmlns:a16="http://schemas.microsoft.com/office/drawing/2014/main" val="20002"/>
                    </a:ext>
                  </a:extLst>
                </a:gridCol>
                <a:gridCol w="1360762">
                  <a:extLst>
                    <a:ext uri="{9D8B030D-6E8A-4147-A177-3AD203B41FA5}">
                      <a16:colId xmlns:a16="http://schemas.microsoft.com/office/drawing/2014/main" val="20003"/>
                    </a:ext>
                  </a:extLst>
                </a:gridCol>
                <a:gridCol w="1264457">
                  <a:extLst>
                    <a:ext uri="{9D8B030D-6E8A-4147-A177-3AD203B41FA5}">
                      <a16:colId xmlns:a16="http://schemas.microsoft.com/office/drawing/2014/main" val="20004"/>
                    </a:ext>
                  </a:extLst>
                </a:gridCol>
                <a:gridCol w="1264457">
                  <a:extLst>
                    <a:ext uri="{9D8B030D-6E8A-4147-A177-3AD203B41FA5}">
                      <a16:colId xmlns:a16="http://schemas.microsoft.com/office/drawing/2014/main" val="20005"/>
                    </a:ext>
                  </a:extLst>
                </a:gridCol>
                <a:gridCol w="1408915">
                  <a:extLst>
                    <a:ext uri="{9D8B030D-6E8A-4147-A177-3AD203B41FA5}">
                      <a16:colId xmlns:a16="http://schemas.microsoft.com/office/drawing/2014/main" val="20006"/>
                    </a:ext>
                  </a:extLst>
                </a:gridCol>
              </a:tblGrid>
              <a:tr h="832574">
                <a:tc>
                  <a:txBody>
                    <a:bodyPr/>
                    <a:lstStyle/>
                    <a:p>
                      <a:pPr algn="ctr">
                        <a:lnSpc>
                          <a:spcPct val="100000"/>
                        </a:lnSpc>
                        <a:spcAft>
                          <a:spcPts val="0"/>
                        </a:spcAft>
                      </a:pPr>
                      <a:r>
                        <a:rPr lang="zh-TW" sz="1400" kern="100" dirty="0">
                          <a:effectLst/>
                          <a:latin typeface="+mn-ea"/>
                          <a:ea typeface="+mn-ea"/>
                        </a:rPr>
                        <a:t>項</a:t>
                      </a:r>
                      <a:r>
                        <a:rPr lang="en-US" sz="1400" kern="100" dirty="0">
                          <a:effectLst/>
                          <a:latin typeface="+mn-ea"/>
                          <a:ea typeface="+mn-ea"/>
                        </a:rPr>
                        <a:t>  </a:t>
                      </a:r>
                      <a:r>
                        <a:rPr lang="zh-TW" sz="1400" kern="100" dirty="0">
                          <a:effectLst/>
                          <a:latin typeface="+mn-ea"/>
                          <a:ea typeface="+mn-ea"/>
                        </a:rPr>
                        <a:t>目</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dirty="0">
                          <a:effectLst/>
                          <a:latin typeface="+mn-ea"/>
                          <a:ea typeface="+mn-ea"/>
                        </a:rPr>
                        <a:t>總</a:t>
                      </a:r>
                      <a:r>
                        <a:rPr lang="zh-TW" sz="1400" kern="100" spc="-40" dirty="0">
                          <a:effectLst/>
                          <a:latin typeface="+mn-ea"/>
                          <a:ea typeface="+mn-ea"/>
                        </a:rPr>
                        <a:t>務或清冊</a:t>
                      </a:r>
                      <a:endParaRPr lang="zh-TW" sz="1400" kern="100" dirty="0">
                        <a:effectLst/>
                        <a:latin typeface="+mn-ea"/>
                        <a:ea typeface="+mn-ea"/>
                      </a:endParaRPr>
                    </a:p>
                    <a:p>
                      <a:pPr algn="ctr">
                        <a:lnSpc>
                          <a:spcPct val="100000"/>
                        </a:lnSpc>
                        <a:spcAft>
                          <a:spcPts val="0"/>
                        </a:spcAft>
                      </a:pPr>
                      <a:r>
                        <a:rPr lang="zh-TW" sz="1400" kern="100" dirty="0">
                          <a:effectLst/>
                          <a:latin typeface="+mn-ea"/>
                          <a:ea typeface="+mn-ea"/>
                        </a:rPr>
                        <a:t>編製單位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dirty="0">
                          <a:effectLst/>
                          <a:latin typeface="+mn-ea"/>
                          <a:ea typeface="+mn-ea"/>
                        </a:rPr>
                        <a:t>人事單位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dirty="0">
                          <a:effectLst/>
                          <a:latin typeface="+mn-ea"/>
                          <a:ea typeface="+mn-ea"/>
                        </a:rPr>
                        <a:t>會計單位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a:effectLst/>
                          <a:latin typeface="+mn-ea"/>
                          <a:ea typeface="+mn-ea"/>
                        </a:rPr>
                        <a:t>業務單位</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a:effectLst/>
                          <a:latin typeface="+mn-ea"/>
                          <a:ea typeface="+mn-ea"/>
                        </a:rPr>
                        <a:t>當事人</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1400" kern="100">
                          <a:effectLst/>
                          <a:latin typeface="+mn-ea"/>
                          <a:ea typeface="+mn-ea"/>
                        </a:rPr>
                        <a:t>備</a:t>
                      </a:r>
                      <a:r>
                        <a:rPr lang="en-US" sz="1400" kern="100">
                          <a:effectLst/>
                          <a:latin typeface="+mn-ea"/>
                          <a:ea typeface="+mn-ea"/>
                        </a:rPr>
                        <a:t>   </a:t>
                      </a:r>
                      <a:r>
                        <a:rPr lang="zh-TW" sz="1400" kern="100">
                          <a:effectLst/>
                          <a:latin typeface="+mn-ea"/>
                          <a:ea typeface="+mn-ea"/>
                        </a:rPr>
                        <a:t>註</a:t>
                      </a:r>
                    </a:p>
                  </a:txBody>
                  <a:tcPr marL="17469" marR="174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09489">
                <a:tc>
                  <a:txBody>
                    <a:bodyPr/>
                    <a:lstStyle/>
                    <a:p>
                      <a:pPr algn="just" eaLnBrk="0">
                        <a:lnSpc>
                          <a:spcPct val="100000"/>
                        </a:lnSpc>
                        <a:spcAft>
                          <a:spcPts val="0"/>
                        </a:spcAft>
                      </a:pPr>
                      <a:r>
                        <a:rPr lang="zh-TW" sz="1400" kern="100">
                          <a:effectLst/>
                          <a:latin typeface="+mn-ea"/>
                          <a:ea typeface="+mn-ea"/>
                        </a:rPr>
                        <a:t>國內外出差旅費</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00000"/>
                        </a:lnSpc>
                        <a:spcAft>
                          <a:spcPts val="0"/>
                        </a:spcAft>
                      </a:pPr>
                      <a:r>
                        <a:rPr lang="zh-TW" sz="1400" kern="100" dirty="0">
                          <a:effectLst/>
                          <a:latin typeface="+mn-ea"/>
                          <a:ea typeface="+mn-ea"/>
                        </a:rPr>
                        <a:t>依當事人申請資料處理。</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1.</a:t>
                      </a:r>
                      <a:r>
                        <a:rPr lang="zh-TW" sz="1400" kern="100" dirty="0">
                          <a:effectLst/>
                          <a:latin typeface="+mn-ea"/>
                          <a:ea typeface="+mn-ea"/>
                          <a:cs typeface="Times New Roman" panose="02020603050405020304" pitchFamily="18" charset="0"/>
                        </a:rPr>
                        <a:t>審核有無核准。</a:t>
                      </a:r>
                    </a:p>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2.</a:t>
                      </a:r>
                      <a:r>
                        <a:rPr lang="zh-TW" sz="1400" kern="100" dirty="0">
                          <a:effectLst/>
                          <a:latin typeface="+mn-ea"/>
                          <a:ea typeface="+mn-ea"/>
                          <a:cs typeface="Times New Roman" panose="02020603050405020304" pitchFamily="18" charset="0"/>
                        </a:rPr>
                        <a:t>審核假別之合法性及正確性。</a:t>
                      </a:r>
                    </a:p>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3.</a:t>
                      </a:r>
                      <a:r>
                        <a:rPr lang="zh-TW" sz="1400" kern="100" dirty="0">
                          <a:effectLst/>
                          <a:latin typeface="+mn-ea"/>
                          <a:ea typeface="+mn-ea"/>
                          <a:cs typeface="Times New Roman" panose="02020603050405020304" pitchFamily="18" charset="0"/>
                        </a:rPr>
                        <a:t>審核旅費報支採用之職務等級是否正確。</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solidFill>
                            <a:srgbClr val="0070C0"/>
                          </a:solidFill>
                          <a:effectLst/>
                          <a:latin typeface="+mn-ea"/>
                          <a:ea typeface="+mn-ea"/>
                          <a:cs typeface="Times New Roman" panose="02020603050405020304" pitchFamily="18" charset="0"/>
                        </a:rPr>
                        <a:t>1.</a:t>
                      </a:r>
                      <a:r>
                        <a:rPr lang="zh-TW" sz="1400" kern="100" dirty="0">
                          <a:solidFill>
                            <a:srgbClr val="0070C0"/>
                          </a:solidFill>
                          <a:effectLst/>
                          <a:latin typeface="+mn-ea"/>
                          <a:ea typeface="+mn-ea"/>
                          <a:cs typeface="Times New Roman" panose="02020603050405020304" pitchFamily="18" charset="0"/>
                        </a:rPr>
                        <a:t>審核預算能否容納。</a:t>
                      </a:r>
                    </a:p>
                    <a:p>
                      <a:pPr marL="114300" indent="-114300" algn="just" eaLnBrk="0">
                        <a:lnSpc>
                          <a:spcPct val="100000"/>
                        </a:lnSpc>
                        <a:spcAft>
                          <a:spcPts val="0"/>
                        </a:spcAft>
                      </a:pPr>
                      <a:r>
                        <a:rPr lang="en-US" sz="1400" kern="100" dirty="0">
                          <a:solidFill>
                            <a:srgbClr val="0070C0"/>
                          </a:solidFill>
                          <a:effectLst/>
                          <a:latin typeface="+mn-ea"/>
                          <a:ea typeface="+mn-ea"/>
                          <a:cs typeface="Times New Roman" panose="02020603050405020304" pitchFamily="18" charset="0"/>
                        </a:rPr>
                        <a:t>2.</a:t>
                      </a:r>
                      <a:r>
                        <a:rPr lang="zh-TW" sz="1400" kern="100" dirty="0">
                          <a:solidFill>
                            <a:srgbClr val="0070C0"/>
                          </a:solidFill>
                          <a:effectLst/>
                          <a:latin typeface="+mn-ea"/>
                          <a:ea typeface="+mn-ea"/>
                          <a:cs typeface="Times New Roman" panose="02020603050405020304" pitchFamily="18" charset="0"/>
                        </a:rPr>
                        <a:t>審核是否經權責單位核簽</a:t>
                      </a:r>
                      <a:r>
                        <a:rPr lang="en-US" sz="1400" kern="100" dirty="0">
                          <a:solidFill>
                            <a:srgbClr val="0070C0"/>
                          </a:solidFill>
                          <a:effectLst/>
                          <a:latin typeface="+mn-ea"/>
                          <a:ea typeface="+mn-ea"/>
                          <a:cs typeface="Times New Roman" panose="02020603050405020304" pitchFamily="18" charset="0"/>
                        </a:rPr>
                        <a:t>(</a:t>
                      </a:r>
                      <a:r>
                        <a:rPr lang="zh-TW" sz="1400" kern="100" dirty="0">
                          <a:solidFill>
                            <a:srgbClr val="0070C0"/>
                          </a:solidFill>
                          <a:effectLst/>
                          <a:latin typeface="+mn-ea"/>
                          <a:ea typeface="+mn-ea"/>
                          <a:cs typeface="Times New Roman" panose="02020603050405020304" pitchFamily="18" charset="0"/>
                        </a:rPr>
                        <a:t>章</a:t>
                      </a:r>
                      <a:r>
                        <a:rPr lang="en-US" sz="1400" kern="100" dirty="0">
                          <a:solidFill>
                            <a:srgbClr val="0070C0"/>
                          </a:solidFill>
                          <a:effectLst/>
                          <a:latin typeface="+mn-ea"/>
                          <a:ea typeface="+mn-ea"/>
                          <a:cs typeface="Times New Roman" panose="02020603050405020304" pitchFamily="18" charset="0"/>
                        </a:rPr>
                        <a:t>)</a:t>
                      </a:r>
                      <a:r>
                        <a:rPr lang="zh-TW" sz="1400" kern="100" dirty="0">
                          <a:solidFill>
                            <a:srgbClr val="0070C0"/>
                          </a:solidFill>
                          <a:effectLst/>
                          <a:latin typeface="+mn-ea"/>
                          <a:ea typeface="+mn-ea"/>
                          <a:cs typeface="Times New Roman" panose="02020603050405020304" pitchFamily="18" charset="0"/>
                        </a:rPr>
                        <a:t>。</a:t>
                      </a:r>
                    </a:p>
                    <a:p>
                      <a:pPr marL="114300" indent="-114300" algn="just" eaLnBrk="0">
                        <a:lnSpc>
                          <a:spcPct val="100000"/>
                        </a:lnSpc>
                        <a:spcAft>
                          <a:spcPts val="0"/>
                        </a:spcAft>
                      </a:pPr>
                      <a:r>
                        <a:rPr lang="en-US" sz="1400" kern="100" dirty="0">
                          <a:solidFill>
                            <a:srgbClr val="0070C0"/>
                          </a:solidFill>
                          <a:effectLst/>
                          <a:latin typeface="+mn-ea"/>
                          <a:ea typeface="+mn-ea"/>
                          <a:cs typeface="Times New Roman" panose="02020603050405020304" pitchFamily="18" charset="0"/>
                        </a:rPr>
                        <a:t>3.</a:t>
                      </a:r>
                      <a:r>
                        <a:rPr lang="zh-TW" sz="1400" kern="100" dirty="0">
                          <a:solidFill>
                            <a:srgbClr val="0070C0"/>
                          </a:solidFill>
                          <a:effectLst/>
                          <a:latin typeface="+mn-ea"/>
                          <a:ea typeface="+mn-ea"/>
                          <a:cs typeface="Times New Roman" panose="02020603050405020304" pitchFamily="18" charset="0"/>
                        </a:rPr>
                        <a:t>審核旅費項目及金額是否符合旅費報支要點規定</a:t>
                      </a:r>
                      <a:r>
                        <a:rPr lang="en-US" sz="1400" kern="100" dirty="0">
                          <a:solidFill>
                            <a:srgbClr val="0070C0"/>
                          </a:solidFill>
                          <a:effectLst/>
                          <a:latin typeface="+mn-ea"/>
                          <a:ea typeface="+mn-ea"/>
                          <a:cs typeface="Times New Roman" panose="02020603050405020304" pitchFamily="18" charset="0"/>
                        </a:rPr>
                        <a:t>(</a:t>
                      </a:r>
                      <a:r>
                        <a:rPr lang="zh-TW" sz="1400" kern="100" dirty="0">
                          <a:solidFill>
                            <a:srgbClr val="0070C0"/>
                          </a:solidFill>
                          <a:effectLst/>
                          <a:latin typeface="+mn-ea"/>
                          <a:ea typeface="+mn-ea"/>
                          <a:cs typeface="Times New Roman" panose="02020603050405020304" pitchFamily="18" charset="0"/>
                        </a:rPr>
                        <a:t>含應附具之支出憑證及證明文件是否備齊）、金額乘算及加總之正確性。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00000"/>
                        </a:lnSpc>
                        <a:spcAft>
                          <a:spcPts val="0"/>
                        </a:spcAft>
                      </a:pPr>
                      <a:r>
                        <a:rPr lang="zh-TW" sz="1400" kern="100" dirty="0">
                          <a:effectLst/>
                          <a:latin typeface="+mn-ea"/>
                          <a:ea typeface="+mn-ea"/>
                        </a:rPr>
                        <a:t>負責管制出差有無必要性。</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a:lnSpc>
                          <a:spcPct val="100000"/>
                        </a:lnSpc>
                        <a:spcAft>
                          <a:spcPts val="0"/>
                        </a:spcAft>
                      </a:pPr>
                      <a:r>
                        <a:rPr lang="zh-TW" sz="1400" kern="100" dirty="0">
                          <a:effectLst/>
                          <a:latin typeface="+mn-ea"/>
                          <a:ea typeface="+mn-ea"/>
                        </a:rPr>
                        <a:t>應本誠信原則，於事畢或銷差日起十五日內依規定按實填寫旅費報告表，並檢具應附之支出憑證及證明文件提出申請，不得重複申領。</a:t>
                      </a: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1.</a:t>
                      </a:r>
                      <a:r>
                        <a:rPr lang="zh-TW" sz="1400" kern="100" dirty="0">
                          <a:effectLst/>
                          <a:latin typeface="+mn-ea"/>
                          <a:ea typeface="+mn-ea"/>
                          <a:cs typeface="Times New Roman" panose="02020603050405020304" pitchFamily="18" charset="0"/>
                        </a:rPr>
                        <a:t>技工、工友部分，應由總務單位負責審核。</a:t>
                      </a:r>
                    </a:p>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2.</a:t>
                      </a:r>
                      <a:r>
                        <a:rPr lang="zh-TW" sz="1400" kern="100" dirty="0">
                          <a:effectLst/>
                          <a:latin typeface="+mn-ea"/>
                          <a:ea typeface="+mn-ea"/>
                          <a:cs typeface="Times New Roman" panose="02020603050405020304" pitchFamily="18" charset="0"/>
                        </a:rPr>
                        <a:t>以公假登記，例如參加訓練講習等，應參照上述權責分工辦理，並依相關規定報支。</a:t>
                      </a:r>
                    </a:p>
                    <a:p>
                      <a:pPr marL="114300" indent="-114300" algn="just" eaLnBrk="0">
                        <a:lnSpc>
                          <a:spcPct val="100000"/>
                        </a:lnSpc>
                        <a:spcAft>
                          <a:spcPts val="0"/>
                        </a:spcAft>
                      </a:pPr>
                      <a:r>
                        <a:rPr lang="en-US" sz="1400" kern="100" dirty="0">
                          <a:effectLst/>
                          <a:latin typeface="+mn-ea"/>
                          <a:ea typeface="+mn-ea"/>
                          <a:cs typeface="Times New Roman" panose="02020603050405020304" pitchFamily="18" charset="0"/>
                        </a:rPr>
                        <a:t> </a:t>
                      </a:r>
                      <a:endParaRPr lang="zh-TW" sz="1400" kern="100" dirty="0">
                        <a:effectLst/>
                        <a:latin typeface="+mn-ea"/>
                        <a:ea typeface="+mn-ea"/>
                        <a:cs typeface="Times New Roman" panose="02020603050405020304" pitchFamily="18" charset="0"/>
                      </a:endParaRPr>
                    </a:p>
                  </a:txBody>
                  <a:tcPr marL="17469" marR="17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40641496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solidFill>
                  <a:srgbClr val="FF0000"/>
                </a:solidFill>
                <a:latin typeface="微軟正黑體" panose="020B0604030504040204" pitchFamily="34" charset="-120"/>
                <a:ea typeface="微軟正黑體" panose="020B0604030504040204" pitchFamily="34" charset="-120"/>
              </a:rPr>
              <a:t>各機關員工待遇給與相關事項預算執行之權責分工表 </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年</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4</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月</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22</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日行政院院授主會財字第</a:t>
            </a:r>
            <a:r>
              <a:rPr lang="en-US" altLang="zh-TW" sz="2000" dirty="0">
                <a:solidFill>
                  <a:prstClr val="black">
                    <a:lumMod val="85000"/>
                    <a:lumOff val="15000"/>
                  </a:prstClr>
                </a:solidFill>
                <a:latin typeface="微軟正黑體" panose="020B0604030504040204" pitchFamily="34" charset="-120"/>
                <a:ea typeface="微軟正黑體" panose="020B0604030504040204" pitchFamily="34" charset="-120"/>
              </a:rPr>
              <a:t>1081500105</a:t>
            </a:r>
            <a:r>
              <a:rPr lang="zh-TW" altLang="en-US" sz="2000" dirty="0">
                <a:solidFill>
                  <a:prstClr val="black">
                    <a:lumMod val="85000"/>
                    <a:lumOff val="15000"/>
                  </a:prstClr>
                </a:solidFill>
                <a:latin typeface="微軟正黑體" panose="020B0604030504040204" pitchFamily="34" charset="-120"/>
                <a:ea typeface="微軟正黑體" panose="020B0604030504040204" pitchFamily="34" charset="-120"/>
              </a:rPr>
              <a:t>號函修正 </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r>
              <a:rPr lang="zh-TW" altLang="en-US" dirty="0">
                <a:latin typeface="+mn-ea"/>
              </a:rPr>
              <a:t>附註：</a:t>
            </a:r>
          </a:p>
          <a:p>
            <a:r>
              <a:rPr lang="zh-TW" altLang="en-US" dirty="0">
                <a:latin typeface="+mn-ea"/>
              </a:rPr>
              <a:t>一、各機關之</a:t>
            </a:r>
            <a:r>
              <a:rPr lang="zh-TW" altLang="en-US" dirty="0">
                <a:solidFill>
                  <a:srgbClr val="C00000"/>
                </a:solidFill>
                <a:latin typeface="+mn-ea"/>
              </a:rPr>
              <a:t>所得稅扣繳義務人</a:t>
            </a:r>
            <a:r>
              <a:rPr lang="en-US" altLang="zh-TW" dirty="0">
                <a:latin typeface="+mn-ea"/>
              </a:rPr>
              <a:t>(</a:t>
            </a:r>
            <a:r>
              <a:rPr lang="zh-TW" altLang="en-US" dirty="0">
                <a:latin typeface="+mn-ea"/>
              </a:rPr>
              <a:t>責應扣繳單位主管</a:t>
            </a:r>
            <a:r>
              <a:rPr lang="en-US" altLang="zh-TW" dirty="0">
                <a:latin typeface="+mn-ea"/>
              </a:rPr>
              <a:t>)</a:t>
            </a:r>
            <a:r>
              <a:rPr lang="zh-TW" altLang="en-US" dirty="0">
                <a:latin typeface="+mn-ea"/>
              </a:rPr>
              <a:t>應</a:t>
            </a:r>
            <a:r>
              <a:rPr lang="zh-TW" altLang="en-US" dirty="0">
                <a:solidFill>
                  <a:srgbClr val="C00000"/>
                </a:solidFill>
                <a:latin typeface="+mn-ea"/>
              </a:rPr>
              <a:t>責成出納管理人員</a:t>
            </a:r>
            <a:r>
              <a:rPr lang="zh-TW" altLang="en-US" dirty="0">
                <a:latin typeface="+mn-ea"/>
              </a:rPr>
              <a:t>依所得稅相關法令規定，辦理所得稅扣繳等事宜。</a:t>
            </a:r>
          </a:p>
          <a:p>
            <a:r>
              <a:rPr lang="zh-TW" altLang="en-US" dirty="0">
                <a:latin typeface="+mn-ea"/>
              </a:rPr>
              <a:t>二、資訊單位提供相關資訊軟體予</a:t>
            </a:r>
            <a:r>
              <a:rPr lang="zh-TW" altLang="en-US" dirty="0">
                <a:solidFill>
                  <a:srgbClr val="C00000"/>
                </a:solidFill>
                <a:latin typeface="+mn-ea"/>
              </a:rPr>
              <a:t>總務單位</a:t>
            </a:r>
            <a:r>
              <a:rPr lang="zh-TW" altLang="en-US" dirty="0">
                <a:latin typeface="+mn-ea"/>
              </a:rPr>
              <a:t>或清冊編製單位印製清冊，非屬清冊編製單位。</a:t>
            </a:r>
          </a:p>
          <a:p>
            <a:r>
              <a:rPr lang="zh-TW" altLang="en-US" dirty="0">
                <a:latin typeface="+mn-ea"/>
              </a:rPr>
              <a:t>三、</a:t>
            </a:r>
            <a:r>
              <a:rPr lang="zh-TW" altLang="en-US" dirty="0">
                <a:solidFill>
                  <a:srgbClr val="C00000"/>
                </a:solidFill>
                <a:latin typeface="+mn-ea"/>
              </a:rPr>
              <a:t>當事人</a:t>
            </a:r>
            <a:r>
              <a:rPr lang="zh-TW" altLang="en-US" dirty="0">
                <a:latin typeface="+mn-ea"/>
              </a:rPr>
              <a:t>收到各項員工待遇給與及相關事項之發放通知時，應核對應領、應扣金額是否相符。</a:t>
            </a: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2332375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solidFill>
                  <a:srgbClr val="FF0000"/>
                </a:solidFill>
              </a:rPr>
              <a:t>專任會計人員兼任國小會計員及實地輔導學校明細表</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4063507453"/>
              </p:ext>
            </p:extLst>
          </p:nvPr>
        </p:nvGraphicFramePr>
        <p:xfrm>
          <a:off x="2595562" y="2014147"/>
          <a:ext cx="8902701" cy="4172468"/>
        </p:xfrm>
        <a:graphic>
          <a:graphicData uri="http://schemas.openxmlformats.org/drawingml/2006/table">
            <a:tbl>
              <a:tblPr>
                <a:tableStyleId>{5C22544A-7EE6-4342-B048-85BDC9FD1C3A}</a:tableStyleId>
              </a:tblPr>
              <a:tblGrid>
                <a:gridCol w="1015220">
                  <a:extLst>
                    <a:ext uri="{9D8B030D-6E8A-4147-A177-3AD203B41FA5}">
                      <a16:colId xmlns:a16="http://schemas.microsoft.com/office/drawing/2014/main" val="20000"/>
                    </a:ext>
                  </a:extLst>
                </a:gridCol>
                <a:gridCol w="1208353">
                  <a:extLst>
                    <a:ext uri="{9D8B030D-6E8A-4147-A177-3AD203B41FA5}">
                      <a16:colId xmlns:a16="http://schemas.microsoft.com/office/drawing/2014/main" val="20001"/>
                    </a:ext>
                  </a:extLst>
                </a:gridCol>
                <a:gridCol w="1089838">
                  <a:extLst>
                    <a:ext uri="{9D8B030D-6E8A-4147-A177-3AD203B41FA5}">
                      <a16:colId xmlns:a16="http://schemas.microsoft.com/office/drawing/2014/main" val="20002"/>
                    </a:ext>
                  </a:extLst>
                </a:gridCol>
                <a:gridCol w="1662284">
                  <a:extLst>
                    <a:ext uri="{9D8B030D-6E8A-4147-A177-3AD203B41FA5}">
                      <a16:colId xmlns:a16="http://schemas.microsoft.com/office/drawing/2014/main" val="20003"/>
                    </a:ext>
                  </a:extLst>
                </a:gridCol>
                <a:gridCol w="1662284">
                  <a:extLst>
                    <a:ext uri="{9D8B030D-6E8A-4147-A177-3AD203B41FA5}">
                      <a16:colId xmlns:a16="http://schemas.microsoft.com/office/drawing/2014/main" val="20004"/>
                    </a:ext>
                  </a:extLst>
                </a:gridCol>
                <a:gridCol w="1662284">
                  <a:extLst>
                    <a:ext uri="{9D8B030D-6E8A-4147-A177-3AD203B41FA5}">
                      <a16:colId xmlns:a16="http://schemas.microsoft.com/office/drawing/2014/main" val="20005"/>
                    </a:ext>
                  </a:extLst>
                </a:gridCol>
                <a:gridCol w="602438">
                  <a:extLst>
                    <a:ext uri="{9D8B030D-6E8A-4147-A177-3AD203B41FA5}">
                      <a16:colId xmlns:a16="http://schemas.microsoft.com/office/drawing/2014/main" val="20006"/>
                    </a:ext>
                  </a:extLst>
                </a:gridCol>
              </a:tblGrid>
              <a:tr h="966119">
                <a:tc gridSpan="7">
                  <a:txBody>
                    <a:bodyPr/>
                    <a:lstStyle/>
                    <a:p>
                      <a:pPr algn="ctr" fontAlgn="ctr"/>
                      <a:r>
                        <a:rPr lang="zh-TW" altLang="en-US" sz="2000" u="none" strike="noStrike" dirty="0">
                          <a:effectLst/>
                        </a:rPr>
                        <a:t>嘉義縣</a:t>
                      </a:r>
                      <a:r>
                        <a:rPr lang="en-US" altLang="zh-TW" sz="2000" u="none" strike="noStrike" dirty="0">
                          <a:effectLst/>
                        </a:rPr>
                        <a:t>111</a:t>
                      </a:r>
                      <a:r>
                        <a:rPr lang="zh-TW" altLang="en-US" sz="2000" u="none" strike="noStrike" dirty="0">
                          <a:effectLst/>
                        </a:rPr>
                        <a:t>年度高</a:t>
                      </a:r>
                      <a:r>
                        <a:rPr lang="en-US" altLang="zh-TW" sz="2000" u="none" strike="noStrike" dirty="0">
                          <a:effectLst/>
                        </a:rPr>
                        <a:t>(</a:t>
                      </a:r>
                      <a:r>
                        <a:rPr lang="zh-TW" altLang="en-US" sz="2000" u="none" strike="noStrike" dirty="0">
                          <a:effectLst/>
                        </a:rPr>
                        <a:t>國</a:t>
                      </a:r>
                      <a:r>
                        <a:rPr lang="en-US" altLang="zh-TW" sz="2000" u="none" strike="noStrike" dirty="0">
                          <a:effectLst/>
                        </a:rPr>
                        <a:t>)</a:t>
                      </a:r>
                      <a:r>
                        <a:rPr lang="zh-TW" altLang="en-US" sz="2000" u="none" strike="noStrike" dirty="0">
                          <a:effectLst/>
                        </a:rPr>
                        <a:t>中、國小專任會計人員兼任國小會計員及實地輔導學校明細表</a:t>
                      </a:r>
                      <a:r>
                        <a:rPr lang="en-US" altLang="zh-TW" sz="2000" u="none" strike="noStrike" dirty="0">
                          <a:effectLst/>
                        </a:rPr>
                        <a:t>(</a:t>
                      </a:r>
                      <a:r>
                        <a:rPr lang="zh-TW" altLang="en-US" sz="2000" u="none" strike="noStrike" dirty="0">
                          <a:effectLst/>
                        </a:rPr>
                        <a:t>更新至</a:t>
                      </a:r>
                      <a:r>
                        <a:rPr lang="en-US" altLang="zh-TW" sz="2000" u="none" strike="noStrike" dirty="0">
                          <a:effectLst/>
                        </a:rPr>
                        <a:t>111</a:t>
                      </a:r>
                      <a:r>
                        <a:rPr lang="zh-TW" altLang="en-US" sz="2000" u="none" strike="noStrike" dirty="0">
                          <a:effectLst/>
                        </a:rPr>
                        <a:t>年</a:t>
                      </a:r>
                      <a:r>
                        <a:rPr lang="en-US" altLang="zh-TW" sz="2000" u="none" strike="noStrike" dirty="0">
                          <a:effectLst/>
                        </a:rPr>
                        <a:t>4</a:t>
                      </a:r>
                      <a:r>
                        <a:rPr lang="zh-TW" altLang="en-US" sz="2000" u="none" strike="noStrike" dirty="0">
                          <a:effectLst/>
                        </a:rPr>
                        <a:t>月</a:t>
                      </a:r>
                      <a:r>
                        <a:rPr lang="en-US" altLang="zh-TW" sz="2000" u="none" strike="noStrike" dirty="0">
                          <a:effectLst/>
                        </a:rPr>
                        <a:t>11</a:t>
                      </a:r>
                      <a:r>
                        <a:rPr lang="zh-TW" altLang="en-US" sz="2000" u="none" strike="noStrike" dirty="0">
                          <a:effectLst/>
                        </a:rPr>
                        <a:t>日</a:t>
                      </a:r>
                      <a:r>
                        <a:rPr lang="en-US" altLang="zh-TW" sz="2000" u="none" strike="noStrike" dirty="0">
                          <a:effectLst/>
                        </a:rPr>
                        <a:t>)</a:t>
                      </a:r>
                      <a:endParaRPr lang="en-US" altLang="zh-TW" sz="20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89995">
                <a:tc>
                  <a:txBody>
                    <a:bodyPr/>
                    <a:lstStyle/>
                    <a:p>
                      <a:pPr algn="ctr" fontAlgn="ctr"/>
                      <a:r>
                        <a:rPr lang="zh-TW" altLang="en-US" sz="1800" u="none" strike="noStrike" dirty="0">
                          <a:effectLst/>
                        </a:rPr>
                        <a:t>組別</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學校名稱</a:t>
                      </a:r>
                      <a:br>
                        <a:rPr lang="zh-TW" altLang="en-US" sz="1800" u="none" strike="noStrike" dirty="0">
                          <a:effectLst/>
                        </a:rPr>
                      </a:br>
                      <a:r>
                        <a:rPr lang="en-US" altLang="zh-TW" sz="1800" u="none" strike="noStrike" dirty="0">
                          <a:effectLst/>
                        </a:rPr>
                        <a:t>(</a:t>
                      </a:r>
                      <a:r>
                        <a:rPr lang="zh-TW" altLang="en-US" sz="1800" u="none" strike="noStrike" dirty="0">
                          <a:effectLst/>
                        </a:rPr>
                        <a:t>國小</a:t>
                      </a:r>
                      <a:r>
                        <a:rPr lang="en-US" altLang="zh-TW" sz="1800" u="none" strike="noStrike" dirty="0">
                          <a:effectLst/>
                        </a:rPr>
                        <a:t>14</a:t>
                      </a:r>
                      <a:r>
                        <a:rPr lang="zh-TW" altLang="en-US" sz="1800" u="none" strike="noStrike" dirty="0">
                          <a:effectLst/>
                        </a:rPr>
                        <a:t>所</a:t>
                      </a:r>
                      <a:r>
                        <a:rPr lang="en-US" altLang="zh-TW" sz="1800" u="none" strike="noStrike" dirty="0">
                          <a:effectLst/>
                        </a:rPr>
                        <a:t>)</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smtClean="0">
                          <a:effectLst/>
                        </a:rPr>
                        <a:t>姓名</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gridSpan="4">
                  <a:txBody>
                    <a:bodyPr/>
                    <a:lstStyle/>
                    <a:p>
                      <a:pPr algn="ctr" fontAlgn="ctr"/>
                      <a:r>
                        <a:rPr lang="zh-TW" altLang="en-US" sz="1800" u="none" strike="noStrike" dirty="0">
                          <a:effectLst/>
                        </a:rPr>
                        <a:t>受輔導</a:t>
                      </a:r>
                      <a:r>
                        <a:rPr lang="zh-TW" altLang="en-US" sz="1800" u="none" strike="noStrike" dirty="0" smtClean="0">
                          <a:effectLst/>
                        </a:rPr>
                        <a:t>學校校名</a:t>
                      </a:r>
                      <a:r>
                        <a:rPr lang="en-US" altLang="zh-TW" sz="1800" u="none" strike="noStrike" dirty="0" smtClean="0">
                          <a:effectLst/>
                        </a:rPr>
                        <a:t>(</a:t>
                      </a:r>
                      <a:r>
                        <a:rPr lang="zh-TW" altLang="en-US" sz="1800" u="none" strike="noStrike" dirty="0">
                          <a:effectLst/>
                        </a:rPr>
                        <a:t>由幹事兼任</a:t>
                      </a:r>
                      <a:r>
                        <a:rPr lang="en-US" altLang="zh-TW" sz="1800" u="none" strike="noStrike" dirty="0">
                          <a:effectLst/>
                        </a:rPr>
                        <a:t>)94</a:t>
                      </a:r>
                      <a:r>
                        <a:rPr lang="zh-TW" altLang="en-US" sz="1800" u="none" strike="noStrike" dirty="0">
                          <a:effectLst/>
                        </a:rPr>
                        <a:t>所</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1"/>
                  </a:ext>
                </a:extLst>
              </a:tr>
              <a:tr h="503270">
                <a:tc rowSpan="5">
                  <a:txBody>
                    <a:bodyPr/>
                    <a:lstStyle/>
                    <a:p>
                      <a:pPr algn="ctr" fontAlgn="ctr"/>
                      <a:r>
                        <a:rPr lang="zh-TW" altLang="en-US" sz="1800" u="none" strike="noStrike">
                          <a:effectLst/>
                        </a:rPr>
                        <a:t>第</a:t>
                      </a:r>
                      <a:r>
                        <a:rPr lang="en-US" altLang="zh-TW" sz="1800" u="none" strike="noStrike">
                          <a:effectLst/>
                        </a:rPr>
                        <a:t>1</a:t>
                      </a:r>
                      <a:r>
                        <a:rPr lang="zh-TW" altLang="en-US" sz="1800" u="none" strike="noStrike">
                          <a:effectLst/>
                        </a:rPr>
                        <a:t>組</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布袋國中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呂建良</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網寮國小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龍崗國小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新塭國小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200" u="none" strike="noStrike">
                          <a:effectLst/>
                        </a:rPr>
                        <a:t>　</a:t>
                      </a: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2"/>
                  </a:ext>
                </a:extLst>
              </a:tr>
              <a:tr h="503271">
                <a:tc vMerge="1">
                  <a:txBody>
                    <a:bodyPr/>
                    <a:lstStyle/>
                    <a:p>
                      <a:endParaRPr lang="zh-TW" altLang="en-US"/>
                    </a:p>
                  </a:txBody>
                  <a:tcPr/>
                </a:tc>
                <a:tc>
                  <a:txBody>
                    <a:bodyPr/>
                    <a:lstStyle/>
                    <a:p>
                      <a:pPr algn="ctr" fontAlgn="ctr"/>
                      <a:r>
                        <a:rPr lang="zh-TW" altLang="en-US" sz="1800" u="none" strike="noStrike">
                          <a:effectLst/>
                        </a:rPr>
                        <a:t>過溝國中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湯素華</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永安國小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過溝國小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200" u="none" strike="noStrike">
                          <a:effectLst/>
                        </a:rPr>
                        <a:t>　</a:t>
                      </a: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3"/>
                  </a:ext>
                </a:extLst>
              </a:tr>
              <a:tr h="535394">
                <a:tc vMerge="1">
                  <a:txBody>
                    <a:bodyPr/>
                    <a:lstStyle/>
                    <a:p>
                      <a:endParaRPr lang="zh-TW" altLang="en-US"/>
                    </a:p>
                  </a:txBody>
                  <a:tcPr/>
                </a:tc>
                <a:tc>
                  <a:txBody>
                    <a:bodyPr/>
                    <a:lstStyle/>
                    <a:p>
                      <a:pPr algn="ctr" fontAlgn="ctr"/>
                      <a:r>
                        <a:rPr lang="zh-TW" altLang="en-US" sz="1800" u="none" strike="noStrike">
                          <a:effectLst/>
                        </a:rPr>
                        <a:t>東榮國中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王明哲</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下楫國小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新岑國小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200" u="none" strike="noStrike">
                          <a:effectLst/>
                        </a:rPr>
                        <a:t>　</a:t>
                      </a: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4"/>
                  </a:ext>
                </a:extLst>
              </a:tr>
              <a:tr h="513979">
                <a:tc vMerge="1">
                  <a:txBody>
                    <a:bodyPr/>
                    <a:lstStyle/>
                    <a:p>
                      <a:endParaRPr lang="zh-TW" altLang="en-US"/>
                    </a:p>
                  </a:txBody>
                  <a:tcPr/>
                </a:tc>
                <a:tc>
                  <a:txBody>
                    <a:bodyPr/>
                    <a:lstStyle/>
                    <a:p>
                      <a:pPr algn="ctr" fontAlgn="ctr"/>
                      <a:r>
                        <a:rPr lang="zh-TW" altLang="en-US" sz="1800" u="none" strike="noStrike">
                          <a:effectLst/>
                        </a:rPr>
                        <a:t>朴子國中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侯佳芳</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三江國小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龍港國小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200" u="none" strike="noStrike">
                          <a:effectLst/>
                        </a:rPr>
                        <a:t>　</a:t>
                      </a: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5"/>
                  </a:ext>
                </a:extLst>
              </a:tr>
              <a:tr h="460440">
                <a:tc vMerge="1">
                  <a:txBody>
                    <a:bodyPr/>
                    <a:lstStyle/>
                    <a:p>
                      <a:endParaRPr lang="zh-TW" altLang="en-US"/>
                    </a:p>
                  </a:txBody>
                  <a:tcPr/>
                </a:tc>
                <a:tc>
                  <a:txBody>
                    <a:bodyPr/>
                    <a:lstStyle/>
                    <a:p>
                      <a:pPr algn="ctr" fontAlgn="ctr"/>
                      <a:r>
                        <a:rPr lang="zh-TW" altLang="en-US" sz="1800" u="none" strike="noStrike">
                          <a:effectLst/>
                        </a:rPr>
                        <a:t>朴子國小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王淑霞</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港墘國小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貴林國小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200" u="none" strike="noStrike" dirty="0">
                          <a:effectLst/>
                        </a:rPr>
                        <a:t>　</a:t>
                      </a:r>
                      <a:endParaRPr lang="zh-TW" altLang="en-US" sz="12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6"/>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5180822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solidFill>
                  <a:srgbClr val="FF0000"/>
                </a:solidFill>
              </a:rPr>
              <a:t>專任會計人員兼任國小會計員及實地輔導學校明細表</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468275261"/>
              </p:ext>
            </p:extLst>
          </p:nvPr>
        </p:nvGraphicFramePr>
        <p:xfrm>
          <a:off x="2718485" y="1904993"/>
          <a:ext cx="8682682" cy="4640672"/>
        </p:xfrm>
        <a:graphic>
          <a:graphicData uri="http://schemas.openxmlformats.org/drawingml/2006/table">
            <a:tbl>
              <a:tblPr>
                <a:tableStyleId>{5C22544A-7EE6-4342-B048-85BDC9FD1C3A}</a:tableStyleId>
              </a:tblPr>
              <a:tblGrid>
                <a:gridCol w="925293">
                  <a:extLst>
                    <a:ext uri="{9D8B030D-6E8A-4147-A177-3AD203B41FA5}">
                      <a16:colId xmlns:a16="http://schemas.microsoft.com/office/drawing/2014/main" val="20000"/>
                    </a:ext>
                  </a:extLst>
                </a:gridCol>
                <a:gridCol w="1462407">
                  <a:extLst>
                    <a:ext uri="{9D8B030D-6E8A-4147-A177-3AD203B41FA5}">
                      <a16:colId xmlns:a16="http://schemas.microsoft.com/office/drawing/2014/main" val="20001"/>
                    </a:ext>
                  </a:extLst>
                </a:gridCol>
                <a:gridCol w="1078369">
                  <a:extLst>
                    <a:ext uri="{9D8B030D-6E8A-4147-A177-3AD203B41FA5}">
                      <a16:colId xmlns:a16="http://schemas.microsoft.com/office/drawing/2014/main" val="20002"/>
                    </a:ext>
                  </a:extLst>
                </a:gridCol>
                <a:gridCol w="1738871">
                  <a:extLst>
                    <a:ext uri="{9D8B030D-6E8A-4147-A177-3AD203B41FA5}">
                      <a16:colId xmlns:a16="http://schemas.microsoft.com/office/drawing/2014/main" val="20003"/>
                    </a:ext>
                  </a:extLst>
                </a:gridCol>
                <a:gridCol w="1738871">
                  <a:extLst>
                    <a:ext uri="{9D8B030D-6E8A-4147-A177-3AD203B41FA5}">
                      <a16:colId xmlns:a16="http://schemas.microsoft.com/office/drawing/2014/main" val="20004"/>
                    </a:ext>
                  </a:extLst>
                </a:gridCol>
                <a:gridCol w="1738871">
                  <a:extLst>
                    <a:ext uri="{9D8B030D-6E8A-4147-A177-3AD203B41FA5}">
                      <a16:colId xmlns:a16="http://schemas.microsoft.com/office/drawing/2014/main" val="20005"/>
                    </a:ext>
                  </a:extLst>
                </a:gridCol>
              </a:tblGrid>
              <a:tr h="533127">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組別</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學校名稱</a:t>
                      </a:r>
                      <a:br>
                        <a:rPr lang="zh-TW" altLang="en-US" sz="1800" u="none" strike="noStrike" dirty="0" smtClean="0">
                          <a:effectLst/>
                        </a:rPr>
                      </a:br>
                      <a:r>
                        <a:rPr lang="en-US" altLang="zh-TW" sz="1800" u="none" strike="noStrike" dirty="0" smtClean="0">
                          <a:effectLst/>
                        </a:rPr>
                        <a:t>(</a:t>
                      </a:r>
                      <a:r>
                        <a:rPr lang="zh-TW" altLang="en-US" sz="1800" u="none" strike="noStrike" dirty="0" smtClean="0">
                          <a:effectLst/>
                        </a:rPr>
                        <a:t>國小</a:t>
                      </a:r>
                      <a:r>
                        <a:rPr lang="en-US" altLang="zh-TW" sz="1800" u="none" strike="noStrike" dirty="0" smtClean="0">
                          <a:effectLst/>
                        </a:rPr>
                        <a:t>14</a:t>
                      </a:r>
                      <a:r>
                        <a:rPr lang="zh-TW" altLang="en-US" sz="1800" u="none" strike="noStrike" dirty="0" smtClean="0">
                          <a:effectLst/>
                        </a:rPr>
                        <a:t>所</a:t>
                      </a:r>
                      <a:r>
                        <a:rPr lang="en-US" altLang="zh-TW" sz="1800" u="none" strike="noStrike" dirty="0" smtClean="0">
                          <a:effectLst/>
                        </a:rPr>
                        <a:t>)</a:t>
                      </a:r>
                      <a:endParaRPr lang="en-US" altLang="zh-TW"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姓名</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受輔導學校校名</a:t>
                      </a:r>
                      <a:r>
                        <a:rPr lang="en-US" altLang="zh-TW" sz="1800" u="none" strike="noStrike" dirty="0" smtClean="0">
                          <a:effectLst/>
                        </a:rPr>
                        <a:t>(</a:t>
                      </a:r>
                      <a:r>
                        <a:rPr lang="zh-TW" altLang="en-US" sz="1800" u="none" strike="noStrike" dirty="0" smtClean="0">
                          <a:effectLst/>
                        </a:rPr>
                        <a:t>由幹事兼任</a:t>
                      </a:r>
                      <a:r>
                        <a:rPr lang="en-US" altLang="zh-TW" sz="1800" u="none" strike="noStrike" dirty="0" smtClean="0">
                          <a:effectLst/>
                        </a:rPr>
                        <a:t>)94</a:t>
                      </a:r>
                      <a:r>
                        <a:rPr lang="zh-TW" altLang="en-US" sz="1800" u="none" strike="noStrike" dirty="0" smtClean="0">
                          <a:effectLst/>
                        </a:rPr>
                        <a:t>所</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0"/>
                  </a:ext>
                </a:extLst>
              </a:tr>
              <a:tr h="390344">
                <a:tc rowSpan="5">
                  <a:txBody>
                    <a:bodyPr/>
                    <a:lstStyle/>
                    <a:p>
                      <a:pPr algn="ctr" fontAlgn="ctr"/>
                      <a:r>
                        <a:rPr lang="zh-TW" altLang="en-US" sz="1800" u="none" strike="noStrike" dirty="0">
                          <a:effectLst/>
                        </a:rPr>
                        <a:t>第</a:t>
                      </a:r>
                      <a:r>
                        <a:rPr lang="en-US" altLang="zh-TW" sz="1800" u="none" strike="noStrike" dirty="0">
                          <a:effectLst/>
                        </a:rPr>
                        <a:t>2</a:t>
                      </a:r>
                      <a:r>
                        <a:rPr lang="zh-TW" altLang="en-US" sz="1800" u="none" strike="noStrike" dirty="0">
                          <a:effectLst/>
                        </a:rPr>
                        <a:t>組</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東石國中</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黃彗媚</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竹園國小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塭港國小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1"/>
                  </a:ext>
                </a:extLst>
              </a:tr>
              <a:tr h="390344">
                <a:tc vMerge="1">
                  <a:txBody>
                    <a:bodyPr/>
                    <a:lstStyle/>
                    <a:p>
                      <a:endParaRPr lang="zh-TW" altLang="en-US"/>
                    </a:p>
                  </a:txBody>
                  <a:tcPr/>
                </a:tc>
                <a:tc>
                  <a:txBody>
                    <a:bodyPr/>
                    <a:lstStyle/>
                    <a:p>
                      <a:pPr algn="ctr" fontAlgn="ctr"/>
                      <a:r>
                        <a:rPr lang="zh-TW" altLang="en-US" sz="1800" u="none" strike="noStrike" dirty="0">
                          <a:effectLst/>
                        </a:rPr>
                        <a:t>大同國小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陳培茹</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蒜頭國小</a:t>
                      </a:r>
                      <a:r>
                        <a:rPr lang="en-US" altLang="zh-TW" sz="1800" u="none" strike="noStrike">
                          <a:effectLst/>
                        </a:rPr>
                        <a:t>(13</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雙溪國小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竹村國小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2"/>
                  </a:ext>
                </a:extLst>
              </a:tr>
              <a:tr h="390344">
                <a:tc vMerge="1">
                  <a:txBody>
                    <a:bodyPr/>
                    <a:lstStyle/>
                    <a:p>
                      <a:endParaRPr lang="zh-TW" altLang="en-US"/>
                    </a:p>
                  </a:txBody>
                  <a:tcPr/>
                </a:tc>
                <a:tc>
                  <a:txBody>
                    <a:bodyPr/>
                    <a:lstStyle/>
                    <a:p>
                      <a:pPr algn="ctr" fontAlgn="ctr"/>
                      <a:r>
                        <a:rPr lang="zh-TW" altLang="en-US" sz="1800" u="none" strike="noStrike">
                          <a:effectLst/>
                        </a:rPr>
                        <a:t>永慶高</a:t>
                      </a:r>
                      <a:r>
                        <a:rPr lang="en-US" altLang="zh-TW" sz="1800" u="none" strike="noStrike">
                          <a:effectLst/>
                        </a:rPr>
                        <a:t>(</a:t>
                      </a:r>
                      <a:r>
                        <a:rPr lang="zh-TW" altLang="en-US" sz="1800" u="none" strike="noStrike">
                          <a:effectLst/>
                        </a:rPr>
                        <a:t>國</a:t>
                      </a:r>
                      <a:r>
                        <a:rPr lang="en-US" altLang="zh-TW" sz="1800" u="none" strike="noStrike">
                          <a:effectLst/>
                        </a:rPr>
                        <a:t>)</a:t>
                      </a:r>
                      <a:r>
                        <a:rPr lang="zh-TW" altLang="en-US" sz="1800" u="none" strike="noStrike">
                          <a:effectLst/>
                        </a:rPr>
                        <a:t>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吳芬燕</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六美國小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更寮國小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大鄉國小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3"/>
                  </a:ext>
                </a:extLst>
              </a:tr>
              <a:tr h="390344">
                <a:tc vMerge="1">
                  <a:txBody>
                    <a:bodyPr/>
                    <a:lstStyle/>
                    <a:p>
                      <a:endParaRPr lang="zh-TW" altLang="en-US"/>
                    </a:p>
                  </a:txBody>
                  <a:tcPr/>
                </a:tc>
                <a:tc>
                  <a:txBody>
                    <a:bodyPr/>
                    <a:lstStyle/>
                    <a:p>
                      <a:pPr algn="ctr" fontAlgn="ctr"/>
                      <a:r>
                        <a:rPr lang="zh-TW" altLang="en-US" sz="1800" u="none" strike="noStrike">
                          <a:effectLst/>
                        </a:rPr>
                        <a:t>祥和國小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張麗珍</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光榮國小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好美國小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義竹國小</a:t>
                      </a:r>
                      <a:r>
                        <a:rPr lang="en-US" altLang="zh-TW" sz="1800" u="none" strike="noStrike">
                          <a:effectLst/>
                        </a:rPr>
                        <a:t>(16</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4"/>
                  </a:ext>
                </a:extLst>
              </a:tr>
              <a:tr h="271112">
                <a:tc vMerge="1">
                  <a:txBody>
                    <a:bodyPr/>
                    <a:lstStyle/>
                    <a:p>
                      <a:endParaRPr lang="zh-TW" altLang="en-US"/>
                    </a:p>
                  </a:txBody>
                  <a:tcPr/>
                </a:tc>
                <a:tc>
                  <a:txBody>
                    <a:bodyPr/>
                    <a:lstStyle/>
                    <a:p>
                      <a:pPr algn="ctr" fontAlgn="ctr"/>
                      <a:r>
                        <a:rPr lang="zh-TW" altLang="en-US" sz="1800" u="none" strike="noStrike">
                          <a:effectLst/>
                        </a:rPr>
                        <a:t>六嘉國中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黃素卿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六腳國小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北美國小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5"/>
                  </a:ext>
                </a:extLst>
              </a:tr>
              <a:tr h="533127">
                <a:tc rowSpan="5">
                  <a:txBody>
                    <a:bodyPr/>
                    <a:lstStyle/>
                    <a:p>
                      <a:pPr algn="ctr" fontAlgn="ctr"/>
                      <a:r>
                        <a:rPr lang="zh-TW" altLang="en-US" sz="1800" u="none" strike="noStrike">
                          <a:effectLst/>
                        </a:rPr>
                        <a:t>第</a:t>
                      </a:r>
                      <a:r>
                        <a:rPr lang="en-US" altLang="zh-TW" sz="1800" u="none" strike="noStrike">
                          <a:effectLst/>
                        </a:rPr>
                        <a:t>3</a:t>
                      </a:r>
                      <a:r>
                        <a:rPr lang="zh-TW" altLang="en-US" sz="1800" u="none" strike="noStrike">
                          <a:effectLst/>
                        </a:rPr>
                        <a:t>組</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義竹國中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丁惠美</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過路國小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碧潭</a:t>
                      </a:r>
                      <a:r>
                        <a:rPr lang="zh-TW" altLang="en-US" sz="1800" u="none" strike="noStrike" dirty="0" smtClean="0">
                          <a:effectLst/>
                        </a:rPr>
                        <a:t>國小</a:t>
                      </a:r>
                      <a:r>
                        <a:rPr lang="en-US" altLang="zh-TW" sz="1800" u="none" strike="noStrike" dirty="0" smtClean="0">
                          <a:effectLst/>
                        </a:rPr>
                        <a:t>(</a:t>
                      </a:r>
                      <a:r>
                        <a:rPr lang="zh-TW" altLang="en-US" sz="1800" u="none" strike="noStrike" dirty="0" smtClean="0">
                          <a:effectLst/>
                        </a:rPr>
                        <a:t>停辦</a:t>
                      </a:r>
                      <a:r>
                        <a:rPr lang="en-US" altLang="zh-TW" sz="1800" u="none" strike="noStrike" dirty="0" smtClean="0">
                          <a:effectLst/>
                        </a:rPr>
                        <a:t>)</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後塘國小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6"/>
                  </a:ext>
                </a:extLst>
              </a:tr>
              <a:tr h="390344">
                <a:tc vMerge="1">
                  <a:txBody>
                    <a:bodyPr/>
                    <a:lstStyle/>
                    <a:p>
                      <a:endParaRPr lang="zh-TW" altLang="en-US"/>
                    </a:p>
                  </a:txBody>
                  <a:tcPr/>
                </a:tc>
                <a:tc>
                  <a:txBody>
                    <a:bodyPr/>
                    <a:lstStyle/>
                    <a:p>
                      <a:pPr algn="ctr" fontAlgn="ctr"/>
                      <a:r>
                        <a:rPr lang="zh-TW" altLang="en-US" sz="1800" u="none" strike="noStrike">
                          <a:effectLst/>
                        </a:rPr>
                        <a:t>南新國小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陳雅惠</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新埤國小</a:t>
                      </a:r>
                      <a:r>
                        <a:rPr lang="en-US" altLang="zh-TW" sz="1800" u="none" strike="noStrike">
                          <a:effectLst/>
                        </a:rPr>
                        <a:t>(12</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松梅國小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7"/>
                  </a:ext>
                </a:extLst>
              </a:tr>
              <a:tr h="390344">
                <a:tc vMerge="1">
                  <a:txBody>
                    <a:bodyPr/>
                    <a:lstStyle/>
                    <a:p>
                      <a:endParaRPr lang="zh-TW" altLang="en-US"/>
                    </a:p>
                  </a:txBody>
                  <a:tcPr/>
                </a:tc>
                <a:tc>
                  <a:txBody>
                    <a:bodyPr/>
                    <a:lstStyle/>
                    <a:p>
                      <a:pPr algn="ctr" fontAlgn="ctr"/>
                      <a:r>
                        <a:rPr lang="zh-TW" altLang="en-US" sz="1800" u="none" strike="noStrike">
                          <a:effectLst/>
                        </a:rPr>
                        <a:t>水上國中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吳懷翔</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同仁國小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和順國小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8"/>
                  </a:ext>
                </a:extLst>
              </a:tr>
              <a:tr h="533127">
                <a:tc vMerge="1">
                  <a:txBody>
                    <a:bodyPr/>
                    <a:lstStyle/>
                    <a:p>
                      <a:endParaRPr lang="zh-TW" altLang="en-US"/>
                    </a:p>
                  </a:txBody>
                  <a:tcPr/>
                </a:tc>
                <a:tc>
                  <a:txBody>
                    <a:bodyPr/>
                    <a:lstStyle/>
                    <a:p>
                      <a:pPr algn="ctr" fontAlgn="ctr"/>
                      <a:r>
                        <a:rPr lang="zh-TW" altLang="en-US" sz="1800" u="none" strike="noStrike">
                          <a:effectLst/>
                        </a:rPr>
                        <a:t>和睦國小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林建宏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中山國小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中埔國小</a:t>
                      </a:r>
                      <a:r>
                        <a:rPr lang="en-US" altLang="zh-TW" sz="1800" u="none" strike="noStrike" dirty="0">
                          <a:effectLst/>
                        </a:rPr>
                        <a:t>(12</a:t>
                      </a:r>
                      <a:r>
                        <a:rPr lang="zh-TW" altLang="en-US" sz="1800" u="none" strike="noStrike" dirty="0">
                          <a:effectLst/>
                        </a:rPr>
                        <a:t>班</a:t>
                      </a:r>
                      <a:r>
                        <a:rPr lang="en-US" altLang="zh-TW" sz="1800" u="none" strike="noStrike" dirty="0" smtClean="0">
                          <a:effectLst/>
                        </a:rPr>
                        <a:t>)</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達邦國小</a:t>
                      </a:r>
                      <a:r>
                        <a:rPr lang="en-US" altLang="zh-TW" sz="1800" u="none" strike="noStrike">
                          <a:effectLst/>
                        </a:rPr>
                        <a:t>(10</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9"/>
                  </a:ext>
                </a:extLst>
              </a:tr>
              <a:tr h="390344">
                <a:tc vMerge="1">
                  <a:txBody>
                    <a:bodyPr/>
                    <a:lstStyle/>
                    <a:p>
                      <a:endParaRPr lang="zh-TW" altLang="en-US"/>
                    </a:p>
                  </a:txBody>
                  <a:tcPr/>
                </a:tc>
                <a:tc>
                  <a:txBody>
                    <a:bodyPr/>
                    <a:lstStyle/>
                    <a:p>
                      <a:pPr algn="ctr" fontAlgn="ctr"/>
                      <a:r>
                        <a:rPr lang="zh-TW" altLang="en-US" sz="1800" u="none" strike="noStrike">
                          <a:effectLst/>
                        </a:rPr>
                        <a:t>水上國小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方碧瑤</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柳林國小</a:t>
                      </a:r>
                      <a:r>
                        <a:rPr lang="en-US" altLang="zh-TW" sz="1800" u="none" strike="noStrike" dirty="0">
                          <a:effectLst/>
                        </a:rPr>
                        <a:t>(14</a:t>
                      </a:r>
                      <a:r>
                        <a:rPr lang="zh-TW" altLang="en-US" sz="1800" u="none" strike="noStrike" dirty="0">
                          <a:effectLst/>
                        </a:rPr>
                        <a:t>班</a:t>
                      </a:r>
                      <a:r>
                        <a:rPr lang="en-US" altLang="zh-TW" sz="1800" u="none" strike="noStrike" dirty="0">
                          <a:effectLst/>
                        </a:rPr>
                        <a:t>)</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忠和國小</a:t>
                      </a:r>
                      <a:r>
                        <a:rPr lang="en-US" altLang="zh-TW" sz="1800" u="none" strike="noStrike">
                          <a:effectLst/>
                        </a:rPr>
                        <a:t>(7</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南靖國小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0"/>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4060875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solidFill>
                  <a:srgbClr val="FF0000"/>
                </a:solidFill>
              </a:rPr>
              <a:t>專任會計人員兼任國小會計員及實地輔導學校明細表</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920091378"/>
              </p:ext>
            </p:extLst>
          </p:nvPr>
        </p:nvGraphicFramePr>
        <p:xfrm>
          <a:off x="2759675" y="1845285"/>
          <a:ext cx="8744936" cy="4769007"/>
        </p:xfrm>
        <a:graphic>
          <a:graphicData uri="http://schemas.openxmlformats.org/drawingml/2006/table">
            <a:tbl>
              <a:tblPr>
                <a:tableStyleId>{5C22544A-7EE6-4342-B048-85BDC9FD1C3A}</a:tableStyleId>
              </a:tblPr>
              <a:tblGrid>
                <a:gridCol w="1069609">
                  <a:extLst>
                    <a:ext uri="{9D8B030D-6E8A-4147-A177-3AD203B41FA5}">
                      <a16:colId xmlns:a16="http://schemas.microsoft.com/office/drawing/2014/main" val="20000"/>
                    </a:ext>
                  </a:extLst>
                </a:gridCol>
                <a:gridCol w="1160306">
                  <a:extLst>
                    <a:ext uri="{9D8B030D-6E8A-4147-A177-3AD203B41FA5}">
                      <a16:colId xmlns:a16="http://schemas.microsoft.com/office/drawing/2014/main" val="20001"/>
                    </a:ext>
                  </a:extLst>
                </a:gridCol>
                <a:gridCol w="1510064">
                  <a:extLst>
                    <a:ext uri="{9D8B030D-6E8A-4147-A177-3AD203B41FA5}">
                      <a16:colId xmlns:a16="http://schemas.microsoft.com/office/drawing/2014/main" val="20002"/>
                    </a:ext>
                  </a:extLst>
                </a:gridCol>
                <a:gridCol w="1502281">
                  <a:extLst>
                    <a:ext uri="{9D8B030D-6E8A-4147-A177-3AD203B41FA5}">
                      <a16:colId xmlns:a16="http://schemas.microsoft.com/office/drawing/2014/main" val="20003"/>
                    </a:ext>
                  </a:extLst>
                </a:gridCol>
                <a:gridCol w="1751338">
                  <a:extLst>
                    <a:ext uri="{9D8B030D-6E8A-4147-A177-3AD203B41FA5}">
                      <a16:colId xmlns:a16="http://schemas.microsoft.com/office/drawing/2014/main" val="20004"/>
                    </a:ext>
                  </a:extLst>
                </a:gridCol>
                <a:gridCol w="1751338">
                  <a:extLst>
                    <a:ext uri="{9D8B030D-6E8A-4147-A177-3AD203B41FA5}">
                      <a16:colId xmlns:a16="http://schemas.microsoft.com/office/drawing/2014/main" val="20005"/>
                    </a:ext>
                  </a:extLst>
                </a:gridCol>
              </a:tblGrid>
              <a:tr h="635973">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組別</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學校名稱</a:t>
                      </a:r>
                      <a:br>
                        <a:rPr lang="zh-TW" altLang="en-US" sz="1800" u="none" strike="noStrike" dirty="0" smtClean="0">
                          <a:effectLst/>
                        </a:rPr>
                      </a:br>
                      <a:r>
                        <a:rPr lang="en-US" altLang="zh-TW" sz="1800" u="none" strike="noStrike" dirty="0" smtClean="0">
                          <a:effectLst/>
                        </a:rPr>
                        <a:t>(</a:t>
                      </a:r>
                      <a:r>
                        <a:rPr lang="zh-TW" altLang="en-US" sz="1800" u="none" strike="noStrike" dirty="0" smtClean="0">
                          <a:effectLst/>
                        </a:rPr>
                        <a:t>國小</a:t>
                      </a:r>
                      <a:r>
                        <a:rPr lang="en-US" altLang="zh-TW" sz="1800" u="none" strike="noStrike" dirty="0" smtClean="0">
                          <a:effectLst/>
                        </a:rPr>
                        <a:t>14</a:t>
                      </a:r>
                      <a:r>
                        <a:rPr lang="zh-TW" altLang="en-US" sz="1800" u="none" strike="noStrike" dirty="0" smtClean="0">
                          <a:effectLst/>
                        </a:rPr>
                        <a:t>所</a:t>
                      </a:r>
                      <a:r>
                        <a:rPr lang="en-US" altLang="zh-TW" sz="1800" u="none" strike="noStrike" dirty="0" smtClean="0">
                          <a:effectLst/>
                        </a:rPr>
                        <a:t>)</a:t>
                      </a:r>
                      <a:endParaRPr lang="en-US" altLang="zh-TW"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姓名</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受輔導學校校名</a:t>
                      </a:r>
                      <a:r>
                        <a:rPr lang="en-US" altLang="zh-TW" sz="1800" u="none" strike="noStrike" dirty="0" smtClean="0">
                          <a:effectLst/>
                        </a:rPr>
                        <a:t>(</a:t>
                      </a:r>
                      <a:r>
                        <a:rPr lang="zh-TW" altLang="en-US" sz="1800" u="none" strike="noStrike" dirty="0" smtClean="0">
                          <a:effectLst/>
                        </a:rPr>
                        <a:t>由幹事兼任</a:t>
                      </a:r>
                      <a:r>
                        <a:rPr lang="en-US" altLang="zh-TW" sz="1800" u="none" strike="noStrike" dirty="0" smtClean="0">
                          <a:effectLst/>
                        </a:rPr>
                        <a:t>)94</a:t>
                      </a:r>
                      <a:r>
                        <a:rPr lang="zh-TW" altLang="en-US" sz="1800" u="none" strike="noStrike" dirty="0" smtClean="0">
                          <a:effectLst/>
                        </a:rPr>
                        <a:t>所</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0"/>
                  </a:ext>
                </a:extLst>
              </a:tr>
              <a:tr h="289075">
                <a:tc rowSpan="6">
                  <a:txBody>
                    <a:bodyPr/>
                    <a:lstStyle/>
                    <a:p>
                      <a:pPr algn="ctr" fontAlgn="ctr"/>
                      <a:r>
                        <a:rPr lang="zh-TW" altLang="en-US" sz="1800" u="none" strike="noStrike" dirty="0">
                          <a:effectLst/>
                        </a:rPr>
                        <a:t>第</a:t>
                      </a:r>
                      <a:r>
                        <a:rPr lang="en-US" altLang="zh-TW" sz="1800" u="none" strike="noStrike" dirty="0">
                          <a:effectLst/>
                        </a:rPr>
                        <a:t>4</a:t>
                      </a:r>
                      <a:r>
                        <a:rPr lang="zh-TW" altLang="en-US" sz="1800" u="none" strike="noStrike" dirty="0">
                          <a:effectLst/>
                        </a:rPr>
                        <a:t>組</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鹿草國中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陳淑萍</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鹿草國小</a:t>
                      </a:r>
                      <a:r>
                        <a:rPr lang="en-US" altLang="zh-TW" sz="1800" u="none" strike="noStrike">
                          <a:effectLst/>
                        </a:rPr>
                        <a:t>(9</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重寮國小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太保國小</a:t>
                      </a:r>
                      <a:r>
                        <a:rPr lang="en-US" altLang="zh-TW" sz="1800" u="none" strike="noStrike">
                          <a:effectLst/>
                        </a:rPr>
                        <a:t>(17</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1"/>
                  </a:ext>
                </a:extLst>
              </a:tr>
              <a:tr h="384759">
                <a:tc vMerge="1">
                  <a:txBody>
                    <a:bodyPr/>
                    <a:lstStyle/>
                    <a:p>
                      <a:endParaRPr lang="zh-TW" altLang="en-US"/>
                    </a:p>
                  </a:txBody>
                  <a:tcPr/>
                </a:tc>
                <a:tc>
                  <a:txBody>
                    <a:bodyPr/>
                    <a:lstStyle/>
                    <a:p>
                      <a:pPr algn="ctr" fontAlgn="ctr"/>
                      <a:r>
                        <a:rPr lang="zh-TW" altLang="en-US" sz="1800" u="none" strike="noStrike">
                          <a:effectLst/>
                        </a:rPr>
                        <a:t>月眉國小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陳信義</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下潭</a:t>
                      </a:r>
                      <a:r>
                        <a:rPr lang="zh-TW" altLang="en-US" sz="1800" u="none" strike="noStrike" dirty="0" smtClean="0">
                          <a:effectLst/>
                        </a:rPr>
                        <a:t>國小</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社團國小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2"/>
                  </a:ext>
                </a:extLst>
              </a:tr>
              <a:tr h="289075">
                <a:tc vMerge="1">
                  <a:txBody>
                    <a:bodyPr/>
                    <a:lstStyle/>
                    <a:p>
                      <a:endParaRPr lang="zh-TW" altLang="en-US"/>
                    </a:p>
                  </a:txBody>
                  <a:tcPr/>
                </a:tc>
                <a:tc>
                  <a:txBody>
                    <a:bodyPr/>
                    <a:lstStyle/>
                    <a:p>
                      <a:pPr algn="ctr" fontAlgn="ctr"/>
                      <a:r>
                        <a:rPr lang="zh-TW" altLang="en-US" sz="1800" u="none" strike="noStrike">
                          <a:effectLst/>
                        </a:rPr>
                        <a:t>太保國中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林桂伶</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成功國小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和興國小</a:t>
                      </a:r>
                      <a:r>
                        <a:rPr lang="en-US" altLang="zh-TW" sz="1800" u="none" strike="noStrike">
                          <a:effectLst/>
                        </a:rPr>
                        <a:t>(12</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3"/>
                  </a:ext>
                </a:extLst>
              </a:tr>
              <a:tr h="289075">
                <a:tc vMerge="1">
                  <a:txBody>
                    <a:bodyPr/>
                    <a:lstStyle/>
                    <a:p>
                      <a:endParaRPr lang="zh-TW" altLang="en-US"/>
                    </a:p>
                  </a:txBody>
                  <a:tcPr/>
                </a:tc>
                <a:tc>
                  <a:txBody>
                    <a:bodyPr/>
                    <a:lstStyle/>
                    <a:p>
                      <a:pPr algn="ctr" fontAlgn="ctr"/>
                      <a:r>
                        <a:rPr lang="zh-TW" altLang="en-US" sz="1800" u="none" strike="noStrike">
                          <a:effectLst/>
                        </a:rPr>
                        <a:t>新港國中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陳翔</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美林國小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柴林國小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4"/>
                  </a:ext>
                </a:extLst>
              </a:tr>
              <a:tr h="289075">
                <a:tc vMerge="1">
                  <a:txBody>
                    <a:bodyPr/>
                    <a:lstStyle/>
                    <a:p>
                      <a:endParaRPr lang="zh-TW" altLang="en-US"/>
                    </a:p>
                  </a:txBody>
                  <a:tcPr/>
                </a:tc>
                <a:tc>
                  <a:txBody>
                    <a:bodyPr/>
                    <a:lstStyle/>
                    <a:p>
                      <a:pPr algn="ctr" fontAlgn="ctr"/>
                      <a:r>
                        <a:rPr lang="zh-TW" altLang="en-US" sz="1800" u="none" strike="noStrike">
                          <a:effectLst/>
                        </a:rPr>
                        <a:t>文昌國小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歐譯文</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復興國小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灣內國小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5"/>
                  </a:ext>
                </a:extLst>
              </a:tr>
              <a:tr h="289075">
                <a:tc vMerge="1">
                  <a:txBody>
                    <a:bodyPr/>
                    <a:lstStyle/>
                    <a:p>
                      <a:endParaRPr lang="zh-TW" altLang="en-US"/>
                    </a:p>
                  </a:txBody>
                  <a:tcPr/>
                </a:tc>
                <a:tc>
                  <a:txBody>
                    <a:bodyPr/>
                    <a:lstStyle/>
                    <a:p>
                      <a:pPr algn="ctr" fontAlgn="ctr"/>
                      <a:r>
                        <a:rPr lang="zh-TW" altLang="en-US" sz="1800" u="none" strike="noStrike">
                          <a:effectLst/>
                        </a:rPr>
                        <a:t>新港國小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簡含津</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古民國小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安和國小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l" fontAlgn="b"/>
                      <a:r>
                        <a:rPr lang="zh-TW" altLang="en-US" sz="1800" u="none" strike="noStrike">
                          <a:effectLst/>
                        </a:rPr>
                        <a:t>　</a:t>
                      </a:r>
                      <a:endParaRPr lang="zh-TW" altLang="en-US" sz="1800" b="0" i="0" u="none" strike="noStrike">
                        <a:solidFill>
                          <a:srgbClr val="000000"/>
                        </a:solidFill>
                        <a:effectLst/>
                        <a:latin typeface="新細明體" panose="02020500000000000000" pitchFamily="18" charset="-120"/>
                        <a:ea typeface="新細明體" panose="02020500000000000000" pitchFamily="18" charset="-120"/>
                      </a:endParaRPr>
                    </a:p>
                  </a:txBody>
                  <a:tcPr marL="9525" marR="9525" marT="9525" marB="0" anchor="b"/>
                </a:tc>
                <a:extLst>
                  <a:ext uri="{0D108BD9-81ED-4DB2-BD59-A6C34878D82A}">
                    <a16:rowId xmlns:a16="http://schemas.microsoft.com/office/drawing/2014/main" val="10006"/>
                  </a:ext>
                </a:extLst>
              </a:tr>
              <a:tr h="289075">
                <a:tc rowSpan="7">
                  <a:txBody>
                    <a:bodyPr/>
                    <a:lstStyle/>
                    <a:p>
                      <a:pPr algn="ctr" fontAlgn="ctr"/>
                      <a:r>
                        <a:rPr lang="zh-TW" altLang="en-US" sz="1800" u="none" strike="noStrike">
                          <a:effectLst/>
                        </a:rPr>
                        <a:t>第</a:t>
                      </a:r>
                      <a:r>
                        <a:rPr lang="en-US" altLang="zh-TW" sz="1800" u="none" strike="noStrike">
                          <a:effectLst/>
                        </a:rPr>
                        <a:t>5</a:t>
                      </a:r>
                      <a:r>
                        <a:rPr lang="zh-TW" altLang="en-US" sz="1800" u="none" strike="noStrike">
                          <a:effectLst/>
                        </a:rPr>
                        <a:t>組</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民雄國小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莊瑞萍</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菁埔國小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東榮國小</a:t>
                      </a:r>
                      <a:r>
                        <a:rPr lang="en-US" altLang="zh-TW" sz="1800" u="none" strike="noStrike">
                          <a:effectLst/>
                        </a:rPr>
                        <a:t>(15</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7"/>
                  </a:ext>
                </a:extLst>
              </a:tr>
              <a:tr h="289075">
                <a:tc vMerge="1">
                  <a:txBody>
                    <a:bodyPr/>
                    <a:lstStyle/>
                    <a:p>
                      <a:endParaRPr lang="zh-TW" altLang="en-US"/>
                    </a:p>
                  </a:txBody>
                  <a:tcPr/>
                </a:tc>
                <a:tc>
                  <a:txBody>
                    <a:bodyPr/>
                    <a:lstStyle/>
                    <a:p>
                      <a:pPr algn="ctr" fontAlgn="ctr"/>
                      <a:r>
                        <a:rPr lang="zh-TW" altLang="en-US" sz="1800" u="none" strike="noStrike">
                          <a:effectLst/>
                        </a:rPr>
                        <a:t>興中國小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鍾斐媛</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沄水國小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灣潭國小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三興國小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8"/>
                  </a:ext>
                </a:extLst>
              </a:tr>
              <a:tr h="289075">
                <a:tc vMerge="1">
                  <a:txBody>
                    <a:bodyPr/>
                    <a:lstStyle/>
                    <a:p>
                      <a:endParaRPr lang="zh-TW" altLang="en-US"/>
                    </a:p>
                  </a:txBody>
                  <a:tcPr/>
                </a:tc>
                <a:tc>
                  <a:txBody>
                    <a:bodyPr/>
                    <a:lstStyle/>
                    <a:p>
                      <a:pPr algn="ctr" fontAlgn="ctr"/>
                      <a:r>
                        <a:rPr lang="zh-TW" altLang="en-US" sz="1800" u="none" strike="noStrike">
                          <a:effectLst/>
                        </a:rPr>
                        <a:t>大吉國中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蘇淑媛</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義仁國小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鹿滿國小</a:t>
                      </a:r>
                      <a:r>
                        <a:rPr lang="en-US" altLang="zh-TW" sz="1800" u="none" strike="noStrike">
                          <a:effectLst/>
                        </a:rPr>
                        <a:t>(8</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9"/>
                  </a:ext>
                </a:extLst>
              </a:tr>
              <a:tr h="289075">
                <a:tc vMerge="1">
                  <a:txBody>
                    <a:bodyPr/>
                    <a:lstStyle/>
                    <a:p>
                      <a:endParaRPr lang="zh-TW" altLang="en-US"/>
                    </a:p>
                  </a:txBody>
                  <a:tcPr/>
                </a:tc>
                <a:tc>
                  <a:txBody>
                    <a:bodyPr/>
                    <a:lstStyle/>
                    <a:p>
                      <a:pPr algn="ctr" fontAlgn="ctr"/>
                      <a:r>
                        <a:rPr lang="zh-TW" altLang="en-US" sz="1800" u="none" strike="noStrike">
                          <a:effectLst/>
                        </a:rPr>
                        <a:t>民雄國中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莊文慈</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沙坑國小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平林國小</a:t>
                      </a:r>
                      <a:r>
                        <a:rPr lang="en-US" altLang="zh-TW" sz="1800" u="none" strike="noStrike">
                          <a:effectLst/>
                        </a:rPr>
                        <a:t>(18</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0"/>
                  </a:ext>
                </a:extLst>
              </a:tr>
              <a:tr h="568450">
                <a:tc vMerge="1">
                  <a:txBody>
                    <a:bodyPr/>
                    <a:lstStyle/>
                    <a:p>
                      <a:endParaRPr lang="zh-TW" altLang="en-US"/>
                    </a:p>
                  </a:txBody>
                  <a:tcPr/>
                </a:tc>
                <a:tc>
                  <a:txBody>
                    <a:bodyPr/>
                    <a:lstStyle/>
                    <a:p>
                      <a:pPr algn="ctr" fontAlgn="ctr"/>
                      <a:r>
                        <a:rPr lang="zh-TW" altLang="en-US" sz="1800" u="none" strike="noStrike">
                          <a:effectLst/>
                        </a:rPr>
                        <a:t>民雄國中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湯惠如</a:t>
                      </a:r>
                      <a:r>
                        <a:rPr lang="en-US" altLang="zh-TW" sz="1800" u="none" strike="noStrike">
                          <a:effectLst/>
                        </a:rPr>
                        <a:t>(</a:t>
                      </a:r>
                      <a:r>
                        <a:rPr lang="zh-TW" altLang="en-US" sz="1800" u="none" strike="noStrike">
                          <a:effectLst/>
                        </a:rPr>
                        <a:t>佐理員</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1"/>
                  </a:ext>
                </a:extLst>
              </a:tr>
              <a:tr h="289075">
                <a:tc vMerge="1">
                  <a:txBody>
                    <a:bodyPr/>
                    <a:lstStyle/>
                    <a:p>
                      <a:endParaRPr lang="zh-TW" altLang="en-US"/>
                    </a:p>
                  </a:txBody>
                  <a:tcPr/>
                </a:tc>
                <a:tc>
                  <a:txBody>
                    <a:bodyPr/>
                    <a:lstStyle/>
                    <a:p>
                      <a:pPr algn="ctr" fontAlgn="ctr"/>
                      <a:r>
                        <a:rPr lang="zh-TW" altLang="en-US" sz="1800" u="none" strike="noStrike">
                          <a:effectLst/>
                        </a:rPr>
                        <a:t>福樂國小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賴淑芸</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松山國小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黎明國小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2"/>
                  </a:ext>
                </a:extLst>
              </a:tr>
              <a:tr h="289075">
                <a:tc vMerge="1">
                  <a:txBody>
                    <a:bodyPr/>
                    <a:lstStyle/>
                    <a:p>
                      <a:endParaRPr lang="zh-TW" altLang="en-US"/>
                    </a:p>
                  </a:txBody>
                  <a:tcPr/>
                </a:tc>
                <a:tc>
                  <a:txBody>
                    <a:bodyPr/>
                    <a:lstStyle/>
                    <a:p>
                      <a:pPr algn="ctr" fontAlgn="ctr"/>
                      <a:r>
                        <a:rPr lang="zh-TW" altLang="en-US" sz="1800" u="none" strike="noStrike">
                          <a:effectLst/>
                        </a:rPr>
                        <a:t>溪口國中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何玉梅</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中林國小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排路國小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3"/>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220826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400" dirty="0"/>
              <a:t>機關以普通收據辦理小額採購案件核銷時審核作業</a:t>
            </a:r>
            <a:r>
              <a:rPr lang="en-US" altLang="zh-TW" sz="4400" dirty="0"/>
              <a:t>-</a:t>
            </a:r>
            <a:r>
              <a:rPr lang="zh-TW" altLang="en-US" sz="4400" dirty="0">
                <a:solidFill>
                  <a:srgbClr val="C00000"/>
                </a:solidFill>
              </a:rPr>
              <a:t>總處做的努力</a:t>
            </a:r>
            <a:r>
              <a:rPr lang="zh-TW" altLang="en-US" dirty="0"/>
              <a:t/>
            </a:r>
            <a:br>
              <a:rPr lang="zh-TW" altLang="en-US" dirty="0"/>
            </a:br>
            <a:endParaRPr lang="zh-TW" altLang="en-US" dirty="0"/>
          </a:p>
        </p:txBody>
      </p:sp>
      <p:sp>
        <p:nvSpPr>
          <p:cNvPr id="3" name="內容版面配置區 2"/>
          <p:cNvSpPr>
            <a:spLocks noGrp="1"/>
          </p:cNvSpPr>
          <p:nvPr>
            <p:ph idx="1"/>
          </p:nvPr>
        </p:nvSpPr>
        <p:spPr>
          <a:xfrm>
            <a:off x="2589213" y="2133600"/>
            <a:ext cx="8457728" cy="3777622"/>
          </a:xfrm>
        </p:spPr>
        <p:txBody>
          <a:bodyPr/>
          <a:lstStyle/>
          <a:p>
            <a:r>
              <a:rPr lang="zh-TW" altLang="en-US" sz="2200" dirty="0">
                <a:latin typeface="+mn-ea"/>
              </a:rPr>
              <a:t>財政部</a:t>
            </a:r>
            <a:r>
              <a:rPr lang="en-US" altLang="zh-TW" sz="2200" dirty="0">
                <a:latin typeface="+mn-ea"/>
              </a:rPr>
              <a:t>108</a:t>
            </a:r>
            <a:r>
              <a:rPr lang="zh-TW" altLang="en-US" sz="2200" dirty="0">
                <a:latin typeface="+mn-ea"/>
              </a:rPr>
              <a:t>年</a:t>
            </a:r>
            <a:r>
              <a:rPr lang="en-US" altLang="zh-TW" sz="2200" dirty="0">
                <a:latin typeface="+mn-ea"/>
              </a:rPr>
              <a:t>4</a:t>
            </a:r>
            <a:r>
              <a:rPr lang="zh-TW" altLang="en-US" sz="2200" dirty="0">
                <a:latin typeface="+mn-ea"/>
              </a:rPr>
              <a:t>月</a:t>
            </a:r>
            <a:r>
              <a:rPr lang="en-US" altLang="zh-TW" sz="2200" dirty="0">
                <a:latin typeface="+mn-ea"/>
              </a:rPr>
              <a:t>12</a:t>
            </a:r>
            <a:r>
              <a:rPr lang="zh-TW" altLang="en-US" sz="2200" dirty="0">
                <a:latin typeface="+mn-ea"/>
              </a:rPr>
              <a:t>日台財稅字第</a:t>
            </a:r>
            <a:r>
              <a:rPr lang="en-US" altLang="zh-TW" sz="2200" dirty="0">
                <a:latin typeface="+mn-ea"/>
              </a:rPr>
              <a:t>10800565510</a:t>
            </a:r>
            <a:r>
              <a:rPr lang="zh-TW" altLang="en-US" sz="2200" dirty="0">
                <a:latin typeface="+mn-ea"/>
              </a:rPr>
              <a:t>號</a:t>
            </a:r>
          </a:p>
          <a:p>
            <a:pPr lvl="1" algn="just">
              <a:buFont typeface="Wingdings" panose="05000000000000000000" pitchFamily="2" charset="2"/>
              <a:buChar char="p"/>
            </a:pPr>
            <a:r>
              <a:rPr lang="zh-TW" altLang="en-US" sz="2200" dirty="0" smtClean="0">
                <a:latin typeface="+mn-ea"/>
              </a:rPr>
              <a:t>有關</a:t>
            </a:r>
            <a:r>
              <a:rPr lang="zh-TW" altLang="en-US" sz="2200" dirty="0">
                <a:latin typeface="+mn-ea"/>
              </a:rPr>
              <a:t>各機關以普通收據辦理小額採購案件核銷時審核作業</a:t>
            </a:r>
            <a:r>
              <a:rPr lang="zh-TW" altLang="en-US" sz="2200" dirty="0" smtClean="0">
                <a:latin typeface="+mn-ea"/>
              </a:rPr>
              <a:t>事宜，請</a:t>
            </a:r>
            <a:r>
              <a:rPr lang="zh-TW" altLang="en-US" sz="2200" dirty="0">
                <a:latin typeface="+mn-ea"/>
              </a:rPr>
              <a:t>依行政院主計總處</a:t>
            </a:r>
            <a:r>
              <a:rPr lang="en-US" altLang="zh-TW" sz="2200" dirty="0">
                <a:latin typeface="+mn-ea"/>
              </a:rPr>
              <a:t>108</a:t>
            </a:r>
            <a:r>
              <a:rPr lang="zh-TW" altLang="en-US" sz="2200" dirty="0">
                <a:latin typeface="+mn-ea"/>
              </a:rPr>
              <a:t>年</a:t>
            </a:r>
            <a:r>
              <a:rPr lang="en-US" altLang="zh-TW" sz="2200" dirty="0">
                <a:latin typeface="+mn-ea"/>
              </a:rPr>
              <a:t>3</a:t>
            </a:r>
            <a:r>
              <a:rPr lang="zh-TW" altLang="en-US" sz="2200" dirty="0">
                <a:latin typeface="+mn-ea"/>
              </a:rPr>
              <a:t>月</a:t>
            </a:r>
            <a:r>
              <a:rPr lang="en-US" altLang="zh-TW" sz="2200" dirty="0">
                <a:latin typeface="+mn-ea"/>
              </a:rPr>
              <a:t>28</a:t>
            </a:r>
            <a:r>
              <a:rPr lang="zh-TW" altLang="en-US" sz="2200" dirty="0">
                <a:latin typeface="+mn-ea"/>
              </a:rPr>
              <a:t>日會議決議辦理。</a:t>
            </a:r>
          </a:p>
          <a:p>
            <a:pPr lvl="1" algn="just">
              <a:buFont typeface="Wingdings" panose="05000000000000000000" pitchFamily="2" charset="2"/>
              <a:buChar char="p"/>
            </a:pPr>
            <a:r>
              <a:rPr lang="zh-TW" altLang="en-US" sz="2200" dirty="0" smtClean="0">
                <a:latin typeface="+mn-ea"/>
              </a:rPr>
              <a:t>旨</a:t>
            </a:r>
            <a:r>
              <a:rPr lang="zh-TW" altLang="en-US" sz="2200" dirty="0">
                <a:latin typeface="+mn-ea"/>
              </a:rPr>
              <a:t>揭會議決議，機關辦理小額採購案件，如經評估事前無審核商家資格之必要時，且係以該等商家開立之普通收據辦理核銷</a:t>
            </a:r>
            <a:r>
              <a:rPr lang="zh-TW" altLang="en-US" sz="2200" dirty="0" smtClean="0">
                <a:latin typeface="+mn-ea"/>
              </a:rPr>
              <a:t>請款，審核</a:t>
            </a:r>
            <a:r>
              <a:rPr lang="zh-TW" altLang="en-US" sz="2200" dirty="0">
                <a:latin typeface="+mn-ea"/>
              </a:rPr>
              <a:t>憑證時以該等收據</a:t>
            </a:r>
            <a:r>
              <a:rPr lang="zh-TW" altLang="en-US" sz="2200" dirty="0">
                <a:solidFill>
                  <a:srgbClr val="C00000"/>
                </a:solidFill>
                <a:latin typeface="+mn-ea"/>
              </a:rPr>
              <a:t>書面記載事項</a:t>
            </a:r>
            <a:r>
              <a:rPr lang="zh-TW" altLang="en-US" sz="2200" dirty="0">
                <a:latin typeface="+mn-ea"/>
              </a:rPr>
              <a:t>是否</a:t>
            </a:r>
            <a:r>
              <a:rPr lang="zh-TW" altLang="en-US" sz="2200" dirty="0">
                <a:solidFill>
                  <a:srgbClr val="C00000"/>
                </a:solidFill>
                <a:latin typeface="+mn-ea"/>
              </a:rPr>
              <a:t>符合政府支出憑證處理要點</a:t>
            </a:r>
            <a:r>
              <a:rPr lang="zh-TW" altLang="en-US" sz="2200" dirty="0">
                <a:latin typeface="+mn-ea"/>
              </a:rPr>
              <a:t>規定為主，</a:t>
            </a:r>
            <a:r>
              <a:rPr lang="zh-TW" altLang="en-US" sz="2200" dirty="0" smtClean="0">
                <a:latin typeface="+mn-ea"/>
              </a:rPr>
              <a:t>無須依</a:t>
            </a:r>
            <a:r>
              <a:rPr lang="zh-TW" altLang="en-US" sz="2200" dirty="0">
                <a:latin typeface="+mn-ea"/>
              </a:rPr>
              <a:t>本部</a:t>
            </a:r>
            <a:r>
              <a:rPr lang="en-US" altLang="zh-TW" sz="2200" dirty="0" smtClean="0">
                <a:latin typeface="+mn-ea"/>
              </a:rPr>
              <a:t>100</a:t>
            </a:r>
            <a:r>
              <a:rPr lang="zh-TW" altLang="en-US" sz="2200" dirty="0" smtClean="0">
                <a:latin typeface="+mn-ea"/>
              </a:rPr>
              <a:t>年</a:t>
            </a:r>
            <a:r>
              <a:rPr lang="en-US" altLang="zh-TW" sz="2200" dirty="0" smtClean="0">
                <a:latin typeface="+mn-ea"/>
              </a:rPr>
              <a:t>8</a:t>
            </a:r>
            <a:r>
              <a:rPr lang="zh-TW" altLang="en-US" sz="2200" dirty="0" smtClean="0">
                <a:latin typeface="+mn-ea"/>
              </a:rPr>
              <a:t>月</a:t>
            </a:r>
            <a:r>
              <a:rPr lang="en-US" altLang="zh-TW" sz="2200" dirty="0" smtClean="0">
                <a:latin typeface="+mn-ea"/>
              </a:rPr>
              <a:t>24</a:t>
            </a:r>
            <a:r>
              <a:rPr lang="zh-TW" altLang="en-US" sz="2200" dirty="0" smtClean="0">
                <a:latin typeface="+mn-ea"/>
              </a:rPr>
              <a:t>日</a:t>
            </a:r>
            <a:r>
              <a:rPr lang="zh-TW" altLang="en-US" sz="2200" dirty="0">
                <a:latin typeface="+mn-ea"/>
              </a:rPr>
              <a:t>台財稅字第</a:t>
            </a:r>
            <a:r>
              <a:rPr lang="en-US" altLang="zh-TW" sz="2200" dirty="0" smtClean="0">
                <a:latin typeface="+mn-ea"/>
              </a:rPr>
              <a:t>10000339490</a:t>
            </a:r>
            <a:r>
              <a:rPr lang="zh-TW" altLang="en-US" sz="2200" dirty="0" smtClean="0">
                <a:latin typeface="+mn-ea"/>
              </a:rPr>
              <a:t>號</a:t>
            </a:r>
            <a:r>
              <a:rPr lang="zh-TW" altLang="en-US" sz="2200" dirty="0">
                <a:latin typeface="+mn-ea"/>
              </a:rPr>
              <a:t>函再利用本部稅務入口網等，查對商家稅籍登記情形。</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695995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solidFill>
                  <a:srgbClr val="FF0000"/>
                </a:solidFill>
              </a:rPr>
              <a:t>專任會計人員兼任國小會計員及實地輔導學校明細表</a:t>
            </a:r>
            <a:endParaRPr lang="zh-TW" altLang="en-US" sz="40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72696779"/>
              </p:ext>
            </p:extLst>
          </p:nvPr>
        </p:nvGraphicFramePr>
        <p:xfrm>
          <a:off x="2595562" y="2018269"/>
          <a:ext cx="8978600" cy="4360301"/>
        </p:xfrm>
        <a:graphic>
          <a:graphicData uri="http://schemas.openxmlformats.org/drawingml/2006/table">
            <a:tbl>
              <a:tblPr>
                <a:tableStyleId>{5C22544A-7EE6-4342-B048-85BDC9FD1C3A}</a:tableStyleId>
              </a:tblPr>
              <a:tblGrid>
                <a:gridCol w="781952">
                  <a:extLst>
                    <a:ext uri="{9D8B030D-6E8A-4147-A177-3AD203B41FA5}">
                      <a16:colId xmlns:a16="http://schemas.microsoft.com/office/drawing/2014/main" val="20000"/>
                    </a:ext>
                  </a:extLst>
                </a:gridCol>
                <a:gridCol w="1285102">
                  <a:extLst>
                    <a:ext uri="{9D8B030D-6E8A-4147-A177-3AD203B41FA5}">
                      <a16:colId xmlns:a16="http://schemas.microsoft.com/office/drawing/2014/main" val="20001"/>
                    </a:ext>
                  </a:extLst>
                </a:gridCol>
                <a:gridCol w="963827">
                  <a:extLst>
                    <a:ext uri="{9D8B030D-6E8A-4147-A177-3AD203B41FA5}">
                      <a16:colId xmlns:a16="http://schemas.microsoft.com/office/drawing/2014/main" val="20002"/>
                    </a:ext>
                  </a:extLst>
                </a:gridCol>
                <a:gridCol w="1664043">
                  <a:extLst>
                    <a:ext uri="{9D8B030D-6E8A-4147-A177-3AD203B41FA5}">
                      <a16:colId xmlns:a16="http://schemas.microsoft.com/office/drawing/2014/main" val="20003"/>
                    </a:ext>
                  </a:extLst>
                </a:gridCol>
                <a:gridCol w="1672282">
                  <a:extLst>
                    <a:ext uri="{9D8B030D-6E8A-4147-A177-3AD203B41FA5}">
                      <a16:colId xmlns:a16="http://schemas.microsoft.com/office/drawing/2014/main" val="20004"/>
                    </a:ext>
                  </a:extLst>
                </a:gridCol>
                <a:gridCol w="1631091">
                  <a:extLst>
                    <a:ext uri="{9D8B030D-6E8A-4147-A177-3AD203B41FA5}">
                      <a16:colId xmlns:a16="http://schemas.microsoft.com/office/drawing/2014/main" val="20005"/>
                    </a:ext>
                  </a:extLst>
                </a:gridCol>
                <a:gridCol w="980303">
                  <a:extLst>
                    <a:ext uri="{9D8B030D-6E8A-4147-A177-3AD203B41FA5}">
                      <a16:colId xmlns:a16="http://schemas.microsoft.com/office/drawing/2014/main" val="20006"/>
                    </a:ext>
                  </a:extLst>
                </a:gridCol>
              </a:tblGrid>
              <a:tr h="620321">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組別</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學校名稱</a:t>
                      </a:r>
                      <a:br>
                        <a:rPr lang="zh-TW" altLang="en-US" sz="1800" u="none" strike="noStrike" dirty="0" smtClean="0">
                          <a:effectLst/>
                        </a:rPr>
                      </a:br>
                      <a:r>
                        <a:rPr lang="en-US" altLang="zh-TW" sz="1800" u="none" strike="noStrike" dirty="0" smtClean="0">
                          <a:effectLst/>
                        </a:rPr>
                        <a:t>(</a:t>
                      </a:r>
                      <a:r>
                        <a:rPr lang="zh-TW" altLang="en-US" sz="1800" u="none" strike="noStrike" dirty="0" smtClean="0">
                          <a:effectLst/>
                        </a:rPr>
                        <a:t>國小</a:t>
                      </a:r>
                      <a:r>
                        <a:rPr lang="en-US" altLang="zh-TW" sz="1800" u="none" strike="noStrike" dirty="0" smtClean="0">
                          <a:effectLst/>
                        </a:rPr>
                        <a:t>14</a:t>
                      </a:r>
                      <a:r>
                        <a:rPr lang="zh-TW" altLang="en-US" sz="1800" u="none" strike="noStrike" dirty="0" smtClean="0">
                          <a:effectLst/>
                        </a:rPr>
                        <a:t>所</a:t>
                      </a:r>
                      <a:r>
                        <a:rPr lang="en-US" altLang="zh-TW" sz="1800" u="none" strike="noStrike" dirty="0" smtClean="0">
                          <a:effectLst/>
                        </a:rPr>
                        <a:t>)</a:t>
                      </a:r>
                      <a:endParaRPr lang="en-US" altLang="zh-TW"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姓名</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gridSpan="4">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受輔導學校校名</a:t>
                      </a:r>
                      <a:r>
                        <a:rPr lang="en-US" altLang="zh-TW" sz="1800" u="none" strike="noStrike" dirty="0" smtClean="0">
                          <a:effectLst/>
                        </a:rPr>
                        <a:t>(</a:t>
                      </a:r>
                      <a:r>
                        <a:rPr lang="zh-TW" altLang="en-US" sz="1800" u="none" strike="noStrike" dirty="0" smtClean="0">
                          <a:effectLst/>
                        </a:rPr>
                        <a:t>由幹事兼任</a:t>
                      </a:r>
                      <a:r>
                        <a:rPr lang="en-US" altLang="zh-TW" sz="1800" u="none" strike="noStrike" dirty="0" smtClean="0">
                          <a:effectLst/>
                        </a:rPr>
                        <a:t>)94</a:t>
                      </a:r>
                      <a:r>
                        <a:rPr lang="zh-TW" altLang="en-US" sz="1800" u="none" strike="noStrike" dirty="0" smtClean="0">
                          <a:effectLst/>
                        </a:rPr>
                        <a:t>所</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2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0"/>
                  </a:ext>
                </a:extLst>
              </a:tr>
              <a:tr h="697734">
                <a:tc rowSpan="5">
                  <a:txBody>
                    <a:bodyPr/>
                    <a:lstStyle/>
                    <a:p>
                      <a:pPr algn="ctr" fontAlgn="ctr"/>
                      <a:r>
                        <a:rPr lang="zh-TW" altLang="en-US" sz="1800" u="none" strike="noStrike" dirty="0">
                          <a:effectLst/>
                        </a:rPr>
                        <a:t>第</a:t>
                      </a:r>
                      <a:r>
                        <a:rPr lang="en-US" altLang="zh-TW" sz="1800" u="none" strike="noStrike" dirty="0">
                          <a:effectLst/>
                        </a:rPr>
                        <a:t>6</a:t>
                      </a:r>
                      <a:r>
                        <a:rPr lang="zh-TW" altLang="en-US" sz="1800" u="none" strike="noStrike" dirty="0">
                          <a:effectLst/>
                        </a:rPr>
                        <a:t>組</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大林國中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陳秀芬</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大南國小</a:t>
                      </a:r>
                      <a:r>
                        <a:rPr lang="en-US" altLang="zh-TW" sz="1800" u="none" strike="noStrike">
                          <a:effectLst/>
                        </a:rPr>
                        <a:t>(10</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梅山國小</a:t>
                      </a:r>
                      <a:r>
                        <a:rPr lang="en-US" altLang="zh-TW" sz="1800" u="none" strike="noStrike">
                          <a:effectLst/>
                        </a:rPr>
                        <a:t>(12</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三和國小</a:t>
                      </a:r>
                      <a:r>
                        <a:rPr lang="en-US" altLang="zh-TW" sz="1800" u="none" strike="noStrike" dirty="0">
                          <a:effectLst/>
                        </a:rPr>
                        <a:t>(11</a:t>
                      </a:r>
                      <a:r>
                        <a:rPr lang="zh-TW" altLang="en-US" sz="1800" u="none" strike="noStrike" dirty="0">
                          <a:effectLst/>
                        </a:rPr>
                        <a:t>班</a:t>
                      </a:r>
                      <a:r>
                        <a:rPr lang="en-US" altLang="zh-TW" sz="1800" u="none" strike="noStrike" dirty="0" smtClean="0">
                          <a:effectLst/>
                        </a:rPr>
                        <a:t>)</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1"/>
                  </a:ext>
                </a:extLst>
              </a:tr>
              <a:tr h="736440">
                <a:tc vMerge="1">
                  <a:txBody>
                    <a:bodyPr/>
                    <a:lstStyle/>
                    <a:p>
                      <a:endParaRPr lang="zh-TW" altLang="en-US"/>
                    </a:p>
                  </a:txBody>
                  <a:tcPr/>
                </a:tc>
                <a:tc>
                  <a:txBody>
                    <a:bodyPr/>
                    <a:lstStyle/>
                    <a:p>
                      <a:pPr algn="ctr" fontAlgn="ctr"/>
                      <a:r>
                        <a:rPr lang="zh-TW" altLang="en-US" sz="1800" u="none" strike="noStrike">
                          <a:effectLst/>
                        </a:rPr>
                        <a:t>昇平國中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藍縈千</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光華國小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桃源國小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內埔國小</a:t>
                      </a:r>
                      <a:r>
                        <a:rPr lang="en-US" altLang="zh-TW" sz="1800" u="none" strike="noStrike" dirty="0">
                          <a:effectLst/>
                        </a:rPr>
                        <a:t>(11</a:t>
                      </a:r>
                      <a:r>
                        <a:rPr lang="zh-TW" altLang="en-US" sz="1800" u="none" strike="noStrike" dirty="0">
                          <a:effectLst/>
                        </a:rPr>
                        <a:t>班</a:t>
                      </a:r>
                      <a:r>
                        <a:rPr lang="en-US" altLang="zh-TW" sz="1800" u="none" strike="noStrike" dirty="0">
                          <a:effectLst/>
                        </a:rPr>
                        <a:t>)</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2"/>
                  </a:ext>
                </a:extLst>
              </a:tr>
              <a:tr h="799860">
                <a:tc vMerge="1">
                  <a:txBody>
                    <a:bodyPr/>
                    <a:lstStyle/>
                    <a:p>
                      <a:endParaRPr lang="zh-TW" altLang="en-US"/>
                    </a:p>
                  </a:txBody>
                  <a:tcPr/>
                </a:tc>
                <a:tc>
                  <a:txBody>
                    <a:bodyPr/>
                    <a:lstStyle/>
                    <a:p>
                      <a:pPr algn="ctr" fontAlgn="ctr"/>
                      <a:r>
                        <a:rPr lang="zh-TW" altLang="en-US" sz="1800" u="none" strike="noStrike">
                          <a:effectLst/>
                        </a:rPr>
                        <a:t>嘉新國中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謝幸倫</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義興國小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梅圳國小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3"/>
                  </a:ext>
                </a:extLst>
              </a:tr>
              <a:tr h="885625">
                <a:tc vMerge="1">
                  <a:txBody>
                    <a:bodyPr/>
                    <a:lstStyle/>
                    <a:p>
                      <a:endParaRPr lang="zh-TW" altLang="en-US"/>
                    </a:p>
                  </a:txBody>
                  <a:tcPr/>
                </a:tc>
                <a:tc>
                  <a:txBody>
                    <a:bodyPr/>
                    <a:lstStyle/>
                    <a:p>
                      <a:pPr algn="ctr" fontAlgn="ctr"/>
                      <a:r>
                        <a:rPr lang="zh-TW" altLang="en-US" sz="1800" u="none" strike="noStrike">
                          <a:effectLst/>
                        </a:rPr>
                        <a:t>梅山國中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涂智惠</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瑞峰國小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太興國小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太平國小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瑞里國小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4"/>
                  </a:ext>
                </a:extLst>
              </a:tr>
              <a:tr h="620321">
                <a:tc vMerge="1">
                  <a:txBody>
                    <a:bodyPr/>
                    <a:lstStyle/>
                    <a:p>
                      <a:endParaRPr lang="zh-TW" altLang="en-US"/>
                    </a:p>
                  </a:txBody>
                  <a:tcPr/>
                </a:tc>
                <a:tc>
                  <a:txBody>
                    <a:bodyPr/>
                    <a:lstStyle/>
                    <a:p>
                      <a:pPr algn="ctr" fontAlgn="ctr"/>
                      <a:r>
                        <a:rPr lang="zh-TW" altLang="en-US" sz="1800" u="none" strike="noStrike">
                          <a:effectLst/>
                        </a:rPr>
                        <a:t>大林國小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詹竣盛</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太和國小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仁和國小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5"/>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3864622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solidFill>
                  <a:srgbClr val="FF0000"/>
                </a:solidFill>
              </a:rPr>
              <a:t>專任會計人員兼任國小會計員及實地輔導學校明細表</a:t>
            </a:r>
            <a:endParaRPr lang="zh-TW" altLang="en-US" sz="40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820722615"/>
              </p:ext>
            </p:extLst>
          </p:nvPr>
        </p:nvGraphicFramePr>
        <p:xfrm>
          <a:off x="2734962" y="1905004"/>
          <a:ext cx="8608543" cy="4525496"/>
        </p:xfrm>
        <a:graphic>
          <a:graphicData uri="http://schemas.openxmlformats.org/drawingml/2006/table">
            <a:tbl>
              <a:tblPr>
                <a:tableStyleId>{5C22544A-7EE6-4342-B048-85BDC9FD1C3A}</a:tableStyleId>
              </a:tblPr>
              <a:tblGrid>
                <a:gridCol w="1052927">
                  <a:extLst>
                    <a:ext uri="{9D8B030D-6E8A-4147-A177-3AD203B41FA5}">
                      <a16:colId xmlns:a16="http://schemas.microsoft.com/office/drawing/2014/main" val="20000"/>
                    </a:ext>
                  </a:extLst>
                </a:gridCol>
                <a:gridCol w="1640846">
                  <a:extLst>
                    <a:ext uri="{9D8B030D-6E8A-4147-A177-3AD203B41FA5}">
                      <a16:colId xmlns:a16="http://schemas.microsoft.com/office/drawing/2014/main" val="20001"/>
                    </a:ext>
                  </a:extLst>
                </a:gridCol>
                <a:gridCol w="947351">
                  <a:extLst>
                    <a:ext uri="{9D8B030D-6E8A-4147-A177-3AD203B41FA5}">
                      <a16:colId xmlns:a16="http://schemas.microsoft.com/office/drawing/2014/main" val="20002"/>
                    </a:ext>
                  </a:extLst>
                </a:gridCol>
                <a:gridCol w="1902941">
                  <a:extLst>
                    <a:ext uri="{9D8B030D-6E8A-4147-A177-3AD203B41FA5}">
                      <a16:colId xmlns:a16="http://schemas.microsoft.com/office/drawing/2014/main" val="20003"/>
                    </a:ext>
                  </a:extLst>
                </a:gridCol>
                <a:gridCol w="1919416">
                  <a:extLst>
                    <a:ext uri="{9D8B030D-6E8A-4147-A177-3AD203B41FA5}">
                      <a16:colId xmlns:a16="http://schemas.microsoft.com/office/drawing/2014/main" val="20004"/>
                    </a:ext>
                  </a:extLst>
                </a:gridCol>
                <a:gridCol w="1145062">
                  <a:extLst>
                    <a:ext uri="{9D8B030D-6E8A-4147-A177-3AD203B41FA5}">
                      <a16:colId xmlns:a16="http://schemas.microsoft.com/office/drawing/2014/main" val="20005"/>
                    </a:ext>
                  </a:extLst>
                </a:gridCol>
              </a:tblGrid>
              <a:tr h="56948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組別</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學校名稱</a:t>
                      </a:r>
                      <a:br>
                        <a:rPr lang="zh-TW" altLang="en-US" sz="1800" u="none" strike="noStrike" dirty="0" smtClean="0">
                          <a:effectLst/>
                        </a:rPr>
                      </a:br>
                      <a:r>
                        <a:rPr lang="en-US" altLang="zh-TW" sz="1800" u="none" strike="noStrike" dirty="0" smtClean="0">
                          <a:effectLst/>
                        </a:rPr>
                        <a:t>(</a:t>
                      </a:r>
                      <a:r>
                        <a:rPr lang="zh-TW" altLang="en-US" sz="1800" u="none" strike="noStrike" dirty="0" smtClean="0">
                          <a:effectLst/>
                        </a:rPr>
                        <a:t>國小</a:t>
                      </a:r>
                      <a:r>
                        <a:rPr lang="en-US" altLang="zh-TW" sz="1800" u="none" strike="noStrike" dirty="0" smtClean="0">
                          <a:effectLst/>
                        </a:rPr>
                        <a:t>14</a:t>
                      </a:r>
                      <a:r>
                        <a:rPr lang="zh-TW" altLang="en-US" sz="1800" u="none" strike="noStrike" dirty="0" smtClean="0">
                          <a:effectLst/>
                        </a:rPr>
                        <a:t>所</a:t>
                      </a:r>
                      <a:r>
                        <a:rPr lang="en-US" altLang="zh-TW" sz="1800" u="none" strike="noStrike" dirty="0" smtClean="0">
                          <a:effectLst/>
                        </a:rPr>
                        <a:t>)</a:t>
                      </a:r>
                      <a:endParaRPr lang="en-US" altLang="zh-TW"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kern="1200" dirty="0" smtClean="0">
                          <a:solidFill>
                            <a:schemeClr val="dk1"/>
                          </a:solidFill>
                          <a:effectLst/>
                          <a:latin typeface="+mn-lt"/>
                          <a:ea typeface="+mn-ea"/>
                          <a:cs typeface="+mn-cs"/>
                        </a:rPr>
                        <a:t>姓名</a:t>
                      </a:r>
                      <a:endParaRPr lang="zh-TW" altLang="en-US" sz="1800" u="none" strike="noStrike" kern="1200" dirty="0">
                        <a:solidFill>
                          <a:schemeClr val="dk1"/>
                        </a:solidFill>
                        <a:effectLst/>
                        <a:latin typeface="+mn-lt"/>
                        <a:ea typeface="+mn-ea"/>
                        <a:cs typeface="+mn-cs"/>
                      </a:endParaRPr>
                    </a:p>
                  </a:txBody>
                  <a:tcPr marL="9525" marR="9525" marT="9525" marB="0" anchor="ct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zh-TW" altLang="en-US" sz="1800" u="none" strike="noStrike" dirty="0" smtClean="0">
                          <a:effectLst/>
                        </a:rPr>
                        <a:t>受輔導學校校名</a:t>
                      </a:r>
                      <a:r>
                        <a:rPr lang="en-US" altLang="zh-TW" sz="1800" u="none" strike="noStrike" dirty="0" smtClean="0">
                          <a:effectLst/>
                        </a:rPr>
                        <a:t>(</a:t>
                      </a:r>
                      <a:r>
                        <a:rPr lang="zh-TW" altLang="en-US" sz="1800" u="none" strike="noStrike" dirty="0" smtClean="0">
                          <a:effectLst/>
                        </a:rPr>
                        <a:t>由幹事兼任</a:t>
                      </a:r>
                      <a:r>
                        <a:rPr lang="en-US" altLang="zh-TW" sz="1800" u="none" strike="noStrike" dirty="0" smtClean="0">
                          <a:effectLst/>
                        </a:rPr>
                        <a:t>)94</a:t>
                      </a:r>
                      <a:r>
                        <a:rPr lang="zh-TW" altLang="en-US" sz="1800" u="none" strike="noStrike" dirty="0" smtClean="0">
                          <a:effectLst/>
                        </a:rPr>
                        <a:t>所</a:t>
                      </a:r>
                      <a:endParaRPr lang="zh-TW" altLang="en-US" sz="1800" b="0" i="0" u="none" strike="noStrike" dirty="0" smtClean="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en-US" altLang="zh-TW"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hMerge="1">
                  <a:txBody>
                    <a:bodyPr/>
                    <a:lstStyle/>
                    <a:p>
                      <a:pPr algn="ctr" fontAlgn="ctr"/>
                      <a:endParaRPr lang="zh-TW" altLang="en-US" sz="12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0"/>
                  </a:ext>
                </a:extLst>
              </a:tr>
              <a:tr h="320311">
                <a:tc rowSpan="7">
                  <a:txBody>
                    <a:bodyPr/>
                    <a:lstStyle/>
                    <a:p>
                      <a:pPr algn="ctr" fontAlgn="ctr"/>
                      <a:r>
                        <a:rPr lang="zh-TW" altLang="en-US" sz="1800" u="none" strike="noStrike" dirty="0">
                          <a:effectLst/>
                        </a:rPr>
                        <a:t>第</a:t>
                      </a:r>
                      <a:r>
                        <a:rPr lang="en-US" altLang="zh-TW" sz="1800" u="none" strike="noStrike" dirty="0">
                          <a:effectLst/>
                        </a:rPr>
                        <a:t>7</a:t>
                      </a:r>
                      <a:r>
                        <a:rPr lang="zh-TW" altLang="en-US" sz="1800" u="none" strike="noStrike" dirty="0">
                          <a:effectLst/>
                        </a:rPr>
                        <a:t>組</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竹崎國小</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陳婉文</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民和國小</a:t>
                      </a:r>
                      <a:r>
                        <a:rPr lang="en-US" altLang="zh-TW" sz="1800" u="none" strike="noStrike">
                          <a:effectLst/>
                        </a:rPr>
                        <a:t>(12</a:t>
                      </a:r>
                      <a:r>
                        <a:rPr lang="zh-TW" altLang="en-US" sz="1800" u="none" strike="noStrike">
                          <a:effectLst/>
                        </a:rPr>
                        <a:t>班 </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中興</a:t>
                      </a:r>
                      <a:r>
                        <a:rPr lang="zh-TW" altLang="en-US" sz="1800" u="none" strike="noStrike" dirty="0" smtClean="0">
                          <a:effectLst/>
                        </a:rPr>
                        <a:t>國小</a:t>
                      </a:r>
                      <a:endParaRPr lang="en-US" altLang="zh-TW"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圓崇國小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1"/>
                  </a:ext>
                </a:extLst>
              </a:tr>
              <a:tr h="368527">
                <a:tc vMerge="1">
                  <a:txBody>
                    <a:bodyPr/>
                    <a:lstStyle/>
                    <a:p>
                      <a:endParaRPr lang="zh-TW" altLang="en-US"/>
                    </a:p>
                  </a:txBody>
                  <a:tcPr/>
                </a:tc>
                <a:tc>
                  <a:txBody>
                    <a:bodyPr/>
                    <a:lstStyle/>
                    <a:p>
                      <a:pPr algn="ctr" fontAlgn="ctr"/>
                      <a:r>
                        <a:rPr lang="zh-TW" altLang="en-US" sz="1800" u="none" strike="noStrike">
                          <a:effectLst/>
                        </a:rPr>
                        <a:t>竹崎高</a:t>
                      </a:r>
                      <a:r>
                        <a:rPr lang="en-US" altLang="zh-TW" sz="1800" u="none" strike="noStrike">
                          <a:effectLst/>
                        </a:rPr>
                        <a:t>(</a:t>
                      </a:r>
                      <a:r>
                        <a:rPr lang="zh-TW" altLang="en-US" sz="1800" u="none" strike="noStrike">
                          <a:effectLst/>
                        </a:rPr>
                        <a:t>國</a:t>
                      </a:r>
                      <a:r>
                        <a:rPr lang="en-US" altLang="zh-TW" sz="1800" u="none" strike="noStrike">
                          <a:effectLst/>
                        </a:rPr>
                        <a:t>)</a:t>
                      </a:r>
                      <a:r>
                        <a:rPr lang="zh-TW" altLang="en-US" sz="1800" u="none" strike="noStrike">
                          <a:effectLst/>
                        </a:rPr>
                        <a:t>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謝秋鳳</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中和國小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社口國小</a:t>
                      </a:r>
                      <a:r>
                        <a:rPr lang="en-US" altLang="zh-TW" sz="1800" u="none" strike="noStrike">
                          <a:effectLst/>
                        </a:rPr>
                        <a:t>(12</a:t>
                      </a:r>
                      <a:r>
                        <a:rPr lang="zh-TW" altLang="en-US" sz="1800" u="none" strike="noStrike">
                          <a:effectLst/>
                        </a:rPr>
                        <a:t>班</a:t>
                      </a:r>
                      <a:r>
                        <a:rPr lang="en-US" altLang="zh-TW" sz="1800" u="none" strike="noStrike">
                          <a:effectLst/>
                        </a:rPr>
                        <a:t>)</a:t>
                      </a:r>
                      <a:endParaRPr lang="en-US" altLang="zh-TW"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龍山國小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2"/>
                  </a:ext>
                </a:extLst>
              </a:tr>
              <a:tr h="320311">
                <a:tc vMerge="1">
                  <a:txBody>
                    <a:bodyPr/>
                    <a:lstStyle/>
                    <a:p>
                      <a:endParaRPr lang="zh-TW" altLang="en-US"/>
                    </a:p>
                  </a:txBody>
                  <a:tcPr/>
                </a:tc>
                <a:tc>
                  <a:txBody>
                    <a:bodyPr/>
                    <a:lstStyle/>
                    <a:p>
                      <a:pPr algn="ctr" fontAlgn="ctr"/>
                      <a:r>
                        <a:rPr lang="zh-TW" altLang="en-US" sz="1800" u="none" strike="noStrike">
                          <a:effectLst/>
                        </a:rPr>
                        <a:t>民和國中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張淑慧</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大湖國小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內甕國小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隙頂國小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3"/>
                  </a:ext>
                </a:extLst>
              </a:tr>
              <a:tr h="378549">
                <a:tc vMerge="1">
                  <a:txBody>
                    <a:bodyPr/>
                    <a:lstStyle/>
                    <a:p>
                      <a:endParaRPr lang="zh-TW" altLang="en-US"/>
                    </a:p>
                  </a:txBody>
                  <a:tcPr/>
                </a:tc>
                <a:tc>
                  <a:txBody>
                    <a:bodyPr/>
                    <a:lstStyle/>
                    <a:p>
                      <a:pPr algn="ctr" fontAlgn="ctr"/>
                      <a:r>
                        <a:rPr lang="zh-TW" altLang="en-US" sz="1800" u="none" strike="noStrike">
                          <a:effectLst/>
                        </a:rPr>
                        <a:t>中埔國中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謝美玲</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新美國小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大有國小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4"/>
                  </a:ext>
                </a:extLst>
              </a:tr>
              <a:tr h="378549">
                <a:tc vMerge="1">
                  <a:txBody>
                    <a:bodyPr/>
                    <a:lstStyle/>
                    <a:p>
                      <a:endParaRPr lang="zh-TW" altLang="en-US"/>
                    </a:p>
                  </a:txBody>
                  <a:tcPr/>
                </a:tc>
                <a:tc>
                  <a:txBody>
                    <a:bodyPr/>
                    <a:lstStyle/>
                    <a:p>
                      <a:pPr algn="ctr" fontAlgn="ctr"/>
                      <a:r>
                        <a:rPr lang="zh-TW" altLang="en-US" sz="1800" u="none" strike="noStrike">
                          <a:effectLst/>
                        </a:rPr>
                        <a:t>忠和國中</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蔡春芳</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茶山國小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山美國小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5"/>
                  </a:ext>
                </a:extLst>
              </a:tr>
              <a:tr h="573648">
                <a:tc vMerge="1">
                  <a:txBody>
                    <a:bodyPr/>
                    <a:lstStyle/>
                    <a:p>
                      <a:endParaRPr lang="zh-TW" altLang="en-US"/>
                    </a:p>
                  </a:txBody>
                  <a:tcPr/>
                </a:tc>
                <a:tc>
                  <a:txBody>
                    <a:bodyPr/>
                    <a:lstStyle/>
                    <a:p>
                      <a:pPr algn="ctr" fontAlgn="ctr"/>
                      <a:r>
                        <a:rPr lang="zh-TW" altLang="en-US" sz="1800" u="none" strike="noStrike">
                          <a:effectLst/>
                        </a:rPr>
                        <a:t>阿里山國中小學</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何士軒</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來吉國小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豐山實驗教育學校</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香林國小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6"/>
                  </a:ext>
                </a:extLst>
              </a:tr>
              <a:tr h="334869">
                <a:tc vMerge="1">
                  <a:txBody>
                    <a:bodyPr/>
                    <a:lstStyle/>
                    <a:p>
                      <a:pPr algn="ctr" fontAlgn="ctr"/>
                      <a:endParaRPr lang="zh-TW" altLang="en-US" sz="12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大埔國中小</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賴淑梅</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7"/>
                  </a:ext>
                </a:extLst>
              </a:tr>
              <a:tr h="320311">
                <a:tc rowSpan="4">
                  <a:txBody>
                    <a:bodyPr/>
                    <a:lstStyle/>
                    <a:p>
                      <a:pPr algn="ctr" fontAlgn="ctr"/>
                      <a:r>
                        <a:rPr lang="zh-TW" altLang="en-US" sz="1800" u="none" strike="noStrike">
                          <a:effectLst/>
                        </a:rPr>
                        <a:t>地政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水上地政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林繡瓊</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8"/>
                  </a:ext>
                </a:extLst>
              </a:tr>
              <a:tr h="320311">
                <a:tc vMerge="1">
                  <a:txBody>
                    <a:bodyPr/>
                    <a:lstStyle/>
                    <a:p>
                      <a:endParaRPr lang="zh-TW" altLang="en-US"/>
                    </a:p>
                  </a:txBody>
                  <a:tcPr/>
                </a:tc>
                <a:tc>
                  <a:txBody>
                    <a:bodyPr/>
                    <a:lstStyle/>
                    <a:p>
                      <a:pPr algn="ctr" fontAlgn="ctr"/>
                      <a:r>
                        <a:rPr lang="zh-TW" altLang="en-US" sz="1800" u="none" strike="noStrike">
                          <a:effectLst/>
                        </a:rPr>
                        <a:t>竹崎地政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賴冠綸</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09"/>
                  </a:ext>
                </a:extLst>
              </a:tr>
              <a:tr h="320311">
                <a:tc vMerge="1">
                  <a:txBody>
                    <a:bodyPr/>
                    <a:lstStyle/>
                    <a:p>
                      <a:endParaRPr lang="zh-TW" altLang="en-US"/>
                    </a:p>
                  </a:txBody>
                  <a:tcPr/>
                </a:tc>
                <a:tc>
                  <a:txBody>
                    <a:bodyPr/>
                    <a:lstStyle/>
                    <a:p>
                      <a:pPr algn="ctr" fontAlgn="ctr"/>
                      <a:r>
                        <a:rPr lang="zh-TW" altLang="en-US" sz="1800" u="none" strike="noStrike">
                          <a:effectLst/>
                        </a:rPr>
                        <a:t>朴子地政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張娜蓉</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0"/>
                  </a:ext>
                </a:extLst>
              </a:tr>
              <a:tr h="320311">
                <a:tc vMerge="1">
                  <a:txBody>
                    <a:bodyPr/>
                    <a:lstStyle/>
                    <a:p>
                      <a:endParaRPr lang="zh-TW" altLang="en-US"/>
                    </a:p>
                  </a:txBody>
                  <a:tcPr/>
                </a:tc>
                <a:tc>
                  <a:txBody>
                    <a:bodyPr/>
                    <a:lstStyle/>
                    <a:p>
                      <a:pPr algn="ctr" fontAlgn="ctr"/>
                      <a:r>
                        <a:rPr lang="zh-TW" altLang="en-US" sz="1800" u="none" strike="noStrike">
                          <a:effectLst/>
                        </a:rPr>
                        <a:t>大林地政</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吳碧鳳</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a:effectLst/>
                        </a:rPr>
                        <a:t>　</a:t>
                      </a:r>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tc>
                  <a:txBody>
                    <a:bodyPr/>
                    <a:lstStyle/>
                    <a:p>
                      <a:pPr algn="ctr" fontAlgn="ctr"/>
                      <a:r>
                        <a:rPr lang="zh-TW" altLang="en-US" sz="1800" u="none" strike="noStrike" dirty="0">
                          <a:effectLst/>
                        </a:rPr>
                        <a:t>　</a:t>
                      </a: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9525" marR="9525" marT="9525" marB="0" anchor="ctr"/>
                </a:tc>
                <a:extLst>
                  <a:ext uri="{0D108BD9-81ED-4DB2-BD59-A6C34878D82A}">
                    <a16:rowId xmlns:a16="http://schemas.microsoft.com/office/drawing/2014/main" val="10011"/>
                  </a:ext>
                </a:extLst>
              </a:tr>
            </a:tbl>
          </a:graphicData>
        </a:graphic>
      </p:graphicFrame>
      <p:sp>
        <p:nvSpPr>
          <p:cNvPr id="3" name="投影片編號版面配置區 2"/>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14600647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endParaRPr lang="zh-TW" altLang="en-US" dirty="0"/>
          </a:p>
          <a:p>
            <a:r>
              <a:rPr lang="zh-TW" altLang="en-US" sz="6000" dirty="0">
                <a:latin typeface="Adobe 宋体 Std L" panose="02020300000000000000" pitchFamily="18" charset="-128"/>
                <a:ea typeface="Adobe 宋体 Std L" panose="02020300000000000000" pitchFamily="18" charset="-128"/>
              </a:rPr>
              <a:t>課程結束 </a:t>
            </a:r>
          </a:p>
          <a:p>
            <a:r>
              <a:rPr lang="zh-TW" altLang="en-US" sz="6000" dirty="0" smtClean="0">
                <a:latin typeface="Adobe 宋体 Std L" panose="02020300000000000000" pitchFamily="18" charset="-128"/>
                <a:ea typeface="Adobe 宋体 Std L" panose="02020300000000000000" pitchFamily="18" charset="-128"/>
              </a:rPr>
              <a:t>               謝謝</a:t>
            </a:r>
            <a:r>
              <a:rPr lang="zh-TW" altLang="en-US" sz="6000" dirty="0">
                <a:latin typeface="Adobe 宋体 Std L" panose="02020300000000000000" pitchFamily="18" charset="-128"/>
                <a:ea typeface="Adobe 宋体 Std L" panose="02020300000000000000" pitchFamily="18" charset="-128"/>
              </a:rPr>
              <a:t>聆聽 </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133314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05232" y="624110"/>
            <a:ext cx="10066638" cy="1280890"/>
          </a:xfrm>
        </p:spPr>
        <p:txBody>
          <a:bodyPr>
            <a:noAutofit/>
          </a:bodyPr>
          <a:lstStyle/>
          <a:p>
            <a:r>
              <a:rPr lang="zh-TW" altLang="en-US" sz="4000" dirty="0"/>
              <a:t>已逾會計年度提出之休假補助費，可否報支？ </a:t>
            </a:r>
          </a:p>
        </p:txBody>
      </p:sp>
      <p:sp>
        <p:nvSpPr>
          <p:cNvPr id="3" name="內容版面配置區 2"/>
          <p:cNvSpPr>
            <a:spLocks noGrp="1"/>
          </p:cNvSpPr>
          <p:nvPr>
            <p:ph idx="1"/>
          </p:nvPr>
        </p:nvSpPr>
        <p:spPr>
          <a:xfrm>
            <a:off x="1787611" y="1631092"/>
            <a:ext cx="9638270" cy="4786184"/>
          </a:xfrm>
        </p:spPr>
        <p:txBody>
          <a:bodyPr>
            <a:normAutofit/>
          </a:bodyPr>
          <a:lstStyle/>
          <a:p>
            <a:pPr algn="just"/>
            <a:r>
              <a:rPr lang="zh-TW" altLang="en-US" sz="2200" dirty="0">
                <a:latin typeface="+mn-ea"/>
              </a:rPr>
              <a:t>行政院與所屬中央及地方各機關公務人員休假改進措施第</a:t>
            </a:r>
            <a:r>
              <a:rPr lang="en-US" altLang="zh-TW" sz="2200" dirty="0">
                <a:latin typeface="+mn-ea"/>
              </a:rPr>
              <a:t>6</a:t>
            </a:r>
            <a:r>
              <a:rPr lang="zh-TW" altLang="en-US" sz="2200" dirty="0">
                <a:latin typeface="+mn-ea"/>
              </a:rPr>
              <a:t>點規定，當年度</a:t>
            </a:r>
            <a:r>
              <a:rPr lang="en-US" altLang="zh-TW" sz="2200" dirty="0">
                <a:latin typeface="+mn-ea"/>
              </a:rPr>
              <a:t>1</a:t>
            </a:r>
            <a:r>
              <a:rPr lang="zh-TW" altLang="en-US" sz="2200" dirty="0">
                <a:latin typeface="+mn-ea"/>
              </a:rPr>
              <a:t>月至</a:t>
            </a:r>
            <a:r>
              <a:rPr lang="en-US" altLang="zh-TW" sz="2200" dirty="0">
                <a:latin typeface="+mn-ea"/>
              </a:rPr>
              <a:t>11</a:t>
            </a:r>
            <a:r>
              <a:rPr lang="zh-TW" altLang="en-US" sz="2200" dirty="0">
                <a:latin typeface="+mn-ea"/>
              </a:rPr>
              <a:t>月份刷卡消費者，休假補助費應於次年</a:t>
            </a:r>
            <a:r>
              <a:rPr lang="en-US" altLang="zh-TW" sz="2200" dirty="0">
                <a:latin typeface="+mn-ea"/>
              </a:rPr>
              <a:t>1</a:t>
            </a:r>
            <a:r>
              <a:rPr lang="zh-TW" altLang="en-US" sz="2200" dirty="0">
                <a:latin typeface="+mn-ea"/>
              </a:rPr>
              <a:t>月</a:t>
            </a:r>
            <a:r>
              <a:rPr lang="en-US" altLang="zh-TW" sz="2200" dirty="0">
                <a:latin typeface="+mn-ea"/>
              </a:rPr>
              <a:t>5</a:t>
            </a:r>
            <a:r>
              <a:rPr lang="zh-TW" altLang="en-US" sz="2200" dirty="0">
                <a:latin typeface="+mn-ea"/>
              </a:rPr>
              <a:t>日前完成請領；</a:t>
            </a:r>
            <a:r>
              <a:rPr lang="en-US" altLang="zh-TW" sz="2200" dirty="0">
                <a:latin typeface="+mn-ea"/>
              </a:rPr>
              <a:t>12</a:t>
            </a:r>
            <a:r>
              <a:rPr lang="zh-TW" altLang="en-US" sz="2200" dirty="0">
                <a:latin typeface="+mn-ea"/>
              </a:rPr>
              <a:t>月份刷卡消費者，休假補助費應於次年</a:t>
            </a:r>
            <a:r>
              <a:rPr lang="en-US" altLang="zh-TW" sz="2200" dirty="0">
                <a:latin typeface="+mn-ea"/>
              </a:rPr>
              <a:t>2</a:t>
            </a:r>
            <a:r>
              <a:rPr lang="zh-TW" altLang="en-US" sz="2200" dirty="0">
                <a:latin typeface="+mn-ea"/>
              </a:rPr>
              <a:t>月</a:t>
            </a:r>
            <a:r>
              <a:rPr lang="en-US" altLang="zh-TW" sz="2200" dirty="0">
                <a:latin typeface="+mn-ea"/>
              </a:rPr>
              <a:t>5</a:t>
            </a:r>
            <a:r>
              <a:rPr lang="zh-TW" altLang="en-US" sz="2200" dirty="0">
                <a:latin typeface="+mn-ea"/>
              </a:rPr>
              <a:t>日前完成請領</a:t>
            </a:r>
            <a:r>
              <a:rPr lang="zh-TW" altLang="en-US" sz="2200" dirty="0" smtClean="0">
                <a:latin typeface="+mn-ea"/>
              </a:rPr>
              <a:t>。</a:t>
            </a:r>
            <a:endParaRPr lang="en-US" altLang="zh-TW" sz="2200" dirty="0" smtClean="0">
              <a:latin typeface="+mn-ea"/>
            </a:endParaRPr>
          </a:p>
          <a:p>
            <a:pPr algn="just"/>
            <a:r>
              <a:rPr lang="zh-TW" altLang="en-US" sz="2200" dirty="0">
                <a:latin typeface="+mn-ea"/>
              </a:rPr>
              <a:t>行政院人事行政總處 </a:t>
            </a:r>
            <a:r>
              <a:rPr lang="en-US" altLang="zh-TW" sz="2200" dirty="0" smtClean="0">
                <a:latin typeface="+mn-ea"/>
              </a:rPr>
              <a:t>103.12.18</a:t>
            </a:r>
            <a:r>
              <a:rPr lang="zh-TW" altLang="en-US" sz="2200" dirty="0">
                <a:latin typeface="+mn-ea"/>
              </a:rPr>
              <a:t> </a:t>
            </a:r>
            <a:r>
              <a:rPr lang="zh-TW" altLang="en-US" sz="2200" dirty="0" smtClean="0">
                <a:latin typeface="+mn-ea"/>
              </a:rPr>
              <a:t>總</a:t>
            </a:r>
            <a:r>
              <a:rPr lang="zh-TW" altLang="en-US" sz="2200" dirty="0">
                <a:latin typeface="+mn-ea"/>
              </a:rPr>
              <a:t>處培字第</a:t>
            </a:r>
            <a:r>
              <a:rPr lang="en-US" altLang="zh-TW" sz="2200" dirty="0">
                <a:latin typeface="+mn-ea"/>
              </a:rPr>
              <a:t>1030056977</a:t>
            </a:r>
            <a:r>
              <a:rPr lang="zh-TW" altLang="en-US" sz="2200" dirty="0">
                <a:latin typeface="+mn-ea"/>
              </a:rPr>
              <a:t>號</a:t>
            </a:r>
            <a:r>
              <a:rPr lang="zh-TW" altLang="en-US" sz="2200" dirty="0" smtClean="0">
                <a:latin typeface="+mn-ea"/>
              </a:rPr>
              <a:t>函 </a:t>
            </a:r>
            <a:r>
              <a:rPr lang="en-US" altLang="zh-TW" sz="2200" dirty="0" smtClean="0">
                <a:latin typeface="+mn-ea"/>
              </a:rPr>
              <a:t>:</a:t>
            </a:r>
            <a:r>
              <a:rPr lang="zh-TW" altLang="en-US" sz="2200" dirty="0" smtClean="0">
                <a:latin typeface="+mn-ea"/>
              </a:rPr>
              <a:t> 未</a:t>
            </a:r>
            <a:r>
              <a:rPr lang="zh-TW" altLang="en-US" sz="2200" dirty="0">
                <a:latin typeface="+mn-ea"/>
              </a:rPr>
              <a:t>依規定期限請領者，不得核發休假補助費，但</a:t>
            </a:r>
            <a:r>
              <a:rPr lang="zh-TW" altLang="en-US" sz="2200" dirty="0">
                <a:solidFill>
                  <a:srgbClr val="C00000"/>
                </a:solidFill>
                <a:latin typeface="+mn-ea"/>
              </a:rPr>
              <a:t>有不可歸責於當事人之事由</a:t>
            </a:r>
            <a:r>
              <a:rPr lang="zh-TW" altLang="en-US" sz="2200" dirty="0">
                <a:latin typeface="+mn-ea"/>
              </a:rPr>
              <a:t>，該筆休假補助費得自次一年度起</a:t>
            </a:r>
            <a:r>
              <a:rPr lang="en-US" altLang="zh-TW" sz="2200" dirty="0">
                <a:latin typeface="+mn-ea"/>
              </a:rPr>
              <a:t>5</a:t>
            </a:r>
            <a:r>
              <a:rPr lang="zh-TW" altLang="en-US" sz="2200" dirty="0">
                <a:latin typeface="+mn-ea"/>
              </a:rPr>
              <a:t>年內核實補發</a:t>
            </a:r>
            <a:r>
              <a:rPr lang="zh-TW" altLang="en-US" sz="2200" dirty="0" smtClean="0">
                <a:latin typeface="+mn-ea"/>
              </a:rPr>
              <a:t>。</a:t>
            </a:r>
            <a:endParaRPr lang="en-US" altLang="zh-TW" sz="2200" dirty="0" smtClean="0">
              <a:latin typeface="+mn-ea"/>
            </a:endParaRPr>
          </a:p>
          <a:p>
            <a:pPr algn="just"/>
            <a:r>
              <a:rPr lang="zh-TW" altLang="en-US" sz="2200" dirty="0" smtClean="0">
                <a:latin typeface="+mn-ea"/>
              </a:rPr>
              <a:t>又</a:t>
            </a:r>
            <a:r>
              <a:rPr lang="zh-TW" altLang="en-US" sz="2200" dirty="0">
                <a:latin typeface="+mn-ea"/>
              </a:rPr>
              <a:t>依國民旅遊卡相關事項</a:t>
            </a:r>
            <a:r>
              <a:rPr lang="en-US" altLang="zh-TW" sz="2200" dirty="0">
                <a:latin typeface="+mn-ea"/>
              </a:rPr>
              <a:t>Q&amp;A</a:t>
            </a:r>
            <a:r>
              <a:rPr lang="zh-TW" altLang="en-US" sz="2200" dirty="0">
                <a:latin typeface="+mn-ea"/>
              </a:rPr>
              <a:t>（</a:t>
            </a:r>
            <a:r>
              <a:rPr lang="en-US" altLang="zh-TW" sz="2200" dirty="0">
                <a:latin typeface="+mn-ea"/>
              </a:rPr>
              <a:t>108</a:t>
            </a:r>
            <a:r>
              <a:rPr lang="zh-TW" altLang="en-US" sz="2200" dirty="0">
                <a:latin typeface="+mn-ea"/>
              </a:rPr>
              <a:t>年</a:t>
            </a:r>
            <a:r>
              <a:rPr lang="en-US" altLang="zh-TW" sz="2200" dirty="0">
                <a:latin typeface="+mn-ea"/>
              </a:rPr>
              <a:t>12</a:t>
            </a:r>
            <a:r>
              <a:rPr lang="zh-TW" altLang="en-US" sz="2200" dirty="0">
                <a:latin typeface="+mn-ea"/>
              </a:rPr>
              <a:t>月版）</a:t>
            </a:r>
            <a:r>
              <a:rPr lang="en-US" altLang="zh-TW" sz="2200" dirty="0">
                <a:latin typeface="+mn-ea"/>
              </a:rPr>
              <a:t>Q04.19</a:t>
            </a:r>
            <a:r>
              <a:rPr lang="zh-TW" altLang="en-US" sz="2200" dirty="0">
                <a:latin typeface="+mn-ea"/>
              </a:rPr>
              <a:t>所列，</a:t>
            </a:r>
            <a:r>
              <a:rPr lang="zh-TW" altLang="en-US" sz="2200" dirty="0">
                <a:solidFill>
                  <a:srgbClr val="C00000"/>
                </a:solidFill>
                <a:latin typeface="+mn-ea"/>
              </a:rPr>
              <a:t>學年制</a:t>
            </a:r>
            <a:r>
              <a:rPr lang="zh-TW" altLang="en-US" sz="2200" dirty="0">
                <a:latin typeface="+mn-ea"/>
              </a:rPr>
              <a:t>請領補助費期間為當年</a:t>
            </a:r>
            <a:r>
              <a:rPr lang="en-US" altLang="zh-TW" sz="2200" dirty="0">
                <a:latin typeface="+mn-ea"/>
              </a:rPr>
              <a:t>8</a:t>
            </a:r>
            <a:r>
              <a:rPr lang="zh-TW" altLang="en-US" sz="2200" dirty="0">
                <a:latin typeface="+mn-ea"/>
              </a:rPr>
              <a:t>月</a:t>
            </a:r>
            <a:r>
              <a:rPr lang="en-US" altLang="zh-TW" sz="2200" dirty="0">
                <a:latin typeface="+mn-ea"/>
              </a:rPr>
              <a:t>1</a:t>
            </a:r>
            <a:r>
              <a:rPr lang="zh-TW" altLang="en-US" sz="2200" dirty="0">
                <a:latin typeface="+mn-ea"/>
              </a:rPr>
              <a:t>日至次年</a:t>
            </a:r>
            <a:r>
              <a:rPr lang="en-US" altLang="zh-TW" sz="2200" dirty="0">
                <a:latin typeface="+mn-ea"/>
              </a:rPr>
              <a:t>7</a:t>
            </a:r>
            <a:r>
              <a:rPr lang="zh-TW" altLang="en-US" sz="2200" dirty="0">
                <a:latin typeface="+mn-ea"/>
              </a:rPr>
              <a:t>月</a:t>
            </a:r>
            <a:r>
              <a:rPr lang="en-US" altLang="zh-TW" sz="2200" dirty="0">
                <a:latin typeface="+mn-ea"/>
              </a:rPr>
              <a:t>31</a:t>
            </a:r>
            <a:r>
              <a:rPr lang="zh-TW" altLang="en-US" sz="2200" dirty="0">
                <a:latin typeface="+mn-ea"/>
              </a:rPr>
              <a:t>日。</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4890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47569" y="624110"/>
            <a:ext cx="9857044" cy="1280890"/>
          </a:xfrm>
        </p:spPr>
        <p:txBody>
          <a:bodyPr>
            <a:noAutofit/>
          </a:bodyPr>
          <a:lstStyle/>
          <a:p>
            <a:r>
              <a:rPr lang="zh-TW" altLang="en-US" sz="4000" dirty="0"/>
              <a:t>已逾會計年度提出之休假補助費，可否報支？ </a:t>
            </a:r>
          </a:p>
        </p:txBody>
      </p:sp>
      <p:sp>
        <p:nvSpPr>
          <p:cNvPr id="3" name="內容版面配置區 2"/>
          <p:cNvSpPr>
            <a:spLocks noGrp="1"/>
          </p:cNvSpPr>
          <p:nvPr>
            <p:ph idx="1"/>
          </p:nvPr>
        </p:nvSpPr>
        <p:spPr>
          <a:xfrm>
            <a:off x="1721708" y="1647568"/>
            <a:ext cx="9782904" cy="4263654"/>
          </a:xfrm>
        </p:spPr>
        <p:txBody>
          <a:bodyPr>
            <a:normAutofit/>
          </a:bodyPr>
          <a:lstStyle/>
          <a:p>
            <a:pPr algn="just"/>
            <a:endParaRPr lang="en-US" altLang="zh-TW" sz="2200" dirty="0" smtClean="0">
              <a:latin typeface="+mn-ea"/>
            </a:endParaRPr>
          </a:p>
          <a:p>
            <a:pPr algn="just"/>
            <a:endParaRPr lang="en-US" altLang="zh-TW" sz="2200" dirty="0">
              <a:latin typeface="+mn-ea"/>
            </a:endParaRPr>
          </a:p>
          <a:p>
            <a:pPr algn="just"/>
            <a:r>
              <a:rPr lang="zh-TW" altLang="en-US" sz="2200" dirty="0" smtClean="0">
                <a:latin typeface="+mn-ea"/>
              </a:rPr>
              <a:t>機關</a:t>
            </a:r>
            <a:r>
              <a:rPr lang="zh-TW" altLang="en-US" sz="2200" dirty="0">
                <a:latin typeface="+mn-ea"/>
              </a:rPr>
              <a:t>為利年度相關預算執行及控管，</a:t>
            </a:r>
            <a:r>
              <a:rPr lang="zh-TW" altLang="en-US" sz="2200" dirty="0">
                <a:solidFill>
                  <a:srgbClr val="C00000"/>
                </a:solidFill>
                <a:latin typeface="+mn-ea"/>
              </a:rPr>
              <a:t>要求同仁於會計年度終了前完成請領強制休假補助費</a:t>
            </a:r>
            <a:r>
              <a:rPr lang="zh-TW" altLang="en-US" sz="2200" dirty="0">
                <a:latin typeface="+mn-ea"/>
              </a:rPr>
              <a:t>，惟同仁倘已於上開規定期限內完成請領作業（如</a:t>
            </a:r>
            <a:r>
              <a:rPr lang="en-US" altLang="zh-TW" sz="2200" dirty="0">
                <a:latin typeface="+mn-ea"/>
              </a:rPr>
              <a:t>12</a:t>
            </a:r>
            <a:r>
              <a:rPr lang="zh-TW" altLang="en-US" sz="2200" dirty="0">
                <a:latin typeface="+mn-ea"/>
              </a:rPr>
              <a:t>月份刷卡消費於次年</a:t>
            </a:r>
            <a:r>
              <a:rPr lang="en-US" altLang="zh-TW" sz="2200" dirty="0">
                <a:latin typeface="+mn-ea"/>
              </a:rPr>
              <a:t>2</a:t>
            </a:r>
            <a:r>
              <a:rPr lang="zh-TW" altLang="en-US" sz="2200" dirty="0">
                <a:latin typeface="+mn-ea"/>
              </a:rPr>
              <a:t>月</a:t>
            </a:r>
            <a:r>
              <a:rPr lang="en-US" altLang="zh-TW" sz="2200" dirty="0">
                <a:latin typeface="+mn-ea"/>
              </a:rPr>
              <a:t>5</a:t>
            </a:r>
            <a:r>
              <a:rPr lang="zh-TW" altLang="en-US" sz="2200" dirty="0">
                <a:latin typeface="+mn-ea"/>
              </a:rPr>
              <a:t>日前請領，或有不可歸責於當事人之事由於次一年度起</a:t>
            </a:r>
            <a:r>
              <a:rPr lang="en-US" altLang="zh-TW" sz="2200" dirty="0">
                <a:latin typeface="+mn-ea"/>
              </a:rPr>
              <a:t>5</a:t>
            </a:r>
            <a:r>
              <a:rPr lang="zh-TW" altLang="en-US" sz="2200" dirty="0">
                <a:latin typeface="+mn-ea"/>
              </a:rPr>
              <a:t>年內核實補發情事），</a:t>
            </a:r>
            <a:r>
              <a:rPr lang="zh-TW" altLang="en-US" sz="2200" dirty="0">
                <a:solidFill>
                  <a:srgbClr val="C00000"/>
                </a:solidFill>
                <a:latin typeface="+mn-ea"/>
              </a:rPr>
              <a:t>不宜逕以</a:t>
            </a:r>
            <a:r>
              <a:rPr lang="zh-TW" altLang="en-US" sz="2200" dirty="0" smtClean="0">
                <a:solidFill>
                  <a:srgbClr val="C00000"/>
                </a:solidFill>
                <a:latin typeface="+mn-ea"/>
              </a:rPr>
              <a:t>已逾</a:t>
            </a:r>
            <a:r>
              <a:rPr lang="zh-TW" altLang="en-US" sz="2200" dirty="0">
                <a:solidFill>
                  <a:srgbClr val="C00000"/>
                </a:solidFill>
                <a:latin typeface="+mn-ea"/>
              </a:rPr>
              <a:t>會計年度為由而拒絕支付</a:t>
            </a:r>
            <a:r>
              <a:rPr lang="zh-TW" altLang="en-US" sz="2200" dirty="0" smtClean="0">
                <a:latin typeface="+mn-ea"/>
              </a:rPr>
              <a:t>。</a:t>
            </a:r>
            <a:endParaRPr lang="en-US" altLang="zh-TW" sz="2200" dirty="0" smtClean="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114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3529" y="563725"/>
            <a:ext cx="8911687" cy="1280890"/>
          </a:xfrm>
        </p:spPr>
        <p:txBody>
          <a:bodyPr>
            <a:noAutofit/>
          </a:bodyPr>
          <a:lstStyle/>
          <a:p>
            <a:r>
              <a:rPr lang="zh-TW" altLang="en-US" sz="4000" dirty="0"/>
              <a:t>各機關因執行業務違反法規經告發處以罰鍰，可否由公款支付該罰鍰？</a:t>
            </a:r>
          </a:p>
        </p:txBody>
      </p:sp>
      <p:sp>
        <p:nvSpPr>
          <p:cNvPr id="3" name="內容版面配置區 2"/>
          <p:cNvSpPr>
            <a:spLocks noGrp="1"/>
          </p:cNvSpPr>
          <p:nvPr>
            <p:ph idx="1"/>
          </p:nvPr>
        </p:nvSpPr>
        <p:spPr/>
        <p:txBody>
          <a:bodyPr>
            <a:normAutofit/>
          </a:bodyPr>
          <a:lstStyle/>
          <a:p>
            <a:r>
              <a:rPr lang="zh-TW" altLang="en-US" sz="2200" dirty="0">
                <a:latin typeface="+mn-ea"/>
              </a:rPr>
              <a:t>兩難的</a:t>
            </a:r>
            <a:r>
              <a:rPr lang="zh-TW" altLang="en-US" sz="2200" dirty="0" smtClean="0">
                <a:latin typeface="+mn-ea"/>
              </a:rPr>
              <a:t>問題</a:t>
            </a:r>
            <a:endParaRPr lang="en-US" altLang="zh-TW" sz="2200" dirty="0" smtClean="0">
              <a:latin typeface="+mn-ea"/>
            </a:endParaRPr>
          </a:p>
          <a:p>
            <a:endParaRPr lang="en-US" altLang="zh-TW" sz="2200" dirty="0" smtClean="0">
              <a:latin typeface="+mn-ea"/>
            </a:endParaRPr>
          </a:p>
          <a:p>
            <a:pPr lvl="1" algn="just">
              <a:buFont typeface="+mj-lt"/>
              <a:buAutoNum type="arabicPeriod"/>
            </a:pPr>
            <a:r>
              <a:rPr lang="zh-TW" altLang="en-US" sz="2200" dirty="0" smtClean="0">
                <a:latin typeface="+mn-ea"/>
              </a:rPr>
              <a:t>以公款付錢</a:t>
            </a:r>
            <a:r>
              <a:rPr lang="zh-TW" altLang="en-US" sz="2200" dirty="0">
                <a:latin typeface="+mn-ea"/>
              </a:rPr>
              <a:t>極有可能被審計機關剔除經費</a:t>
            </a:r>
            <a:r>
              <a:rPr lang="zh-TW" altLang="en-US" sz="2200" dirty="0" smtClean="0">
                <a:latin typeface="+mn-ea"/>
              </a:rPr>
              <a:t>。</a:t>
            </a:r>
            <a:r>
              <a:rPr lang="en-US" altLang="zh-TW" sz="2200" dirty="0" smtClean="0">
                <a:latin typeface="+mn-ea"/>
              </a:rPr>
              <a:t>(</a:t>
            </a:r>
            <a:r>
              <a:rPr lang="zh-TW" altLang="en-US" sz="2200" dirty="0" smtClean="0">
                <a:latin typeface="+mn-ea"/>
              </a:rPr>
              <a:t>還是要承辦自行負責</a:t>
            </a:r>
            <a:r>
              <a:rPr lang="en-US" altLang="zh-TW" sz="2200" dirty="0" smtClean="0">
                <a:latin typeface="+mn-ea"/>
              </a:rPr>
              <a:t>)</a:t>
            </a:r>
          </a:p>
          <a:p>
            <a:pPr lvl="1" algn="just">
              <a:buFont typeface="+mj-lt"/>
              <a:buAutoNum type="arabicPeriod"/>
            </a:pPr>
            <a:r>
              <a:rPr lang="zh-TW" altLang="en-US" sz="2200" dirty="0" smtClean="0">
                <a:latin typeface="+mn-ea"/>
              </a:rPr>
              <a:t>不</a:t>
            </a:r>
            <a:r>
              <a:rPr lang="zh-TW" altLang="en-US" sz="2200" dirty="0">
                <a:latin typeface="+mn-ea"/>
              </a:rPr>
              <a:t>付又因機關屬裁罰客體，負有繳納義務</a:t>
            </a:r>
            <a:r>
              <a:rPr lang="zh-TW" altLang="en-US" sz="2200" dirty="0" smtClean="0">
                <a:latin typeface="+mn-ea"/>
              </a:rPr>
              <a:t>，會造成</a:t>
            </a:r>
            <a:r>
              <a:rPr lang="zh-TW" altLang="en-US" sz="2200" dirty="0">
                <a:latin typeface="+mn-ea"/>
              </a:rPr>
              <a:t>遲延繳納</a:t>
            </a:r>
            <a:r>
              <a:rPr lang="zh-TW" altLang="en-US" sz="2200" dirty="0">
                <a:solidFill>
                  <a:srgbClr val="FF0000"/>
                </a:solidFill>
                <a:latin typeface="+mn-ea"/>
              </a:rPr>
              <a:t>衍生利息、滯納金</a:t>
            </a:r>
            <a:r>
              <a:rPr lang="zh-TW" altLang="en-US" sz="2200" dirty="0">
                <a:latin typeface="+mn-ea"/>
              </a:rPr>
              <a:t>等財務</a:t>
            </a:r>
            <a:r>
              <a:rPr lang="zh-TW" altLang="en-US" sz="2200" dirty="0" smtClean="0">
                <a:latin typeface="+mn-ea"/>
              </a:rPr>
              <a:t>損失</a:t>
            </a:r>
            <a:r>
              <a:rPr lang="zh-TW" altLang="en-US" sz="2200" dirty="0">
                <a:latin typeface="+mn-ea"/>
              </a:rPr>
              <a:t>。</a:t>
            </a:r>
            <a:endParaRPr lang="en-US" altLang="zh-TW" sz="2200" dirty="0">
              <a:latin typeface="+mn-ea"/>
            </a:endParaRP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0008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a:t>各機關因執行業務違反法規經告發處以罰鍰，可否由公款支付該罰鍰？</a:t>
            </a:r>
          </a:p>
        </p:txBody>
      </p:sp>
      <p:sp>
        <p:nvSpPr>
          <p:cNvPr id="3" name="內容版面配置區 2"/>
          <p:cNvSpPr>
            <a:spLocks noGrp="1"/>
          </p:cNvSpPr>
          <p:nvPr>
            <p:ph idx="1"/>
          </p:nvPr>
        </p:nvSpPr>
        <p:spPr>
          <a:xfrm>
            <a:off x="2589212" y="2133600"/>
            <a:ext cx="8803718" cy="4250724"/>
          </a:xfrm>
        </p:spPr>
        <p:txBody>
          <a:bodyPr>
            <a:normAutofit/>
          </a:bodyPr>
          <a:lstStyle/>
          <a:p>
            <a:pPr algn="just"/>
            <a:r>
              <a:rPr lang="zh-TW" altLang="en-US" sz="2200" dirty="0" smtClean="0">
                <a:latin typeface="+mn-ea"/>
              </a:rPr>
              <a:t>依</a:t>
            </a:r>
            <a:r>
              <a:rPr lang="zh-TW" altLang="en-US" sz="2200" dirty="0">
                <a:latin typeface="+mn-ea"/>
              </a:rPr>
              <a:t>行政院主計總處</a:t>
            </a:r>
            <a:r>
              <a:rPr lang="en-US" altLang="zh-TW" sz="2200" dirty="0">
                <a:latin typeface="+mn-ea"/>
              </a:rPr>
              <a:t>98</a:t>
            </a:r>
            <a:r>
              <a:rPr lang="zh-TW" altLang="en-US" sz="2200" dirty="0">
                <a:latin typeface="+mn-ea"/>
              </a:rPr>
              <a:t>年</a:t>
            </a:r>
            <a:r>
              <a:rPr lang="en-US" altLang="zh-TW" sz="2200" dirty="0">
                <a:latin typeface="+mn-ea"/>
              </a:rPr>
              <a:t>1</a:t>
            </a:r>
            <a:r>
              <a:rPr lang="zh-TW" altLang="en-US" sz="2200" dirty="0">
                <a:latin typeface="+mn-ea"/>
              </a:rPr>
              <a:t>月</a:t>
            </a:r>
            <a:r>
              <a:rPr lang="en-US" altLang="zh-TW" sz="2200" dirty="0">
                <a:latin typeface="+mn-ea"/>
              </a:rPr>
              <a:t>16</a:t>
            </a:r>
            <a:r>
              <a:rPr lang="zh-TW" altLang="en-US" sz="2200" dirty="0">
                <a:latin typeface="+mn-ea"/>
              </a:rPr>
              <a:t>日處會一字第</a:t>
            </a:r>
            <a:r>
              <a:rPr lang="en-US" altLang="zh-TW" sz="2200" dirty="0">
                <a:latin typeface="+mn-ea"/>
              </a:rPr>
              <a:t>0980000341B</a:t>
            </a:r>
            <a:r>
              <a:rPr lang="zh-TW" altLang="en-US" sz="2200" dirty="0">
                <a:latin typeface="+mn-ea"/>
              </a:rPr>
              <a:t>號函示，據審計部查核各機關因違反法令規定處行政罰鍰之結果，存有該等罰鍰肇因公務員執行業務所致，如逕由公款支付，顯有欠當。為避免所提情形致公帑損失情事發生，請各機關應</a:t>
            </a:r>
            <a:r>
              <a:rPr lang="zh-TW" altLang="en-US" sz="2200" dirty="0">
                <a:solidFill>
                  <a:srgbClr val="FF0000"/>
                </a:solidFill>
                <a:latin typeface="+mn-ea"/>
              </a:rPr>
              <a:t>確實檢視業務執行之管控作業有無應補強之處</a:t>
            </a:r>
            <a:r>
              <a:rPr lang="zh-TW" altLang="en-US" sz="2200" dirty="0">
                <a:latin typeface="+mn-ea"/>
              </a:rPr>
              <a:t>，嗣後倘發生類此情事，並依規定</a:t>
            </a:r>
            <a:r>
              <a:rPr lang="zh-TW" altLang="en-US" sz="2200" dirty="0">
                <a:solidFill>
                  <a:srgbClr val="FF0000"/>
                </a:solidFill>
                <a:latin typeface="+mn-ea"/>
              </a:rPr>
              <a:t>嚴以追究行政責任</a:t>
            </a:r>
            <a:r>
              <a:rPr lang="zh-TW" altLang="en-US" sz="2200" dirty="0">
                <a:latin typeface="+mn-ea"/>
              </a:rPr>
              <a:t>。</a:t>
            </a:r>
          </a:p>
          <a:p>
            <a:pPr algn="just"/>
            <a:r>
              <a:rPr lang="zh-TW" altLang="en-US" sz="2200" dirty="0" smtClean="0">
                <a:latin typeface="+mn-ea"/>
              </a:rPr>
              <a:t>依</a:t>
            </a:r>
            <a:r>
              <a:rPr lang="zh-TW" altLang="en-US" sz="2200" dirty="0">
                <a:latin typeface="+mn-ea"/>
              </a:rPr>
              <a:t>上開函示意旨，機關違反法令規定遭裁處行政罰鍰，如因公務員違法執行業務所致，應釐明相關人員執行業務有無違失責任，確實檢視管控作業有無應補強之處。又因機關屬裁罰客體負有繳納義務，為避免造成遲延繳納衍生利息、滯納金等財務損失，機關倘未能於法定繳納期限內，釐明相關人員違失責任，</a:t>
            </a:r>
            <a:r>
              <a:rPr lang="zh-TW" altLang="en-US" sz="2200" dirty="0">
                <a:solidFill>
                  <a:srgbClr val="C00000"/>
                </a:solidFill>
                <a:latin typeface="+mn-ea"/>
              </a:rPr>
              <a:t>應先以公款支付完成後，嗣後再行釐明責任</a:t>
            </a:r>
            <a:r>
              <a:rPr lang="zh-TW" altLang="en-US" sz="2200" dirty="0">
                <a:latin typeface="+mn-ea"/>
              </a:rPr>
              <a:t>。</a:t>
            </a:r>
          </a:p>
        </p:txBody>
      </p:sp>
      <p:sp>
        <p:nvSpPr>
          <p:cNvPr id="4" name="投影片編號版面配置區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67104252"/>
      </p:ext>
    </p:extLst>
  </p:cSld>
  <p:clrMapOvr>
    <a:masterClrMapping/>
  </p:clrMapOvr>
</p:sld>
</file>

<file path=ppt/theme/theme1.xml><?xml version="1.0" encoding="utf-8"?>
<a:theme xmlns:a="http://schemas.openxmlformats.org/drawingml/2006/main" name="絲縷">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1572</TotalTime>
  <Words>7223</Words>
  <Application>Microsoft Office PowerPoint</Application>
  <PresentationFormat>寬螢幕</PresentationFormat>
  <Paragraphs>700</Paragraphs>
  <Slides>52</Slides>
  <Notes>1</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52</vt:i4>
      </vt:variant>
    </vt:vector>
  </HeadingPairs>
  <TitlesOfParts>
    <vt:vector size="64" baseType="lpstr">
      <vt:lpstr>Adobe 宋体 Std L</vt:lpstr>
      <vt:lpstr>細明體</vt:lpstr>
      <vt:lpstr>微軟正黑體</vt:lpstr>
      <vt:lpstr>新細明體</vt:lpstr>
      <vt:lpstr>標楷體</vt:lpstr>
      <vt:lpstr>Arial</vt:lpstr>
      <vt:lpstr>Calibri</vt:lpstr>
      <vt:lpstr>Century Gothic</vt:lpstr>
      <vt:lpstr>Times New Roman</vt:lpstr>
      <vt:lpstr>Wingdings</vt:lpstr>
      <vt:lpstr>Wingdings 3</vt:lpstr>
      <vt:lpstr>絲縷</vt:lpstr>
      <vt:lpstr>內部審核法規與實務-新修正規定與實際案例討論</vt:lpstr>
      <vt:lpstr>機關以普通收據辦理小額採購案件核銷時審核作業</vt:lpstr>
      <vt:lpstr>機關以普通收據辦理小額採購案件核銷時審核作業</vt:lpstr>
      <vt:lpstr>機關以普通收據辦理小額採購案件核銷時審核作業-總處做的努力 </vt:lpstr>
      <vt:lpstr>機關以普通收據辦理小額採購案件核銷時審核作業-總處做的努力 </vt:lpstr>
      <vt:lpstr>已逾會計年度提出之休假補助費，可否報支？ </vt:lpstr>
      <vt:lpstr>已逾會計年度提出之休假補助費，可否報支？ </vt:lpstr>
      <vt:lpstr>各機關因執行業務違反法規經告發處以罰鍰，可否由公款支付該罰鍰？</vt:lpstr>
      <vt:lpstr>各機關因執行業務違反法規經告發處以罰鍰，可否由公款支付該罰鍰？</vt:lpstr>
      <vt:lpstr>個人信用卡支付款項處理原則 (行政院主計總處108年4月10主會財字第1081500094B號函修正)</vt:lpstr>
      <vt:lpstr>個人信用卡支付款項處理原則 (行政院主計總處108年4月10主會財字第1081500094B號函修正)</vt:lpstr>
      <vt:lpstr>個人信用卡支付款項處理原則 (行政院主計總處108年4月10主會財字第1081500094B號函修正)</vt:lpstr>
      <vt:lpstr>個人信用卡支付款項處理原則 (行政院主計總處108年4月10主會財字第1081500094B號函修正)</vt:lpstr>
      <vt:lpstr>國內出差旅費報支要點             </vt:lpstr>
      <vt:lpstr>國內出差旅費報支要點             </vt:lpstr>
      <vt:lpstr> </vt:lpstr>
      <vt:lpstr>國內出差旅費報支要點            (108年11月26日行政院院授主預字第1080102859號函修正) </vt:lpstr>
      <vt:lpstr>國內出差旅費報支要點            (108年11月26日行政院院授主預字第1080102859號函修正) </vt:lpstr>
      <vt:lpstr>國內出差旅費報支要點            (行政院主計總處109年1月9日主預字第1090100078號函)</vt:lpstr>
      <vt:lpstr>國內出差旅費報支要點            (行政院主計總處109年1月9日主預字第1090100078號函)</vt:lpstr>
      <vt:lpstr>國內出差旅費  n臨時人員可否派遣出差</vt:lpstr>
      <vt:lpstr>國內出差旅費  n臨時人員可否派遣出差</vt:lpstr>
      <vt:lpstr>可否增列出差人員自行駕車得採行車路程計算報支交通費，以供同仁本誠信原則選擇 （行政院主計總處108.7.2主預字第1080101598號書函) </vt:lpstr>
      <vt:lpstr>嘉義縣的相對位置(以嘉義市為中心的放射式公車網路)</vt:lpstr>
      <vt:lpstr>GOOGLE MAP 示範</vt:lpstr>
      <vt:lpstr>比較需支出的交通費</vt:lpstr>
      <vt:lpstr>縣公車費用率</vt:lpstr>
      <vt:lpstr>各機關人員赴國外出差，受嚴重特殊傳染性肺炎(以下簡稱COVID-19）疫情防疫措施影響，所衍生相關費用之處理原則  (行政院110年3月9日院授主預字第1100100653號函)</vt:lpstr>
      <vt:lpstr>出席費與審查費有所不同不得重複支給，惟如於出席會議之前先行提供書面審查意見，應按案件性質從嚴認定支給審查費 （原行政院主計處92.3.31處忠六字第092002135號書函）</vt:lpstr>
      <vt:lpstr>請求權時效相關規定 </vt:lpstr>
      <vt:lpstr>請求權時效相關規定</vt:lpstr>
      <vt:lpstr>請求權時效相關規定</vt:lpstr>
      <vt:lpstr>請求權時效相關規定</vt:lpstr>
      <vt:lpstr>公務員使用會員卡採購公物，私吞累積之紅利點數，是否涉及取得不正利益之補充說明(法務部廉政署102.7.4廉預字第10205014900號函)</vt:lpstr>
      <vt:lpstr>公務員使用會員卡採購公物，私吞累積之紅利點數，是否涉及取得不正利益之補充說明(法務部廉政署102.7.4廉預字第10205014900號函)</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各機關員工待遇給與相關事項預算執行之權責分工表 108年4月22日行政院院授主會財字第1081500105號函修正 </vt:lpstr>
      <vt:lpstr>專任會計人員兼任國小會計員及實地輔導學校明細表</vt:lpstr>
      <vt:lpstr>專任會計人員兼任國小會計員及實地輔導學校明細表</vt:lpstr>
      <vt:lpstr>專任會計人員兼任國小會計員及實地輔導學校明細表</vt:lpstr>
      <vt:lpstr>專任會計人員兼任國小會計員及實地輔導學校明細表</vt:lpstr>
      <vt:lpstr>專任會計人員兼任國小會計員及實地輔導學校明細表</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內部審核實務研討</dc:title>
  <dc:creator>林2021desk</dc:creator>
  <cp:lastModifiedBy>user</cp:lastModifiedBy>
  <cp:revision>112</cp:revision>
  <cp:lastPrinted>2022-04-12T06:29:27Z</cp:lastPrinted>
  <dcterms:created xsi:type="dcterms:W3CDTF">2022-03-20T02:14:16Z</dcterms:created>
  <dcterms:modified xsi:type="dcterms:W3CDTF">2022-04-27T02:35:08Z</dcterms:modified>
</cp:coreProperties>
</file>